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notesMasterIdLst>
    <p:notesMasterId r:id="rId108"/>
  </p:notesMasterIdLst>
  <p:sldIdLst>
    <p:sldId id="256" r:id="rId2"/>
    <p:sldId id="257" r:id="rId3"/>
    <p:sldId id="258" r:id="rId4"/>
    <p:sldId id="361" r:id="rId5"/>
    <p:sldId id="362" r:id="rId6"/>
    <p:sldId id="259" r:id="rId7"/>
    <p:sldId id="262" r:id="rId8"/>
    <p:sldId id="260" r:id="rId9"/>
    <p:sldId id="261"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63" r:id="rId24"/>
    <p:sldId id="365" r:id="rId25"/>
    <p:sldId id="366" r:id="rId26"/>
    <p:sldId id="367" r:id="rId27"/>
    <p:sldId id="368" r:id="rId28"/>
    <p:sldId id="370" r:id="rId29"/>
    <p:sldId id="371" r:id="rId30"/>
    <p:sldId id="372" r:id="rId31"/>
    <p:sldId id="373" r:id="rId32"/>
    <p:sldId id="375" r:id="rId33"/>
    <p:sldId id="376" r:id="rId34"/>
    <p:sldId id="378" r:id="rId35"/>
    <p:sldId id="379" r:id="rId36"/>
    <p:sldId id="380" r:id="rId37"/>
    <p:sldId id="270" r:id="rId38"/>
    <p:sldId id="271" r:id="rId39"/>
    <p:sldId id="272" r:id="rId40"/>
    <p:sldId id="273" r:id="rId41"/>
    <p:sldId id="275" r:id="rId42"/>
    <p:sldId id="276" r:id="rId43"/>
    <p:sldId id="277" r:id="rId44"/>
    <p:sldId id="278" r:id="rId45"/>
    <p:sldId id="279" r:id="rId46"/>
    <p:sldId id="280" r:id="rId47"/>
    <p:sldId id="281" r:id="rId48"/>
    <p:sldId id="282" r:id="rId49"/>
    <p:sldId id="283" r:id="rId50"/>
    <p:sldId id="284"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4" r:id="rId67"/>
    <p:sldId id="316" r:id="rId68"/>
    <p:sldId id="317" r:id="rId69"/>
    <p:sldId id="319" r:id="rId70"/>
    <p:sldId id="320" r:id="rId71"/>
    <p:sldId id="322" r:id="rId72"/>
    <p:sldId id="323" r:id="rId73"/>
    <p:sldId id="324" r:id="rId74"/>
    <p:sldId id="325" r:id="rId75"/>
    <p:sldId id="327" r:id="rId76"/>
    <p:sldId id="344" r:id="rId77"/>
    <p:sldId id="345" r:id="rId78"/>
    <p:sldId id="346" r:id="rId79"/>
    <p:sldId id="347" r:id="rId80"/>
    <p:sldId id="348" r:id="rId81"/>
    <p:sldId id="349" r:id="rId82"/>
    <p:sldId id="350" r:id="rId83"/>
    <p:sldId id="351" r:id="rId84"/>
    <p:sldId id="352" r:id="rId85"/>
    <p:sldId id="353" r:id="rId86"/>
    <p:sldId id="354" r:id="rId87"/>
    <p:sldId id="355" r:id="rId88"/>
    <p:sldId id="356" r:id="rId89"/>
    <p:sldId id="357" r:id="rId90"/>
    <p:sldId id="358" r:id="rId91"/>
    <p:sldId id="359" r:id="rId92"/>
    <p:sldId id="360" r:id="rId93"/>
    <p:sldId id="328" r:id="rId94"/>
    <p:sldId id="329" r:id="rId95"/>
    <p:sldId id="330" r:id="rId96"/>
    <p:sldId id="331" r:id="rId97"/>
    <p:sldId id="364" r:id="rId98"/>
    <p:sldId id="332" r:id="rId99"/>
    <p:sldId id="333" r:id="rId100"/>
    <p:sldId id="335" r:id="rId101"/>
    <p:sldId id="337" r:id="rId102"/>
    <p:sldId id="339" r:id="rId103"/>
    <p:sldId id="340" r:id="rId104"/>
    <p:sldId id="341" r:id="rId105"/>
    <p:sldId id="343" r:id="rId106"/>
    <p:sldId id="363" r:id="rId10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1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FFA9BD-9800-4B16-8D03-AD80A0D6BB98}"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98155A52-8B09-4780-A38F-F88B215C453C}">
      <dgm:prSet phldrT="[Text]"/>
      <dgm:spPr/>
      <dgm:t>
        <a:bodyPr/>
        <a:lstStyle/>
        <a:p>
          <a:r>
            <a:rPr lang="en-US" dirty="0" smtClean="0">
              <a:solidFill>
                <a:schemeClr val="tx2"/>
              </a:solidFill>
            </a:rPr>
            <a:t>Test</a:t>
          </a:r>
          <a:endParaRPr lang="en-US" dirty="0">
            <a:solidFill>
              <a:schemeClr val="tx2"/>
            </a:solidFill>
          </a:endParaRPr>
        </a:p>
      </dgm:t>
    </dgm:pt>
    <dgm:pt modelId="{8A3CBCD4-347B-4B73-AFF5-0FF94ED3D2C3}" type="parTrans" cxnId="{51C017BE-B929-4E9A-8089-532D02DF6D2E}">
      <dgm:prSet/>
      <dgm:spPr/>
      <dgm:t>
        <a:bodyPr/>
        <a:lstStyle/>
        <a:p>
          <a:endParaRPr lang="en-US"/>
        </a:p>
      </dgm:t>
    </dgm:pt>
    <dgm:pt modelId="{A24EEC66-2A75-4AD1-ADD4-14180F602BED}" type="sibTrans" cxnId="{51C017BE-B929-4E9A-8089-532D02DF6D2E}">
      <dgm:prSet/>
      <dgm:spPr/>
      <dgm:t>
        <a:bodyPr/>
        <a:lstStyle/>
        <a:p>
          <a:endParaRPr lang="en-US"/>
        </a:p>
      </dgm:t>
    </dgm:pt>
    <dgm:pt modelId="{F4AE8AA5-F705-4166-848A-9E4BA400ABDD}">
      <dgm:prSet phldrT="[Text]"/>
      <dgm:spPr/>
      <dgm:t>
        <a:bodyPr/>
        <a:lstStyle/>
        <a:p>
          <a:r>
            <a:rPr lang="en-US" dirty="0" smtClean="0">
              <a:solidFill>
                <a:schemeClr val="tx2"/>
              </a:solidFill>
            </a:rPr>
            <a:t>Update</a:t>
          </a:r>
          <a:endParaRPr lang="en-US" dirty="0">
            <a:solidFill>
              <a:schemeClr val="tx2"/>
            </a:solidFill>
          </a:endParaRPr>
        </a:p>
      </dgm:t>
    </dgm:pt>
    <dgm:pt modelId="{C322A957-5381-4316-9FC8-FD3F4B4AA9B0}" type="parTrans" cxnId="{D39E9E58-920D-44F0-9F4B-06FB26CEA2F7}">
      <dgm:prSet/>
      <dgm:spPr/>
      <dgm:t>
        <a:bodyPr/>
        <a:lstStyle/>
        <a:p>
          <a:endParaRPr lang="en-US"/>
        </a:p>
      </dgm:t>
    </dgm:pt>
    <dgm:pt modelId="{672A253D-4A29-4E7A-8273-1F6E14EF3A0F}" type="sibTrans" cxnId="{D39E9E58-920D-44F0-9F4B-06FB26CEA2F7}">
      <dgm:prSet/>
      <dgm:spPr/>
      <dgm:t>
        <a:bodyPr/>
        <a:lstStyle/>
        <a:p>
          <a:endParaRPr lang="en-US"/>
        </a:p>
      </dgm:t>
    </dgm:pt>
    <dgm:pt modelId="{419B42D9-5B74-41E5-9EC6-E004890EF6BC}" type="pres">
      <dgm:prSet presAssocID="{9BFFA9BD-9800-4B16-8D03-AD80A0D6BB98}" presName="Name0" presStyleCnt="0">
        <dgm:presLayoutVars>
          <dgm:chMax val="7"/>
          <dgm:chPref val="7"/>
          <dgm:dir/>
          <dgm:animLvl val="lvl"/>
        </dgm:presLayoutVars>
      </dgm:prSet>
      <dgm:spPr/>
      <dgm:t>
        <a:bodyPr/>
        <a:lstStyle/>
        <a:p>
          <a:endParaRPr lang="en-US"/>
        </a:p>
      </dgm:t>
    </dgm:pt>
    <dgm:pt modelId="{F38BD221-5D15-41C6-8864-BAD96852D147}" type="pres">
      <dgm:prSet presAssocID="{98155A52-8B09-4780-A38F-F88B215C453C}" presName="Accent1" presStyleCnt="0"/>
      <dgm:spPr/>
    </dgm:pt>
    <dgm:pt modelId="{F4942FF8-7D59-4382-9BDC-07971FEC4EBC}" type="pres">
      <dgm:prSet presAssocID="{98155A52-8B09-4780-A38F-F88B215C453C}" presName="Accent" presStyleLbl="node1" presStyleIdx="0" presStyleCnt="2"/>
      <dgm:spPr/>
    </dgm:pt>
    <dgm:pt modelId="{2B357415-6020-4CF1-A76E-5AF63D0C4EF1}" type="pres">
      <dgm:prSet presAssocID="{98155A52-8B09-4780-A38F-F88B215C453C}" presName="Parent1" presStyleLbl="revTx" presStyleIdx="0" presStyleCnt="2">
        <dgm:presLayoutVars>
          <dgm:chMax val="1"/>
          <dgm:chPref val="1"/>
          <dgm:bulletEnabled val="1"/>
        </dgm:presLayoutVars>
      </dgm:prSet>
      <dgm:spPr/>
      <dgm:t>
        <a:bodyPr/>
        <a:lstStyle/>
        <a:p>
          <a:endParaRPr lang="en-US"/>
        </a:p>
      </dgm:t>
    </dgm:pt>
    <dgm:pt modelId="{D0272C52-0E2B-420B-8280-8020D2E6AEBD}" type="pres">
      <dgm:prSet presAssocID="{F4AE8AA5-F705-4166-848A-9E4BA400ABDD}" presName="Accent2" presStyleCnt="0"/>
      <dgm:spPr/>
    </dgm:pt>
    <dgm:pt modelId="{BEC2A9A0-112E-4D60-AE73-24D7E6EA8FB7}" type="pres">
      <dgm:prSet presAssocID="{F4AE8AA5-F705-4166-848A-9E4BA400ABDD}" presName="Accent" presStyleLbl="node1" presStyleIdx="1" presStyleCnt="2"/>
      <dgm:spPr/>
    </dgm:pt>
    <dgm:pt modelId="{4F785A82-E725-4FD1-A689-04E710988D3C}" type="pres">
      <dgm:prSet presAssocID="{F4AE8AA5-F705-4166-848A-9E4BA400ABDD}" presName="Parent2" presStyleLbl="revTx" presStyleIdx="1" presStyleCnt="2">
        <dgm:presLayoutVars>
          <dgm:chMax val="1"/>
          <dgm:chPref val="1"/>
          <dgm:bulletEnabled val="1"/>
        </dgm:presLayoutVars>
      </dgm:prSet>
      <dgm:spPr/>
      <dgm:t>
        <a:bodyPr/>
        <a:lstStyle/>
        <a:p>
          <a:endParaRPr lang="en-US"/>
        </a:p>
      </dgm:t>
    </dgm:pt>
  </dgm:ptLst>
  <dgm:cxnLst>
    <dgm:cxn modelId="{D39E9E58-920D-44F0-9F4B-06FB26CEA2F7}" srcId="{9BFFA9BD-9800-4B16-8D03-AD80A0D6BB98}" destId="{F4AE8AA5-F705-4166-848A-9E4BA400ABDD}" srcOrd="1" destOrd="0" parTransId="{C322A957-5381-4316-9FC8-FD3F4B4AA9B0}" sibTransId="{672A253D-4A29-4E7A-8273-1F6E14EF3A0F}"/>
    <dgm:cxn modelId="{C8A53606-A144-4BB0-96EB-3E83FD372663}" type="presOf" srcId="{9BFFA9BD-9800-4B16-8D03-AD80A0D6BB98}" destId="{419B42D9-5B74-41E5-9EC6-E004890EF6BC}" srcOrd="0" destOrd="0" presId="urn:microsoft.com/office/officeart/2009/layout/CircleArrowProcess"/>
    <dgm:cxn modelId="{84678F74-282F-41B4-9AFA-4CD0038BD0F1}" type="presOf" srcId="{98155A52-8B09-4780-A38F-F88B215C453C}" destId="{2B357415-6020-4CF1-A76E-5AF63D0C4EF1}" srcOrd="0" destOrd="0" presId="urn:microsoft.com/office/officeart/2009/layout/CircleArrowProcess"/>
    <dgm:cxn modelId="{F8E9FF92-7368-4BD5-810E-54A681B1D8F9}" type="presOf" srcId="{F4AE8AA5-F705-4166-848A-9E4BA400ABDD}" destId="{4F785A82-E725-4FD1-A689-04E710988D3C}" srcOrd="0" destOrd="0" presId="urn:microsoft.com/office/officeart/2009/layout/CircleArrowProcess"/>
    <dgm:cxn modelId="{51C017BE-B929-4E9A-8089-532D02DF6D2E}" srcId="{9BFFA9BD-9800-4B16-8D03-AD80A0D6BB98}" destId="{98155A52-8B09-4780-A38F-F88B215C453C}" srcOrd="0" destOrd="0" parTransId="{8A3CBCD4-347B-4B73-AFF5-0FF94ED3D2C3}" sibTransId="{A24EEC66-2A75-4AD1-ADD4-14180F602BED}"/>
    <dgm:cxn modelId="{F6D9EC48-CE04-46B4-8D46-D1CDB69A30D3}" type="presParOf" srcId="{419B42D9-5B74-41E5-9EC6-E004890EF6BC}" destId="{F38BD221-5D15-41C6-8864-BAD96852D147}" srcOrd="0" destOrd="0" presId="urn:microsoft.com/office/officeart/2009/layout/CircleArrowProcess"/>
    <dgm:cxn modelId="{1D9B05EB-33C7-434E-82B2-37FCD3AD6FA5}" type="presParOf" srcId="{F38BD221-5D15-41C6-8864-BAD96852D147}" destId="{F4942FF8-7D59-4382-9BDC-07971FEC4EBC}" srcOrd="0" destOrd="0" presId="urn:microsoft.com/office/officeart/2009/layout/CircleArrowProcess"/>
    <dgm:cxn modelId="{20798AB5-A0FD-4060-8D37-2185F2815BF1}" type="presParOf" srcId="{419B42D9-5B74-41E5-9EC6-E004890EF6BC}" destId="{2B357415-6020-4CF1-A76E-5AF63D0C4EF1}" srcOrd="1" destOrd="0" presId="urn:microsoft.com/office/officeart/2009/layout/CircleArrowProcess"/>
    <dgm:cxn modelId="{05FEC145-9F63-433D-937A-F004F81FE4F0}" type="presParOf" srcId="{419B42D9-5B74-41E5-9EC6-E004890EF6BC}" destId="{D0272C52-0E2B-420B-8280-8020D2E6AEBD}" srcOrd="2" destOrd="0" presId="urn:microsoft.com/office/officeart/2009/layout/CircleArrowProcess"/>
    <dgm:cxn modelId="{64544C77-0BB5-4C51-B7BD-9FE53DC4E189}" type="presParOf" srcId="{D0272C52-0E2B-420B-8280-8020D2E6AEBD}" destId="{BEC2A9A0-112E-4D60-AE73-24D7E6EA8FB7}" srcOrd="0" destOrd="0" presId="urn:microsoft.com/office/officeart/2009/layout/CircleArrowProcess"/>
    <dgm:cxn modelId="{E2115CE0-8C17-4172-8F47-2F55A8915AB4}" type="presParOf" srcId="{419B42D9-5B74-41E5-9EC6-E004890EF6BC}" destId="{4F785A82-E725-4FD1-A689-04E710988D3C}" srcOrd="3"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AEA74D-B468-4019-934C-9201D5E293AF}" type="doc">
      <dgm:prSet loTypeId="urn:microsoft.com/office/officeart/2005/8/layout/gear1" loCatId="cycle" qsTypeId="urn:microsoft.com/office/officeart/2005/8/quickstyle/simple1" qsCatId="simple" csTypeId="urn:microsoft.com/office/officeart/2005/8/colors/accent1_2" csCatId="accent1" phldr="1"/>
      <dgm:spPr/>
    </dgm:pt>
    <dgm:pt modelId="{303B4398-DFAF-4427-83A7-A46ABF360898}">
      <dgm:prSet phldrT="[Text]"/>
      <dgm:spPr/>
      <dgm:t>
        <a:bodyPr/>
        <a:lstStyle/>
        <a:p>
          <a:r>
            <a:rPr lang="en-US" dirty="0" smtClean="0"/>
            <a:t>Convert</a:t>
          </a:r>
          <a:endParaRPr lang="en-US" dirty="0"/>
        </a:p>
      </dgm:t>
    </dgm:pt>
    <dgm:pt modelId="{2EF910D1-1DDD-4076-A439-DC03F9159B61}" type="parTrans" cxnId="{DD5FC20A-3A54-42F8-BC69-34C1933C228E}">
      <dgm:prSet/>
      <dgm:spPr/>
      <dgm:t>
        <a:bodyPr/>
        <a:lstStyle/>
        <a:p>
          <a:endParaRPr lang="en-US"/>
        </a:p>
      </dgm:t>
    </dgm:pt>
    <dgm:pt modelId="{F3A2E641-584A-4C67-8625-ED4BFFADACA5}" type="sibTrans" cxnId="{DD5FC20A-3A54-42F8-BC69-34C1933C228E}">
      <dgm:prSet/>
      <dgm:spPr/>
      <dgm:t>
        <a:bodyPr/>
        <a:lstStyle/>
        <a:p>
          <a:endParaRPr lang="en-US"/>
        </a:p>
      </dgm:t>
    </dgm:pt>
    <dgm:pt modelId="{2AB8979F-FA49-4C45-8965-4A1A30F6799A}">
      <dgm:prSet phldrT="[Text]"/>
      <dgm:spPr/>
      <dgm:t>
        <a:bodyPr/>
        <a:lstStyle/>
        <a:p>
          <a:endParaRPr lang="en-US" dirty="0"/>
        </a:p>
      </dgm:t>
    </dgm:pt>
    <dgm:pt modelId="{86CEEF79-ED3E-4002-8809-464711CCA069}" type="parTrans" cxnId="{B225DD4C-1CFB-4DD4-9078-676FDD2D366F}">
      <dgm:prSet/>
      <dgm:spPr/>
      <dgm:t>
        <a:bodyPr/>
        <a:lstStyle/>
        <a:p>
          <a:endParaRPr lang="en-US"/>
        </a:p>
      </dgm:t>
    </dgm:pt>
    <dgm:pt modelId="{75250755-E791-4E81-9C96-853CA21C3917}" type="sibTrans" cxnId="{B225DD4C-1CFB-4DD4-9078-676FDD2D366F}">
      <dgm:prSet/>
      <dgm:spPr/>
      <dgm:t>
        <a:bodyPr/>
        <a:lstStyle/>
        <a:p>
          <a:endParaRPr lang="en-US"/>
        </a:p>
      </dgm:t>
    </dgm:pt>
    <dgm:pt modelId="{A194213B-8B54-46BA-8BA5-C19204243DB3}" type="pres">
      <dgm:prSet presAssocID="{BCAEA74D-B468-4019-934C-9201D5E293AF}" presName="composite" presStyleCnt="0">
        <dgm:presLayoutVars>
          <dgm:chMax val="3"/>
          <dgm:animLvl val="lvl"/>
          <dgm:resizeHandles val="exact"/>
        </dgm:presLayoutVars>
      </dgm:prSet>
      <dgm:spPr/>
    </dgm:pt>
    <dgm:pt modelId="{8EB66967-A165-4FB5-8557-2F175FD80DD5}" type="pres">
      <dgm:prSet presAssocID="{303B4398-DFAF-4427-83A7-A46ABF360898}" presName="gear1" presStyleLbl="node1" presStyleIdx="0" presStyleCnt="2">
        <dgm:presLayoutVars>
          <dgm:chMax val="1"/>
          <dgm:bulletEnabled val="1"/>
        </dgm:presLayoutVars>
      </dgm:prSet>
      <dgm:spPr/>
      <dgm:t>
        <a:bodyPr/>
        <a:lstStyle/>
        <a:p>
          <a:endParaRPr lang="en-US"/>
        </a:p>
      </dgm:t>
    </dgm:pt>
    <dgm:pt modelId="{D1F3AF29-2ADD-4429-AB24-9243B8847498}" type="pres">
      <dgm:prSet presAssocID="{303B4398-DFAF-4427-83A7-A46ABF360898}" presName="gear1srcNode" presStyleLbl="node1" presStyleIdx="0" presStyleCnt="2"/>
      <dgm:spPr/>
      <dgm:t>
        <a:bodyPr/>
        <a:lstStyle/>
        <a:p>
          <a:endParaRPr lang="en-US"/>
        </a:p>
      </dgm:t>
    </dgm:pt>
    <dgm:pt modelId="{49BBBDA3-1793-42A6-AC18-DB7D0F958D13}" type="pres">
      <dgm:prSet presAssocID="{303B4398-DFAF-4427-83A7-A46ABF360898}" presName="gear1dstNode" presStyleLbl="node1" presStyleIdx="0" presStyleCnt="2"/>
      <dgm:spPr/>
      <dgm:t>
        <a:bodyPr/>
        <a:lstStyle/>
        <a:p>
          <a:endParaRPr lang="en-US"/>
        </a:p>
      </dgm:t>
    </dgm:pt>
    <dgm:pt modelId="{EDDD7914-F1D9-43C8-816B-DB17B10DC450}" type="pres">
      <dgm:prSet presAssocID="{2AB8979F-FA49-4C45-8965-4A1A30F6799A}" presName="gear2" presStyleLbl="node1" presStyleIdx="1" presStyleCnt="2">
        <dgm:presLayoutVars>
          <dgm:chMax val="1"/>
          <dgm:bulletEnabled val="1"/>
        </dgm:presLayoutVars>
      </dgm:prSet>
      <dgm:spPr/>
      <dgm:t>
        <a:bodyPr/>
        <a:lstStyle/>
        <a:p>
          <a:endParaRPr lang="en-US"/>
        </a:p>
      </dgm:t>
    </dgm:pt>
    <dgm:pt modelId="{003B6BD0-B594-4FE8-8A2D-51DF42212C58}" type="pres">
      <dgm:prSet presAssocID="{2AB8979F-FA49-4C45-8965-4A1A30F6799A}" presName="gear2srcNode" presStyleLbl="node1" presStyleIdx="1" presStyleCnt="2"/>
      <dgm:spPr/>
      <dgm:t>
        <a:bodyPr/>
        <a:lstStyle/>
        <a:p>
          <a:endParaRPr lang="en-US"/>
        </a:p>
      </dgm:t>
    </dgm:pt>
    <dgm:pt modelId="{A35BD0DB-9B0B-4E0D-9C85-2DE7E717AE55}" type="pres">
      <dgm:prSet presAssocID="{2AB8979F-FA49-4C45-8965-4A1A30F6799A}" presName="gear2dstNode" presStyleLbl="node1" presStyleIdx="1" presStyleCnt="2"/>
      <dgm:spPr/>
      <dgm:t>
        <a:bodyPr/>
        <a:lstStyle/>
        <a:p>
          <a:endParaRPr lang="en-US"/>
        </a:p>
      </dgm:t>
    </dgm:pt>
    <dgm:pt modelId="{4F1A2D59-DDAF-41EC-BE4B-55165BD89CAE}" type="pres">
      <dgm:prSet presAssocID="{F3A2E641-584A-4C67-8625-ED4BFFADACA5}" presName="connector1" presStyleLbl="sibTrans2D1" presStyleIdx="0" presStyleCnt="2"/>
      <dgm:spPr/>
      <dgm:t>
        <a:bodyPr/>
        <a:lstStyle/>
        <a:p>
          <a:endParaRPr lang="en-US"/>
        </a:p>
      </dgm:t>
    </dgm:pt>
    <dgm:pt modelId="{F79452CC-BB83-4602-BBFE-737666CBAB42}" type="pres">
      <dgm:prSet presAssocID="{75250755-E791-4E81-9C96-853CA21C3917}" presName="connector2" presStyleLbl="sibTrans2D1" presStyleIdx="1" presStyleCnt="2"/>
      <dgm:spPr/>
      <dgm:t>
        <a:bodyPr/>
        <a:lstStyle/>
        <a:p>
          <a:endParaRPr lang="en-US"/>
        </a:p>
      </dgm:t>
    </dgm:pt>
  </dgm:ptLst>
  <dgm:cxnLst>
    <dgm:cxn modelId="{BF9E54D1-B7D1-42F2-88D6-2C9740FB69CF}" type="presOf" srcId="{BCAEA74D-B468-4019-934C-9201D5E293AF}" destId="{A194213B-8B54-46BA-8BA5-C19204243DB3}" srcOrd="0" destOrd="0" presId="urn:microsoft.com/office/officeart/2005/8/layout/gear1"/>
    <dgm:cxn modelId="{80E684CD-2DE1-4358-9BC2-BA1D1CDAEE05}" type="presOf" srcId="{2AB8979F-FA49-4C45-8965-4A1A30F6799A}" destId="{EDDD7914-F1D9-43C8-816B-DB17B10DC450}" srcOrd="0" destOrd="0" presId="urn:microsoft.com/office/officeart/2005/8/layout/gear1"/>
    <dgm:cxn modelId="{1163C2BB-4A63-48D6-B1F3-F11C5CCAC2A4}" type="presOf" srcId="{303B4398-DFAF-4427-83A7-A46ABF360898}" destId="{49BBBDA3-1793-42A6-AC18-DB7D0F958D13}" srcOrd="2" destOrd="0" presId="urn:microsoft.com/office/officeart/2005/8/layout/gear1"/>
    <dgm:cxn modelId="{26116245-77C8-4C38-AFF5-FB786279A5BA}" type="presOf" srcId="{75250755-E791-4E81-9C96-853CA21C3917}" destId="{F79452CC-BB83-4602-BBFE-737666CBAB42}" srcOrd="0" destOrd="0" presId="urn:microsoft.com/office/officeart/2005/8/layout/gear1"/>
    <dgm:cxn modelId="{01702D93-1358-4835-9E79-220232A0316A}" type="presOf" srcId="{303B4398-DFAF-4427-83A7-A46ABF360898}" destId="{D1F3AF29-2ADD-4429-AB24-9243B8847498}" srcOrd="1" destOrd="0" presId="urn:microsoft.com/office/officeart/2005/8/layout/gear1"/>
    <dgm:cxn modelId="{2B9D9EBD-A0AD-4023-BA77-4A00BCDECE2B}" type="presOf" srcId="{F3A2E641-584A-4C67-8625-ED4BFFADACA5}" destId="{4F1A2D59-DDAF-41EC-BE4B-55165BD89CAE}" srcOrd="0" destOrd="0" presId="urn:microsoft.com/office/officeart/2005/8/layout/gear1"/>
    <dgm:cxn modelId="{AD43B502-76C4-42A3-8D7E-9A6B9EF0C92D}" type="presOf" srcId="{303B4398-DFAF-4427-83A7-A46ABF360898}" destId="{8EB66967-A165-4FB5-8557-2F175FD80DD5}" srcOrd="0" destOrd="0" presId="urn:microsoft.com/office/officeart/2005/8/layout/gear1"/>
    <dgm:cxn modelId="{B225DD4C-1CFB-4DD4-9078-676FDD2D366F}" srcId="{BCAEA74D-B468-4019-934C-9201D5E293AF}" destId="{2AB8979F-FA49-4C45-8965-4A1A30F6799A}" srcOrd="1" destOrd="0" parTransId="{86CEEF79-ED3E-4002-8809-464711CCA069}" sibTransId="{75250755-E791-4E81-9C96-853CA21C3917}"/>
    <dgm:cxn modelId="{E2048721-E7ED-43D5-BE90-3B1D61E1EAD5}" type="presOf" srcId="{2AB8979F-FA49-4C45-8965-4A1A30F6799A}" destId="{A35BD0DB-9B0B-4E0D-9C85-2DE7E717AE55}" srcOrd="2" destOrd="0" presId="urn:microsoft.com/office/officeart/2005/8/layout/gear1"/>
    <dgm:cxn modelId="{DD5FC20A-3A54-42F8-BC69-34C1933C228E}" srcId="{BCAEA74D-B468-4019-934C-9201D5E293AF}" destId="{303B4398-DFAF-4427-83A7-A46ABF360898}" srcOrd="0" destOrd="0" parTransId="{2EF910D1-1DDD-4076-A439-DC03F9159B61}" sibTransId="{F3A2E641-584A-4C67-8625-ED4BFFADACA5}"/>
    <dgm:cxn modelId="{08A6B088-B2EC-41E2-ADCD-6779D4A58951}" type="presOf" srcId="{2AB8979F-FA49-4C45-8965-4A1A30F6799A}" destId="{003B6BD0-B594-4FE8-8A2D-51DF42212C58}" srcOrd="1" destOrd="0" presId="urn:microsoft.com/office/officeart/2005/8/layout/gear1"/>
    <dgm:cxn modelId="{F2BA14C6-FB76-4F02-9383-85310D5854E4}" type="presParOf" srcId="{A194213B-8B54-46BA-8BA5-C19204243DB3}" destId="{8EB66967-A165-4FB5-8557-2F175FD80DD5}" srcOrd="0" destOrd="0" presId="urn:microsoft.com/office/officeart/2005/8/layout/gear1"/>
    <dgm:cxn modelId="{BC8D5B2D-C650-4CD0-ABF9-4629172E9251}" type="presParOf" srcId="{A194213B-8B54-46BA-8BA5-C19204243DB3}" destId="{D1F3AF29-2ADD-4429-AB24-9243B8847498}" srcOrd="1" destOrd="0" presId="urn:microsoft.com/office/officeart/2005/8/layout/gear1"/>
    <dgm:cxn modelId="{0B5CCC21-A38D-4161-888C-3026E07B5839}" type="presParOf" srcId="{A194213B-8B54-46BA-8BA5-C19204243DB3}" destId="{49BBBDA3-1793-42A6-AC18-DB7D0F958D13}" srcOrd="2" destOrd="0" presId="urn:microsoft.com/office/officeart/2005/8/layout/gear1"/>
    <dgm:cxn modelId="{8B7F6BA7-A67D-4FBB-86D0-6F0E9805D79A}" type="presParOf" srcId="{A194213B-8B54-46BA-8BA5-C19204243DB3}" destId="{EDDD7914-F1D9-43C8-816B-DB17B10DC450}" srcOrd="3" destOrd="0" presId="urn:microsoft.com/office/officeart/2005/8/layout/gear1"/>
    <dgm:cxn modelId="{4AFEC6EF-7462-4DC3-9C40-7F81415D8804}" type="presParOf" srcId="{A194213B-8B54-46BA-8BA5-C19204243DB3}" destId="{003B6BD0-B594-4FE8-8A2D-51DF42212C58}" srcOrd="4" destOrd="0" presId="urn:microsoft.com/office/officeart/2005/8/layout/gear1"/>
    <dgm:cxn modelId="{876F8D7B-FCD2-4233-9BCE-4EF56BFE3CAB}" type="presParOf" srcId="{A194213B-8B54-46BA-8BA5-C19204243DB3}" destId="{A35BD0DB-9B0B-4E0D-9C85-2DE7E717AE55}" srcOrd="5" destOrd="0" presId="urn:microsoft.com/office/officeart/2005/8/layout/gear1"/>
    <dgm:cxn modelId="{D605326E-04F4-4A34-B4AF-56C2B5E7AF62}" type="presParOf" srcId="{A194213B-8B54-46BA-8BA5-C19204243DB3}" destId="{4F1A2D59-DDAF-41EC-BE4B-55165BD89CAE}" srcOrd="6" destOrd="0" presId="urn:microsoft.com/office/officeart/2005/8/layout/gear1"/>
    <dgm:cxn modelId="{77F3F55A-CE6A-4FED-A8C0-C575A31AE61C}" type="presParOf" srcId="{A194213B-8B54-46BA-8BA5-C19204243DB3}" destId="{F79452CC-BB83-4602-BBFE-737666CBAB42}" srcOrd="7"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42FF8-7D59-4382-9BDC-07971FEC4EBC}">
      <dsp:nvSpPr>
        <dsp:cNvPr id="0" name=""/>
        <dsp:cNvSpPr/>
      </dsp:nvSpPr>
      <dsp:spPr>
        <a:xfrm>
          <a:off x="949965" y="0"/>
          <a:ext cx="1303956" cy="1303993"/>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357415-6020-4CF1-A76E-5AF63D0C4EF1}">
      <dsp:nvSpPr>
        <dsp:cNvPr id="0" name=""/>
        <dsp:cNvSpPr/>
      </dsp:nvSpPr>
      <dsp:spPr>
        <a:xfrm>
          <a:off x="1237955" y="472098"/>
          <a:ext cx="727505" cy="363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2"/>
              </a:solidFill>
            </a:rPr>
            <a:t>Test</a:t>
          </a:r>
          <a:endParaRPr lang="en-US" sz="1800" kern="1200" dirty="0">
            <a:solidFill>
              <a:schemeClr val="tx2"/>
            </a:solidFill>
          </a:endParaRPr>
        </a:p>
      </dsp:txBody>
      <dsp:txXfrm>
        <a:off x="1237955" y="472098"/>
        <a:ext cx="727505" cy="363709"/>
      </dsp:txXfrm>
    </dsp:sp>
    <dsp:sp modelId="{BEC2A9A0-112E-4D60-AE73-24D7E6EA8FB7}">
      <dsp:nvSpPr>
        <dsp:cNvPr id="0" name=""/>
        <dsp:cNvSpPr/>
      </dsp:nvSpPr>
      <dsp:spPr>
        <a:xfrm>
          <a:off x="680797" y="835808"/>
          <a:ext cx="1120198" cy="1120671"/>
        </a:xfrm>
        <a:prstGeom prst="blockArc">
          <a:avLst>
            <a:gd name="adj1" fmla="val 0"/>
            <a:gd name="adj2" fmla="val 189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785A82-E725-4FD1-A689-04E710988D3C}">
      <dsp:nvSpPr>
        <dsp:cNvPr id="0" name=""/>
        <dsp:cNvSpPr/>
      </dsp:nvSpPr>
      <dsp:spPr>
        <a:xfrm>
          <a:off x="874203" y="1222800"/>
          <a:ext cx="727505" cy="363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2"/>
              </a:solidFill>
            </a:rPr>
            <a:t>Update</a:t>
          </a:r>
          <a:endParaRPr lang="en-US" sz="1800" kern="1200" dirty="0">
            <a:solidFill>
              <a:schemeClr val="tx2"/>
            </a:solidFill>
          </a:endParaRPr>
        </a:p>
      </dsp:txBody>
      <dsp:txXfrm>
        <a:off x="874203" y="1222800"/>
        <a:ext cx="727505" cy="3637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66967-A165-4FB5-8557-2F175FD80DD5}">
      <dsp:nvSpPr>
        <dsp:cNvPr id="0" name=""/>
        <dsp:cNvSpPr/>
      </dsp:nvSpPr>
      <dsp:spPr>
        <a:xfrm>
          <a:off x="1220266" y="608879"/>
          <a:ext cx="956810" cy="956810"/>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Convert</a:t>
          </a:r>
          <a:endParaRPr lang="en-US" sz="1300" kern="1200" dirty="0"/>
        </a:p>
      </dsp:txBody>
      <dsp:txXfrm>
        <a:off x="1412627" y="833007"/>
        <a:ext cx="572088" cy="491820"/>
      </dsp:txXfrm>
    </dsp:sp>
    <dsp:sp modelId="{EDDD7914-F1D9-43C8-816B-DB17B10DC450}">
      <dsp:nvSpPr>
        <dsp:cNvPr id="0" name=""/>
        <dsp:cNvSpPr/>
      </dsp:nvSpPr>
      <dsp:spPr>
        <a:xfrm>
          <a:off x="663576" y="382724"/>
          <a:ext cx="695862" cy="695862"/>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endParaRPr lang="en-US" sz="1300" kern="1200" dirty="0"/>
        </a:p>
      </dsp:txBody>
      <dsp:txXfrm>
        <a:off x="838761" y="558968"/>
        <a:ext cx="345492" cy="343374"/>
      </dsp:txXfrm>
    </dsp:sp>
    <dsp:sp modelId="{4F1A2D59-DDAF-41EC-BE4B-55165BD89CAE}">
      <dsp:nvSpPr>
        <dsp:cNvPr id="0" name=""/>
        <dsp:cNvSpPr/>
      </dsp:nvSpPr>
      <dsp:spPr>
        <a:xfrm>
          <a:off x="1216907" y="471683"/>
          <a:ext cx="1176876" cy="1176876"/>
        </a:xfrm>
        <a:prstGeom prst="circularArrow">
          <a:avLst>
            <a:gd name="adj1" fmla="val 4878"/>
            <a:gd name="adj2" fmla="val 312630"/>
            <a:gd name="adj3" fmla="val 2849051"/>
            <a:gd name="adj4" fmla="val 15679504"/>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9452CC-BB83-4602-BBFE-737666CBAB42}">
      <dsp:nvSpPr>
        <dsp:cNvPr id="0" name=""/>
        <dsp:cNvSpPr/>
      </dsp:nvSpPr>
      <dsp:spPr>
        <a:xfrm>
          <a:off x="540340" y="239290"/>
          <a:ext cx="889833" cy="889833"/>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6F583C-A854-45F8-8923-BBEFB3219109}" type="datetimeFigureOut">
              <a:rPr lang="en-US" smtClean="0"/>
              <a:t>20-May-16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21A55-A90A-4C84-ABF2-C732DD7D6F6E}" type="slidenum">
              <a:rPr lang="en-US" smtClean="0"/>
              <a:t>‹#›</a:t>
            </a:fld>
            <a:endParaRPr lang="en-US"/>
          </a:p>
        </p:txBody>
      </p:sp>
    </p:spTree>
    <p:extLst>
      <p:ext uri="{BB962C8B-B14F-4D97-AF65-F5344CB8AC3E}">
        <p14:creationId xmlns:p14="http://schemas.microsoft.com/office/powerpoint/2010/main" val="730137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1708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20-May-16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541255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20-May-16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824456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20-May-16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819810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20-May-16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075670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20-May-16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160285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20-May-16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680053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defTabSz="931518"/>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D6C57BE-ADFB-4D6B-8A59-F41CC65A0C6D}"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20-May-16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42691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8715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333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893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9218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748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413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5045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4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1773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211D4B0C-B40C-4B38-86E4-2AFA7E19475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20-May-16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34595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20-May-16 12:01 AM</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3695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6E00008-7F03-4C2F-9293-416B6396A4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10381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6E00008-7F03-4C2F-9293-416B6396A4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8604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967777-C818-4EC4-AD84-CF6E5078225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82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6297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967777-C818-4EC4-AD84-CF6E5078225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429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967777-C818-4EC4-AD84-CF6E5078225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178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4087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0296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2389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7384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6674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96324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7360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362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54240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67444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defTabSz="93151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32518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85197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19317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87197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8712" lvl="1" indent="-171450" fontAlgn="ctr">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76735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Build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20-May-16 12:01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86632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00730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44379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169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74595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3927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20-May-16 12:02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288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20-May-16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284845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20-May-16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420028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20-May-16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67962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010D627-C5EC-4777-9687-BC70356484FC}" type="datetimeFigureOut">
              <a:rPr lang="en-US" smtClean="0"/>
              <a:t>20-May-16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5072E9-9845-47C8-9DAD-F871150B7F8E}" type="slidenum">
              <a:rPr lang="en-US" smtClean="0"/>
              <a:t>‹#›</a:t>
            </a:fld>
            <a:endParaRPr lang="en-US"/>
          </a:p>
        </p:txBody>
      </p:sp>
    </p:spTree>
    <p:extLst>
      <p:ext uri="{BB962C8B-B14F-4D97-AF65-F5344CB8AC3E}">
        <p14:creationId xmlns:p14="http://schemas.microsoft.com/office/powerpoint/2010/main" val="2594031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010D627-C5EC-4777-9687-BC70356484FC}" type="datetimeFigureOut">
              <a:rPr lang="en-US" smtClean="0"/>
              <a:t>20-May-16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5072E9-9845-47C8-9DAD-F871150B7F8E}" type="slidenum">
              <a:rPr lang="en-US" smtClean="0"/>
              <a:t>‹#›</a:t>
            </a:fld>
            <a:endParaRPr lang="en-US"/>
          </a:p>
        </p:txBody>
      </p:sp>
    </p:spTree>
    <p:extLst>
      <p:ext uri="{BB962C8B-B14F-4D97-AF65-F5344CB8AC3E}">
        <p14:creationId xmlns:p14="http://schemas.microsoft.com/office/powerpoint/2010/main" val="4061552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010D627-C5EC-4777-9687-BC70356484FC}" type="datetimeFigureOut">
              <a:rPr lang="en-US" smtClean="0"/>
              <a:t>20-May-16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5072E9-9845-47C8-9DAD-F871150B7F8E}" type="slidenum">
              <a:rPr lang="en-US" smtClean="0"/>
              <a:t>‹#›</a:t>
            </a:fld>
            <a:endParaRPr lang="en-US"/>
          </a:p>
        </p:txBody>
      </p:sp>
    </p:spTree>
    <p:extLst>
      <p:ext uri="{BB962C8B-B14F-4D97-AF65-F5344CB8AC3E}">
        <p14:creationId xmlns:p14="http://schemas.microsoft.com/office/powerpoint/2010/main" val="2730901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457626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82774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533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060015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45915047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220527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1634931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1275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010D627-C5EC-4777-9687-BC70356484FC}" type="datetimeFigureOut">
              <a:rPr lang="en-US" smtClean="0"/>
              <a:t>20-May-16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5072E9-9845-47C8-9DAD-F871150B7F8E}" type="slidenum">
              <a:rPr lang="en-US" smtClean="0"/>
              <a:t>‹#›</a:t>
            </a:fld>
            <a:endParaRPr lang="en-US"/>
          </a:p>
        </p:txBody>
      </p:sp>
    </p:spTree>
    <p:extLst>
      <p:ext uri="{BB962C8B-B14F-4D97-AF65-F5344CB8AC3E}">
        <p14:creationId xmlns:p14="http://schemas.microsoft.com/office/powerpoint/2010/main" val="4441813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re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84704" y="3327402"/>
            <a:ext cx="7802880" cy="831273"/>
          </a:xfrm>
          <a:prstGeom prst="rect">
            <a:avLst/>
          </a:prstGeom>
        </p:spPr>
        <p:txBody>
          <a:bodyPr lIns="0" tIns="0" rIns="0" bIns="0"/>
          <a:lstStyle>
            <a:lvl1pPr>
              <a:defRPr sz="3200" cap="all" baseline="0"/>
            </a:lvl1pPr>
          </a:lstStyle>
          <a:p>
            <a:r>
              <a:rPr lang="en-US" dirty="0"/>
              <a:t>Presentation title should not exceed two lines</a:t>
            </a:r>
          </a:p>
        </p:txBody>
      </p:sp>
      <p:sp>
        <p:nvSpPr>
          <p:cNvPr id="3" name="Subtitle 2"/>
          <p:cNvSpPr>
            <a:spLocks noGrp="1"/>
          </p:cNvSpPr>
          <p:nvPr>
            <p:ph type="subTitle" idx="1" hasCustomPrompt="1"/>
          </p:nvPr>
        </p:nvSpPr>
        <p:spPr>
          <a:xfrm>
            <a:off x="2584705" y="4620492"/>
            <a:ext cx="7823200" cy="277091"/>
          </a:xfrm>
          <a:prstGeom prst="rect">
            <a:avLst/>
          </a:prstGeom>
        </p:spPr>
        <p:txBody>
          <a:bodyPr lIns="0" tIns="0" rIns="0" bIns="0" anchor="t" anchorCtr="0"/>
          <a:lstStyle>
            <a:lvl1pPr marL="0" indent="0" algn="l">
              <a:spcAft>
                <a:spcPts val="2666"/>
              </a:spcAft>
              <a:buFontTx/>
              <a:buNone/>
              <a:defRPr sz="2132" baseline="0"/>
            </a:lvl1pPr>
            <a:lvl2pPr>
              <a:buNone/>
              <a:defRPr/>
            </a:lvl2pPr>
            <a:lvl3pPr>
              <a:buNone/>
              <a:defRPr/>
            </a:lvl3pPr>
            <a:lvl4pPr>
              <a:buNone/>
              <a:defRPr/>
            </a:lvl4pPr>
            <a:lvl5pPr>
              <a:buNone/>
              <a:defRPr/>
            </a:lvl5pPr>
            <a:lvl6pPr>
              <a:buNone/>
              <a:defRPr/>
            </a:lvl6pPr>
            <a:lvl7pPr>
              <a:buNone/>
              <a:defRPr/>
            </a:lvl7pPr>
            <a:lvl8pPr>
              <a:buNone/>
              <a:defRPr/>
            </a:lvl8pPr>
            <a:lvl9pPr>
              <a:buNone/>
              <a:defRPr/>
            </a:lvl9pPr>
          </a:lstStyle>
          <a:p>
            <a:r>
              <a:rPr lang="en-US" dirty="0"/>
              <a:t>Subheading goes here</a:t>
            </a:r>
          </a:p>
        </p:txBody>
      </p:sp>
      <p:sp>
        <p:nvSpPr>
          <p:cNvPr id="9" name="Text Placeholder 8"/>
          <p:cNvSpPr>
            <a:spLocks noGrp="1"/>
          </p:cNvSpPr>
          <p:nvPr>
            <p:ph type="body" sz="quarter" idx="10" hasCustomPrompt="1"/>
          </p:nvPr>
        </p:nvSpPr>
        <p:spPr>
          <a:xfrm>
            <a:off x="2584704" y="5369792"/>
            <a:ext cx="5486400" cy="1039091"/>
          </a:xfrm>
          <a:prstGeom prst="rect">
            <a:avLst/>
          </a:prstGeom>
        </p:spPr>
        <p:txBody>
          <a:bodyPr vert="horz" lIns="0" tIns="0" rIns="0" bIns="0"/>
          <a:lstStyle>
            <a:lvl1pPr marL="0" indent="0">
              <a:lnSpc>
                <a:spcPct val="90000"/>
              </a:lnSpc>
              <a:spcAft>
                <a:spcPts val="533"/>
              </a:spcAft>
              <a:defRPr sz="1600" baseline="0"/>
            </a:lvl1pPr>
          </a:lstStyle>
          <a:p>
            <a:pPr lvl="0"/>
            <a:r>
              <a:rPr lang="en-US" dirty="0"/>
              <a:t>Presenter</a:t>
            </a:r>
          </a:p>
          <a:p>
            <a:pPr lvl="0"/>
            <a:r>
              <a:rPr lang="en-US" dirty="0"/>
              <a:t>Presenter’s Title</a:t>
            </a:r>
          </a:p>
          <a:p>
            <a:pPr lvl="0"/>
            <a:r>
              <a:rPr lang="en-US" dirty="0"/>
              <a:t>Date</a:t>
            </a:r>
          </a:p>
        </p:txBody>
      </p:sp>
      <p:pic>
        <p:nvPicPr>
          <p:cNvPr id="4" name="Picture 3" descr="logo_RHD_775x255_revers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33601" y="1092201"/>
            <a:ext cx="6502400" cy="2139499"/>
          </a:xfrm>
          <a:prstGeom prst="rect">
            <a:avLst/>
          </a:prstGeom>
        </p:spPr>
      </p:pic>
    </p:spTree>
    <p:extLst>
      <p:ext uri="{BB962C8B-B14F-4D97-AF65-F5344CB8AC3E}">
        <p14:creationId xmlns:p14="http://schemas.microsoft.com/office/powerpoint/2010/main" val="12926745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u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914400" y="2667000"/>
            <a:ext cx="10363200" cy="1143000"/>
          </a:xfrm>
          <a:prstGeom prst="rect">
            <a:avLst/>
          </a:prstGeom>
        </p:spPr>
        <p:txBody>
          <a:bodyPr vert="horz" lIns="91440" tIns="45720" rIns="91440" bIns="45720" rtlCol="0" anchor="ctr">
            <a:normAutofit/>
          </a:bodyPr>
          <a:lstStyle/>
          <a:p>
            <a:r>
              <a:rPr lang="en-US" dirty="0"/>
              <a:t>INSERT DIVIDER COPY</a:t>
            </a:r>
          </a:p>
        </p:txBody>
      </p:sp>
    </p:spTree>
    <p:extLst>
      <p:ext uri="{BB962C8B-B14F-4D97-AF65-F5344CB8AC3E}">
        <p14:creationId xmlns:p14="http://schemas.microsoft.com/office/powerpoint/2010/main" val="22260701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2368084"/>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1" indent="0">
              <a:buNone/>
              <a:tabLst/>
              <a:defRPr sz="1961"/>
            </a:lvl3pPr>
            <a:lvl4pPr marL="451231" indent="0">
              <a:buNone/>
              <a:defRPr/>
            </a:lvl4pPr>
            <a:lvl5pPr marL="67217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5"/>
            <a:ext cx="5378548" cy="2368084"/>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1" indent="0">
              <a:buNone/>
              <a:tabLst/>
              <a:defRPr sz="1961"/>
            </a:lvl3pPr>
            <a:lvl4pPr marL="451231" indent="0">
              <a:buNone/>
              <a:defRPr/>
            </a:lvl4pPr>
            <a:lvl5pPr marL="67217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266060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31334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631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093452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0282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010D627-C5EC-4777-9687-BC70356484FC}" type="datetimeFigureOut">
              <a:rPr lang="en-US" smtClean="0"/>
              <a:t>20-May-16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5072E9-9845-47C8-9DAD-F871150B7F8E}" type="slidenum">
              <a:rPr lang="en-US" smtClean="0"/>
              <a:t>‹#›</a:t>
            </a:fld>
            <a:endParaRPr lang="en-US"/>
          </a:p>
        </p:txBody>
      </p:sp>
    </p:spTree>
    <p:extLst>
      <p:ext uri="{BB962C8B-B14F-4D97-AF65-F5344CB8AC3E}">
        <p14:creationId xmlns:p14="http://schemas.microsoft.com/office/powerpoint/2010/main" val="515105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010D627-C5EC-4777-9687-BC70356484FC}" type="datetimeFigureOut">
              <a:rPr lang="en-US" smtClean="0"/>
              <a:t>20-May-16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5072E9-9845-47C8-9DAD-F871150B7F8E}" type="slidenum">
              <a:rPr lang="en-US" smtClean="0"/>
              <a:t>‹#›</a:t>
            </a:fld>
            <a:endParaRPr lang="en-US"/>
          </a:p>
        </p:txBody>
      </p:sp>
    </p:spTree>
    <p:extLst>
      <p:ext uri="{BB962C8B-B14F-4D97-AF65-F5344CB8AC3E}">
        <p14:creationId xmlns:p14="http://schemas.microsoft.com/office/powerpoint/2010/main" val="3336175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010D627-C5EC-4777-9687-BC70356484FC}" type="datetimeFigureOut">
              <a:rPr lang="en-US" smtClean="0"/>
              <a:t>20-May-16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5072E9-9845-47C8-9DAD-F871150B7F8E}" type="slidenum">
              <a:rPr lang="en-US" smtClean="0"/>
              <a:t>‹#›</a:t>
            </a:fld>
            <a:endParaRPr lang="en-US"/>
          </a:p>
        </p:txBody>
      </p:sp>
    </p:spTree>
    <p:extLst>
      <p:ext uri="{BB962C8B-B14F-4D97-AF65-F5344CB8AC3E}">
        <p14:creationId xmlns:p14="http://schemas.microsoft.com/office/powerpoint/2010/main" val="3110736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010D627-C5EC-4777-9687-BC70356484FC}" type="datetimeFigureOut">
              <a:rPr lang="en-US" smtClean="0"/>
              <a:t>20-May-16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5072E9-9845-47C8-9DAD-F871150B7F8E}" type="slidenum">
              <a:rPr lang="en-US" smtClean="0"/>
              <a:t>‹#›</a:t>
            </a:fld>
            <a:endParaRPr lang="en-US"/>
          </a:p>
        </p:txBody>
      </p:sp>
    </p:spTree>
    <p:extLst>
      <p:ext uri="{BB962C8B-B14F-4D97-AF65-F5344CB8AC3E}">
        <p14:creationId xmlns:p14="http://schemas.microsoft.com/office/powerpoint/2010/main" val="51340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10D627-C5EC-4777-9687-BC70356484FC}" type="datetimeFigureOut">
              <a:rPr lang="en-US" smtClean="0"/>
              <a:t>20-May-16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5072E9-9845-47C8-9DAD-F871150B7F8E}" type="slidenum">
              <a:rPr lang="en-US" smtClean="0"/>
              <a:t>‹#›</a:t>
            </a:fld>
            <a:endParaRPr lang="en-US"/>
          </a:p>
        </p:txBody>
      </p:sp>
    </p:spTree>
    <p:extLst>
      <p:ext uri="{BB962C8B-B14F-4D97-AF65-F5344CB8AC3E}">
        <p14:creationId xmlns:p14="http://schemas.microsoft.com/office/powerpoint/2010/main" val="2232086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010D627-C5EC-4777-9687-BC70356484FC}" type="datetimeFigureOut">
              <a:rPr lang="en-US" smtClean="0"/>
              <a:t>20-May-16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5072E9-9845-47C8-9DAD-F871150B7F8E}" type="slidenum">
              <a:rPr lang="en-US" smtClean="0"/>
              <a:t>‹#›</a:t>
            </a:fld>
            <a:endParaRPr lang="en-US"/>
          </a:p>
        </p:txBody>
      </p:sp>
    </p:spTree>
    <p:extLst>
      <p:ext uri="{BB962C8B-B14F-4D97-AF65-F5344CB8AC3E}">
        <p14:creationId xmlns:p14="http://schemas.microsoft.com/office/powerpoint/2010/main" val="261561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010D627-C5EC-4777-9687-BC70356484FC}" type="datetimeFigureOut">
              <a:rPr lang="en-US" smtClean="0"/>
              <a:t>20-May-16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5072E9-9845-47C8-9DAD-F871150B7F8E}" type="slidenum">
              <a:rPr lang="en-US" smtClean="0"/>
              <a:t>‹#›</a:t>
            </a:fld>
            <a:endParaRPr lang="en-US"/>
          </a:p>
        </p:txBody>
      </p:sp>
    </p:spTree>
    <p:extLst>
      <p:ext uri="{BB962C8B-B14F-4D97-AF65-F5344CB8AC3E}">
        <p14:creationId xmlns:p14="http://schemas.microsoft.com/office/powerpoint/2010/main" val="2421223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10D627-C5EC-4777-9687-BC70356484FC}" type="datetimeFigureOut">
              <a:rPr lang="en-US" smtClean="0"/>
              <a:t>20-May-16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5072E9-9845-47C8-9DAD-F871150B7F8E}" type="slidenum">
              <a:rPr lang="en-US" smtClean="0"/>
              <a:t>‹#›</a:t>
            </a:fld>
            <a:endParaRPr lang="en-US"/>
          </a:p>
        </p:txBody>
      </p:sp>
    </p:spTree>
    <p:extLst>
      <p:ext uri="{BB962C8B-B14F-4D97-AF65-F5344CB8AC3E}">
        <p14:creationId xmlns:p14="http://schemas.microsoft.com/office/powerpoint/2010/main" val="3552886377"/>
      </p:ext>
    </p:extLst>
  </p:cSld>
  <p:clrMap bg1="dk1" tx1="lt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735"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tackoverflow.com/research/developer-survey-2016#technology-most-popular-technologies"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8" Type="http://schemas.openxmlformats.org/officeDocument/2006/relationships/hyperlink" Target="https://channel9.msdn.com/Events/Build/2016/B829" TargetMode="External"/><Relationship Id="rId13" Type="http://schemas.openxmlformats.org/officeDocument/2006/relationships/hyperlink" Target="https://www.kenneth-truyers.net/2016/01/20/new-features-in-c-sharp-7/" TargetMode="External"/><Relationship Id="rId3" Type="http://schemas.openxmlformats.org/officeDocument/2006/relationships/hyperlink" Target="https://channel9.msdn.com/Events/Build/2016/P488" TargetMode="External"/><Relationship Id="rId7" Type="http://schemas.openxmlformats.org/officeDocument/2006/relationships/hyperlink" Target="https://channel9.msdn.com/Events/Build/2016/P504" TargetMode="External"/><Relationship Id="rId12" Type="http://schemas.openxmlformats.org/officeDocument/2006/relationships/hyperlink" Target="https://github.com/dotnet/roslyn/issues/2136" TargetMode="External"/><Relationship Id="rId2" Type="http://schemas.openxmlformats.org/officeDocument/2006/relationships/hyperlink" Target="http://asizikov.github.io/2016/04/02/csharp-seven-preview/" TargetMode="External"/><Relationship Id="rId1" Type="http://schemas.openxmlformats.org/officeDocument/2006/relationships/slideLayout" Target="../slideLayouts/slideLayout12.xml"/><Relationship Id="rId6" Type="http://schemas.openxmlformats.org/officeDocument/2006/relationships/hyperlink" Target="https://channel9.msdn.com/Events/Build/2016/B859" TargetMode="External"/><Relationship Id="rId11" Type="http://schemas.openxmlformats.org/officeDocument/2006/relationships/hyperlink" Target="https://www.infoq.com/news/2015/04/CSharp-7-Tuples" TargetMode="External"/><Relationship Id="rId5" Type="http://schemas.openxmlformats.org/officeDocument/2006/relationships/hyperlink" Target="https://channel9.msdn.com/Events/Build/2016/B891" TargetMode="External"/><Relationship Id="rId10" Type="http://schemas.openxmlformats.org/officeDocument/2006/relationships/hyperlink" Target="https://blog.cdemi.io/exploring-visual-studio-15-preview-and-playing-with-c-7/" TargetMode="External"/><Relationship Id="rId4" Type="http://schemas.openxmlformats.org/officeDocument/2006/relationships/hyperlink" Target="https://channel9.msdn.com/Events/Build/2016/B889" TargetMode="External"/><Relationship Id="rId9" Type="http://schemas.openxmlformats.org/officeDocument/2006/relationships/hyperlink" Target="https://channel9.msdn.com/Events/Build/2016/B836"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tackoverflow.com/research/developer-survey-2016#technology-most-loved-dreaded-and-wanted"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tackoverflow.com/research/developer-survey-2016#technology-most-loved-dreaded-and-wanted"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pdev.uservoice.com/forums/266908-command-prompt/filters/top"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37.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36.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2.xml"/><Relationship Id="rId5" Type="http://schemas.openxmlformats.org/officeDocument/2006/relationships/image" Target="../media/image9.tmp"/><Relationship Id="rId4" Type="http://schemas.openxmlformats.org/officeDocument/2006/relationships/image" Target="../media/image8.tmp"/></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2.xml"/><Relationship Id="rId4" Type="http://schemas.openxmlformats.org/officeDocument/2006/relationships/image" Target="../media/image12.tmp"/></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6.xml"/><Relationship Id="rId5" Type="http://schemas.openxmlformats.org/officeDocument/2006/relationships/image" Target="../media/image51.tiff"/><Relationship Id="rId4" Type="http://schemas.openxmlformats.org/officeDocument/2006/relationships/image" Target="../media/image50.tif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emf"/><Relationship Id="rId7" Type="http://schemas.openxmlformats.org/officeDocument/2006/relationships/image" Target="../media/image59.emf"/><Relationship Id="rId2" Type="http://schemas.openxmlformats.org/officeDocument/2006/relationships/notesSlide" Target="../notesSlides/notesSlide39.xml"/><Relationship Id="rId1" Type="http://schemas.openxmlformats.org/officeDocument/2006/relationships/slideLayout" Target="../slideLayouts/slideLayout2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87.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69.png"/><Relationship Id="rId4" Type="http://schemas.microsoft.com/office/2007/relationships/hdphoto" Target="../media/hdphoto1.wdp"/></Relationships>
</file>

<file path=ppt/slides/_rels/slide9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l-PL" dirty="0" smtClean="0"/>
              <a:t>Nowości z konferencji Microsoft Build 2016</a:t>
            </a:r>
            <a:endParaRPr lang="en-US" dirty="0"/>
          </a:p>
        </p:txBody>
      </p:sp>
      <p:sp>
        <p:nvSpPr>
          <p:cNvPr id="3" name="Subtitle 2"/>
          <p:cNvSpPr>
            <a:spLocks noGrp="1"/>
          </p:cNvSpPr>
          <p:nvPr>
            <p:ph type="subTitle" idx="1"/>
          </p:nvPr>
        </p:nvSpPr>
        <p:spPr/>
        <p:txBody>
          <a:bodyPr/>
          <a:lstStyle/>
          <a:p>
            <a:r>
              <a:rPr lang="pl-PL" dirty="0" smtClean="0"/>
              <a:t>Paweł Troka &amp; Krzysztof Pastuszak</a:t>
            </a:r>
            <a:endParaRPr lang="en-US" dirty="0"/>
          </a:p>
        </p:txBody>
      </p:sp>
      <p:pic>
        <p:nvPicPr>
          <p:cNvPr id="1026" name="Picture 2" descr="Microsof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7837" y="5979380"/>
            <a:ext cx="2286000" cy="52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2181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Most popular technologies</a:t>
            </a:r>
          </a:p>
        </p:txBody>
      </p:sp>
      <p:sp>
        <p:nvSpPr>
          <p:cNvPr id="5" name="Text Placeholder 4"/>
          <p:cNvSpPr>
            <a:spLocks noGrp="1"/>
          </p:cNvSpPr>
          <p:nvPr>
            <p:ph idx="1"/>
          </p:nvPr>
        </p:nvSpPr>
        <p:spPr>
          <a:xfrm>
            <a:off x="269239" y="6236146"/>
            <a:ext cx="11653523" cy="452590"/>
          </a:xfrm>
        </p:spPr>
        <p:txBody>
          <a:bodyPr/>
          <a:lstStyle/>
          <a:p>
            <a:pPr algn="ctr"/>
            <a:r>
              <a:rPr lang="en-US" sz="1961" dirty="0">
                <a:hlinkClick r:id="rId2"/>
              </a:rPr>
              <a:t>http://stackoverflow.com/research/developer-survey-2016#technology-most-popular-technologies</a:t>
            </a:r>
            <a:r>
              <a:rPr lang="en-US" sz="1961" dirty="0"/>
              <a:t> </a:t>
            </a:r>
          </a:p>
        </p:txBody>
      </p:sp>
      <p:pic>
        <p:nvPicPr>
          <p:cNvPr id="4" name="Picture 3"/>
          <p:cNvPicPr>
            <a:picLocks noChangeAspect="1"/>
          </p:cNvPicPr>
          <p:nvPr/>
        </p:nvPicPr>
        <p:blipFill>
          <a:blip r:embed="rId3"/>
          <a:stretch>
            <a:fillRect/>
          </a:stretch>
        </p:blipFill>
        <p:spPr>
          <a:xfrm>
            <a:off x="2505632" y="1197276"/>
            <a:ext cx="7180736" cy="4995701"/>
          </a:xfrm>
          <a:prstGeom prst="rect">
            <a:avLst/>
          </a:prstGeom>
        </p:spPr>
      </p:pic>
      <p:pic>
        <p:nvPicPr>
          <p:cNvPr id="6" name="Picture 5"/>
          <p:cNvPicPr>
            <a:picLocks noChangeAspect="1"/>
          </p:cNvPicPr>
          <p:nvPr/>
        </p:nvPicPr>
        <p:blipFill>
          <a:blip r:embed="rId4"/>
          <a:stretch>
            <a:fillRect/>
          </a:stretch>
        </p:blipFill>
        <p:spPr>
          <a:xfrm>
            <a:off x="3630832" y="2308469"/>
            <a:ext cx="4960684" cy="5369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0871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Inner Loop Productivity</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6408" y="1553111"/>
            <a:ext cx="4352355" cy="4358325"/>
          </a:xfrm>
          <a:prstGeom prst="rect">
            <a:avLst/>
          </a:prstGeom>
        </p:spPr>
      </p:pic>
      <p:sp>
        <p:nvSpPr>
          <p:cNvPr id="12" name="TextBox 11"/>
          <p:cNvSpPr txBox="1"/>
          <p:nvPr/>
        </p:nvSpPr>
        <p:spPr>
          <a:xfrm>
            <a:off x="8810513" y="1653341"/>
            <a:ext cx="2326443" cy="1056042"/>
          </a:xfrm>
          <a:prstGeom prst="rect">
            <a:avLst/>
          </a:prstGeom>
          <a:noFill/>
        </p:spPr>
        <p:txBody>
          <a:bodyPr wrap="square" rtlCol="0">
            <a:spAutoFit/>
          </a:bodyPr>
          <a:lstStyle/>
          <a:p>
            <a:pPr defTabSz="914367">
              <a:defRPr/>
            </a:pPr>
            <a:r>
              <a:rPr lang="en-US" sz="2353" b="1" kern="0" dirty="0">
                <a:gradFill>
                  <a:gsLst>
                    <a:gs pos="57576">
                      <a:srgbClr val="FFFFFF"/>
                    </a:gs>
                    <a:gs pos="35000">
                      <a:srgbClr val="FFFFFF"/>
                    </a:gs>
                  </a:gsLst>
                  <a:lin ang="5400000" scaled="0"/>
                </a:gradFill>
                <a:latin typeface="Segoe UI Light"/>
                <a:cs typeface="Arial" pitchFamily="34" charset="0"/>
              </a:rPr>
              <a:t>Diagnose</a:t>
            </a:r>
          </a:p>
          <a:p>
            <a:pPr defTabSz="914367">
              <a:defRPr/>
            </a:pPr>
            <a:r>
              <a:rPr lang="en-US" sz="1961" kern="0" dirty="0">
                <a:gradFill>
                  <a:gsLst>
                    <a:gs pos="57576">
                      <a:srgbClr val="FFFFFF"/>
                    </a:gs>
                    <a:gs pos="35000">
                      <a:srgbClr val="FFFFFF"/>
                    </a:gs>
                  </a:gsLst>
                  <a:lin ang="5400000" scaled="0"/>
                </a:gradFill>
                <a:latin typeface="Segoe UI Light"/>
                <a:cs typeface="Arial" pitchFamily="34" charset="0"/>
              </a:rPr>
              <a:t>Fix and optimize your code</a:t>
            </a:r>
          </a:p>
        </p:txBody>
      </p:sp>
      <p:sp>
        <p:nvSpPr>
          <p:cNvPr id="13" name="TextBox 12"/>
          <p:cNvSpPr txBox="1"/>
          <p:nvPr/>
        </p:nvSpPr>
        <p:spPr>
          <a:xfrm>
            <a:off x="8976092" y="4855394"/>
            <a:ext cx="2074956" cy="1056042"/>
          </a:xfrm>
          <a:prstGeom prst="rect">
            <a:avLst/>
          </a:prstGeom>
          <a:noFill/>
        </p:spPr>
        <p:txBody>
          <a:bodyPr wrap="square" rtlCol="0">
            <a:spAutoFit/>
          </a:bodyPr>
          <a:lstStyle/>
          <a:p>
            <a:pPr defTabSz="914367">
              <a:defRPr/>
            </a:pPr>
            <a:r>
              <a:rPr lang="en-US" sz="2353" b="1" kern="0" dirty="0">
                <a:gradFill>
                  <a:gsLst>
                    <a:gs pos="57576">
                      <a:srgbClr val="FFFFFF"/>
                    </a:gs>
                    <a:gs pos="35000">
                      <a:srgbClr val="FFFFFF"/>
                    </a:gs>
                  </a:gsLst>
                  <a:lin ang="5400000" scaled="0"/>
                </a:gradFill>
                <a:latin typeface="Segoe UI Light"/>
                <a:cs typeface="Arial" pitchFamily="34" charset="0"/>
              </a:rPr>
              <a:t>Test</a:t>
            </a:r>
          </a:p>
          <a:p>
            <a:pPr defTabSz="914367">
              <a:defRPr/>
            </a:pPr>
            <a:r>
              <a:rPr lang="en-US" sz="1961" kern="0" dirty="0">
                <a:gradFill>
                  <a:gsLst>
                    <a:gs pos="57576">
                      <a:srgbClr val="FFFFFF"/>
                    </a:gs>
                    <a:gs pos="35000">
                      <a:srgbClr val="FFFFFF"/>
                    </a:gs>
                  </a:gsLst>
                  <a:lin ang="5400000" scaled="0"/>
                </a:gradFill>
                <a:latin typeface="Segoe UI Light"/>
                <a:cs typeface="Arial" pitchFamily="34" charset="0"/>
              </a:rPr>
              <a:t>Validate your code</a:t>
            </a:r>
          </a:p>
        </p:txBody>
      </p:sp>
      <p:sp>
        <p:nvSpPr>
          <p:cNvPr id="14" name="TextBox 13"/>
          <p:cNvSpPr txBox="1"/>
          <p:nvPr/>
        </p:nvSpPr>
        <p:spPr>
          <a:xfrm>
            <a:off x="1696445" y="4862921"/>
            <a:ext cx="2098401" cy="1116387"/>
          </a:xfrm>
          <a:prstGeom prst="rect">
            <a:avLst/>
          </a:prstGeom>
          <a:noFill/>
        </p:spPr>
        <p:txBody>
          <a:bodyPr wrap="square" rtlCol="0">
            <a:spAutoFit/>
          </a:bodyPr>
          <a:lstStyle/>
          <a:p>
            <a:pPr defTabSz="914367">
              <a:defRPr/>
            </a:pPr>
            <a:r>
              <a:rPr lang="en-US" sz="2353" b="1" kern="0" dirty="0">
                <a:gradFill>
                  <a:gsLst>
                    <a:gs pos="57576">
                      <a:srgbClr val="FFFFFF"/>
                    </a:gs>
                    <a:gs pos="35000">
                      <a:srgbClr val="FFFFFF"/>
                    </a:gs>
                  </a:gsLst>
                  <a:lin ang="5400000" scaled="0"/>
                </a:gradFill>
                <a:latin typeface="Segoe UI Light"/>
                <a:cs typeface="Arial" pitchFamily="34" charset="0"/>
              </a:rPr>
              <a:t>Compile</a:t>
            </a:r>
          </a:p>
          <a:p>
            <a:pPr defTabSz="914367">
              <a:defRPr/>
            </a:pPr>
            <a:r>
              <a:rPr lang="en-US" sz="1961" kern="0" dirty="0">
                <a:gradFill>
                  <a:gsLst>
                    <a:gs pos="57576">
                      <a:srgbClr val="FFFFFF"/>
                    </a:gs>
                    <a:gs pos="35000">
                      <a:srgbClr val="FFFFFF"/>
                    </a:gs>
                  </a:gsLst>
                  <a:lin ang="5400000" scaled="0"/>
                </a:gradFill>
                <a:latin typeface="Segoe UI Light"/>
                <a:cs typeface="Arial" pitchFamily="34" charset="0"/>
              </a:rPr>
              <a:t>Build your code</a:t>
            </a:r>
          </a:p>
          <a:p>
            <a:pPr defTabSz="914367">
              <a:defRPr/>
            </a:pPr>
            <a:endParaRPr lang="en-US" sz="2353" kern="0" dirty="0">
              <a:gradFill>
                <a:gsLst>
                  <a:gs pos="57576">
                    <a:srgbClr val="FFFFFF"/>
                  </a:gs>
                  <a:gs pos="35000">
                    <a:srgbClr val="FFFFFF"/>
                  </a:gs>
                </a:gsLst>
                <a:lin ang="5400000" scaled="0"/>
              </a:gradFill>
              <a:latin typeface="Segoe UI Light"/>
              <a:cs typeface="Arial" pitchFamily="34" charset="0"/>
            </a:endParaRPr>
          </a:p>
        </p:txBody>
      </p:sp>
      <p:sp>
        <p:nvSpPr>
          <p:cNvPr id="20" name="Freeform 10"/>
          <p:cNvSpPr>
            <a:spLocks/>
          </p:cNvSpPr>
          <p:nvPr/>
        </p:nvSpPr>
        <p:spPr bwMode="auto">
          <a:xfrm>
            <a:off x="3749701" y="3732274"/>
            <a:ext cx="2259738" cy="2261294"/>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kern="0">
              <a:gradFill>
                <a:gsLst>
                  <a:gs pos="57576">
                    <a:srgbClr val="FFFFFF"/>
                  </a:gs>
                  <a:gs pos="35000">
                    <a:srgbClr val="FFFFFF"/>
                  </a:gs>
                </a:gsLst>
                <a:lin ang="5400000" scaled="0"/>
              </a:gradFill>
              <a:latin typeface="Segoe UI Semilight"/>
            </a:endParaRPr>
          </a:p>
        </p:txBody>
      </p:sp>
      <p:sp>
        <p:nvSpPr>
          <p:cNvPr id="21" name="Freeform 13"/>
          <p:cNvSpPr>
            <a:spLocks/>
          </p:cNvSpPr>
          <p:nvPr/>
        </p:nvSpPr>
        <p:spPr bwMode="auto">
          <a:xfrm>
            <a:off x="6009439" y="1472536"/>
            <a:ext cx="2259738" cy="2259738"/>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kern="0">
              <a:gradFill>
                <a:gsLst>
                  <a:gs pos="57576">
                    <a:srgbClr val="FFFFFF"/>
                  </a:gs>
                  <a:gs pos="35000">
                    <a:srgbClr val="FFFFFF"/>
                  </a:gs>
                </a:gsLst>
                <a:lin ang="5400000" scaled="0"/>
              </a:gradFill>
              <a:latin typeface="Segoe UI Semilight"/>
            </a:endParaRPr>
          </a:p>
        </p:txBody>
      </p:sp>
      <p:sp>
        <p:nvSpPr>
          <p:cNvPr id="22" name="Freeform 7"/>
          <p:cNvSpPr>
            <a:spLocks/>
          </p:cNvSpPr>
          <p:nvPr/>
        </p:nvSpPr>
        <p:spPr bwMode="auto">
          <a:xfrm>
            <a:off x="3749701" y="1472536"/>
            <a:ext cx="2259738" cy="2259738"/>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AD80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kern="0">
              <a:gradFill>
                <a:gsLst>
                  <a:gs pos="57576">
                    <a:srgbClr val="FFFFFF"/>
                  </a:gs>
                  <a:gs pos="35000">
                    <a:srgbClr val="FFFFFF"/>
                  </a:gs>
                </a:gsLst>
                <a:lin ang="5400000" scaled="0"/>
              </a:gradFill>
              <a:latin typeface="Segoe UI Semilight"/>
            </a:endParaRPr>
          </a:p>
        </p:txBody>
      </p:sp>
      <p:sp>
        <p:nvSpPr>
          <p:cNvPr id="23" name="Freeform 9"/>
          <p:cNvSpPr>
            <a:spLocks/>
          </p:cNvSpPr>
          <p:nvPr/>
        </p:nvSpPr>
        <p:spPr bwMode="auto">
          <a:xfrm>
            <a:off x="3749701" y="3732274"/>
            <a:ext cx="2259738" cy="2261294"/>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kern="0">
              <a:gradFill>
                <a:gsLst>
                  <a:gs pos="57576">
                    <a:srgbClr val="FFFFFF"/>
                  </a:gs>
                  <a:gs pos="35000">
                    <a:srgbClr val="FFFFFF"/>
                  </a:gs>
                </a:gsLst>
                <a:lin ang="5400000" scaled="0"/>
              </a:gradFill>
              <a:latin typeface="Segoe UI Semilight"/>
            </a:endParaRPr>
          </a:p>
        </p:txBody>
      </p:sp>
      <p:sp>
        <p:nvSpPr>
          <p:cNvPr id="24" name="Freeform 11"/>
          <p:cNvSpPr>
            <a:spLocks/>
          </p:cNvSpPr>
          <p:nvPr/>
        </p:nvSpPr>
        <p:spPr bwMode="auto">
          <a:xfrm>
            <a:off x="6009439" y="3732274"/>
            <a:ext cx="2259738" cy="2261294"/>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kern="0">
              <a:gradFill>
                <a:gsLst>
                  <a:gs pos="57576">
                    <a:srgbClr val="FFFFFF"/>
                  </a:gs>
                  <a:gs pos="35000">
                    <a:srgbClr val="FFFFFF"/>
                  </a:gs>
                </a:gsLst>
                <a:lin ang="5400000" scaled="0"/>
              </a:gradFill>
              <a:latin typeface="Segoe UI Semilight"/>
            </a:endParaRPr>
          </a:p>
        </p:txBody>
      </p:sp>
      <p:sp>
        <p:nvSpPr>
          <p:cNvPr id="25" name="Freeform 14"/>
          <p:cNvSpPr>
            <a:spLocks/>
          </p:cNvSpPr>
          <p:nvPr/>
        </p:nvSpPr>
        <p:spPr bwMode="auto">
          <a:xfrm>
            <a:off x="6009439" y="1472536"/>
            <a:ext cx="2259738" cy="2259738"/>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kern="0">
              <a:gradFill>
                <a:gsLst>
                  <a:gs pos="57576">
                    <a:srgbClr val="FFFFFF"/>
                  </a:gs>
                  <a:gs pos="35000">
                    <a:srgbClr val="FFFFFF"/>
                  </a:gs>
                </a:gsLst>
                <a:lin ang="5400000" scaled="0"/>
              </a:gradFill>
              <a:latin typeface="Segoe UI Semilight"/>
            </a:endParaRPr>
          </a:p>
        </p:txBody>
      </p:sp>
      <p:sp>
        <p:nvSpPr>
          <p:cNvPr id="27" name="TextBox 26"/>
          <p:cNvSpPr txBox="1"/>
          <p:nvPr/>
        </p:nvSpPr>
        <p:spPr>
          <a:xfrm>
            <a:off x="1747939" y="1564816"/>
            <a:ext cx="2131309" cy="1418114"/>
          </a:xfrm>
          <a:prstGeom prst="rect">
            <a:avLst/>
          </a:prstGeom>
          <a:noFill/>
        </p:spPr>
        <p:txBody>
          <a:bodyPr wrap="square" rtlCol="0">
            <a:spAutoFit/>
          </a:bodyPr>
          <a:lstStyle/>
          <a:p>
            <a:pPr defTabSz="914367">
              <a:defRPr/>
            </a:pPr>
            <a:r>
              <a:rPr lang="en-US" sz="2353" b="1" kern="0" dirty="0">
                <a:gradFill>
                  <a:gsLst>
                    <a:gs pos="57576">
                      <a:srgbClr val="FFFFFF"/>
                    </a:gs>
                    <a:gs pos="35000">
                      <a:srgbClr val="FFFFFF"/>
                    </a:gs>
                  </a:gsLst>
                  <a:lin ang="5400000" scaled="0"/>
                </a:gradFill>
                <a:latin typeface="Segoe UI Light"/>
                <a:cs typeface="Arial" pitchFamily="34" charset="0"/>
              </a:rPr>
              <a:t>Edit</a:t>
            </a:r>
          </a:p>
          <a:p>
            <a:pPr defTabSz="914367">
              <a:defRPr/>
            </a:pPr>
            <a:r>
              <a:rPr lang="en-US" sz="1961" kern="0" dirty="0">
                <a:gradFill>
                  <a:gsLst>
                    <a:gs pos="57576">
                      <a:srgbClr val="FFFFFF"/>
                    </a:gs>
                    <a:gs pos="35000">
                      <a:srgbClr val="FFFFFF"/>
                    </a:gs>
                  </a:gsLst>
                  <a:lin ang="5400000" scaled="0"/>
                </a:gradFill>
                <a:latin typeface="Segoe UI Light"/>
                <a:cs typeface="Arial" pitchFamily="34" charset="0"/>
              </a:rPr>
              <a:t>Create and update your code</a:t>
            </a:r>
          </a:p>
          <a:p>
            <a:pPr defTabSz="914367">
              <a:defRPr/>
            </a:pPr>
            <a:endParaRPr lang="en-US" sz="2353" b="1" kern="0" dirty="0">
              <a:gradFill>
                <a:gsLst>
                  <a:gs pos="57576">
                    <a:srgbClr val="FFFFFF"/>
                  </a:gs>
                  <a:gs pos="35000">
                    <a:srgbClr val="FFFFFF"/>
                  </a:gs>
                </a:gsLst>
                <a:lin ang="5400000" scaled="0"/>
              </a:gradFill>
              <a:latin typeface="Segoe UI Light"/>
              <a:cs typeface="Arial" pitchFamily="34" charset="0"/>
            </a:endParaRPr>
          </a:p>
        </p:txBody>
      </p:sp>
    </p:spTree>
    <p:extLst>
      <p:ext uri="{BB962C8B-B14F-4D97-AF65-F5344CB8AC3E}">
        <p14:creationId xmlns:p14="http://schemas.microsoft.com/office/powerpoint/2010/main" val="213802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500" fill="hold"/>
                                        <p:tgtEl>
                                          <p:spTgt spid="27"/>
                                        </p:tgtEl>
                                        <p:attrNameLst>
                                          <p:attrName>ppt_w</p:attrName>
                                        </p:attrNameLst>
                                      </p:cBhvr>
                                      <p:tavLst>
                                        <p:tav tm="0">
                                          <p:val>
                                            <p:fltVal val="0"/>
                                          </p:val>
                                        </p:tav>
                                        <p:tav tm="100000">
                                          <p:val>
                                            <p:strVal val="#ppt_w"/>
                                          </p:val>
                                        </p:tav>
                                      </p:tavLst>
                                    </p:anim>
                                    <p:anim calcmode="lin" valueType="num">
                                      <p:cBhvr>
                                        <p:cTn id="12" dur="500" fill="hold"/>
                                        <p:tgtEl>
                                          <p:spTgt spid="27"/>
                                        </p:tgtEl>
                                        <p:attrNameLst>
                                          <p:attrName>ppt_h</p:attrName>
                                        </p:attrNameLst>
                                      </p:cBhvr>
                                      <p:tavLst>
                                        <p:tav tm="0">
                                          <p:val>
                                            <p:fltVal val="0"/>
                                          </p:val>
                                        </p:tav>
                                        <p:tav tm="100000">
                                          <p:val>
                                            <p:strVal val="#ppt_h"/>
                                          </p:val>
                                        </p:tav>
                                      </p:tavLst>
                                    </p:anim>
                                  </p:childTnLst>
                                </p:cTn>
                              </p:par>
                            </p:childTnLst>
                          </p:cTn>
                        </p:par>
                        <p:par>
                          <p:cTn id="13" fill="hold">
                            <p:stCondLst>
                              <p:cond delay="500"/>
                            </p:stCondLst>
                            <p:childTnLst>
                              <p:par>
                                <p:cTn id="14" presetID="23" presetClass="entr" presetSubtype="16"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childTnLst>
                                </p:cTn>
                              </p:par>
                            </p:childTnLst>
                          </p:cTn>
                        </p:par>
                        <p:par>
                          <p:cTn id="22" fill="hold">
                            <p:stCondLst>
                              <p:cond delay="1000"/>
                            </p:stCondLst>
                            <p:childTnLst>
                              <p:par>
                                <p:cTn id="23" presetID="23" presetClass="entr" presetSubtype="16"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childTnLst>
                                </p:cTn>
                              </p:par>
                            </p:childTnLst>
                          </p:cTn>
                        </p:par>
                        <p:par>
                          <p:cTn id="31" fill="hold">
                            <p:stCondLst>
                              <p:cond delay="1500"/>
                            </p:stCondLst>
                            <p:childTnLst>
                              <p:par>
                                <p:cTn id="32" presetID="23" presetClass="entr" presetSubtype="16"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childTnLst>
                                </p:cTn>
                              </p:par>
                            </p:childTnLst>
                          </p:cTn>
                        </p:par>
                        <p:par>
                          <p:cTn id="40" fill="hold">
                            <p:stCondLst>
                              <p:cond delay="2000"/>
                            </p:stCondLst>
                            <p:childTnLst>
                              <p:par>
                                <p:cTn id="41" presetID="8" presetClass="emph" presetSubtype="0" fill="hold" nodeType="afterEffect">
                                  <p:stCondLst>
                                    <p:cond delay="250"/>
                                  </p:stCondLst>
                                  <p:childTnLst>
                                    <p:animRot by="-10800000">
                                      <p:cBhvr>
                                        <p:cTn id="42" dur="1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1" grpId="0" animBg="1"/>
      <p:bldP spid="22" grpId="0" animBg="1"/>
      <p:bldP spid="23" grpId="0" animBg="1"/>
      <p:bldP spid="24" grpId="0" animBg="1"/>
      <p:bldP spid="27"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6408" y="1553111"/>
            <a:ext cx="4352355" cy="4358325"/>
          </a:xfrm>
          <a:prstGeom prst="rect">
            <a:avLst/>
          </a:prstGeom>
        </p:spPr>
      </p:pic>
      <p:sp>
        <p:nvSpPr>
          <p:cNvPr id="12" name="TextBox 11"/>
          <p:cNvSpPr txBox="1"/>
          <p:nvPr/>
        </p:nvSpPr>
        <p:spPr>
          <a:xfrm>
            <a:off x="8810513" y="1653341"/>
            <a:ext cx="2141122" cy="1056042"/>
          </a:xfrm>
          <a:prstGeom prst="rect">
            <a:avLst/>
          </a:prstGeom>
          <a:noFill/>
        </p:spPr>
        <p:txBody>
          <a:bodyPr wrap="square" rtlCol="0">
            <a:spAutoFit/>
          </a:bodyPr>
          <a:lstStyle/>
          <a:p>
            <a:pPr defTabSz="896386">
              <a:defRPr/>
            </a:pPr>
            <a:r>
              <a:rPr lang="en-US" sz="2353" b="1" kern="0" dirty="0">
                <a:gradFill>
                  <a:gsLst>
                    <a:gs pos="57576">
                      <a:srgbClr val="FFFFFF"/>
                    </a:gs>
                    <a:gs pos="35000">
                      <a:srgbClr val="FFFFFF"/>
                    </a:gs>
                  </a:gsLst>
                  <a:lin ang="5400000" scaled="0"/>
                </a:gradFill>
                <a:latin typeface="Segoe UI Light"/>
                <a:cs typeface="Arial" pitchFamily="34" charset="0"/>
              </a:rPr>
              <a:t>Diagnose</a:t>
            </a:r>
          </a:p>
          <a:p>
            <a:pPr defTabSz="896386">
              <a:defRPr/>
            </a:pPr>
            <a:r>
              <a:rPr lang="en-US" sz="1961" kern="0" dirty="0">
                <a:gradFill>
                  <a:gsLst>
                    <a:gs pos="57576">
                      <a:srgbClr val="FFFFFF"/>
                    </a:gs>
                    <a:gs pos="35000">
                      <a:srgbClr val="FFFFFF"/>
                    </a:gs>
                  </a:gsLst>
                  <a:lin ang="5400000" scaled="0"/>
                </a:gradFill>
                <a:latin typeface="Segoe UI Light"/>
                <a:cs typeface="Arial" pitchFamily="34" charset="0"/>
              </a:rPr>
              <a:t>Fix and optimize your code</a:t>
            </a:r>
          </a:p>
        </p:txBody>
      </p:sp>
      <p:sp>
        <p:nvSpPr>
          <p:cNvPr id="13" name="TextBox 12"/>
          <p:cNvSpPr txBox="1"/>
          <p:nvPr/>
        </p:nvSpPr>
        <p:spPr>
          <a:xfrm>
            <a:off x="8976091" y="4855394"/>
            <a:ext cx="1552823" cy="1056042"/>
          </a:xfrm>
          <a:prstGeom prst="rect">
            <a:avLst/>
          </a:prstGeom>
          <a:noFill/>
        </p:spPr>
        <p:txBody>
          <a:bodyPr wrap="square" rtlCol="0">
            <a:spAutoFit/>
          </a:bodyPr>
          <a:lstStyle/>
          <a:p>
            <a:pPr defTabSz="896386">
              <a:defRPr/>
            </a:pPr>
            <a:r>
              <a:rPr lang="en-US" sz="2353" b="1" kern="0" dirty="0">
                <a:gradFill>
                  <a:gsLst>
                    <a:gs pos="57576">
                      <a:srgbClr val="FFFFFF"/>
                    </a:gs>
                    <a:gs pos="35000">
                      <a:srgbClr val="FFFFFF"/>
                    </a:gs>
                  </a:gsLst>
                  <a:lin ang="5400000" scaled="0"/>
                </a:gradFill>
                <a:latin typeface="Segoe UI Light"/>
                <a:cs typeface="Arial" pitchFamily="34" charset="0"/>
              </a:rPr>
              <a:t>Test</a:t>
            </a:r>
          </a:p>
          <a:p>
            <a:pPr defTabSz="896386">
              <a:defRPr/>
            </a:pPr>
            <a:r>
              <a:rPr lang="en-US" sz="1961" kern="0" dirty="0">
                <a:gradFill>
                  <a:gsLst>
                    <a:gs pos="57576">
                      <a:srgbClr val="FFFFFF"/>
                    </a:gs>
                    <a:gs pos="35000">
                      <a:srgbClr val="FFFFFF"/>
                    </a:gs>
                  </a:gsLst>
                  <a:lin ang="5400000" scaled="0"/>
                </a:gradFill>
                <a:latin typeface="Segoe UI Light"/>
                <a:cs typeface="Arial" pitchFamily="34" charset="0"/>
              </a:rPr>
              <a:t>Validate your code</a:t>
            </a:r>
          </a:p>
        </p:txBody>
      </p:sp>
      <p:sp>
        <p:nvSpPr>
          <p:cNvPr id="14" name="TextBox 13"/>
          <p:cNvSpPr txBox="1"/>
          <p:nvPr/>
        </p:nvSpPr>
        <p:spPr>
          <a:xfrm>
            <a:off x="1696445" y="4862921"/>
            <a:ext cx="2098401" cy="1116387"/>
          </a:xfrm>
          <a:prstGeom prst="rect">
            <a:avLst/>
          </a:prstGeom>
          <a:noFill/>
        </p:spPr>
        <p:txBody>
          <a:bodyPr wrap="square" rtlCol="0">
            <a:spAutoFit/>
          </a:bodyPr>
          <a:lstStyle/>
          <a:p>
            <a:pPr defTabSz="896386">
              <a:defRPr/>
            </a:pPr>
            <a:r>
              <a:rPr lang="en-US" sz="2353" b="1" kern="0" dirty="0">
                <a:gradFill>
                  <a:gsLst>
                    <a:gs pos="57576">
                      <a:srgbClr val="FFFFFF"/>
                    </a:gs>
                    <a:gs pos="35000">
                      <a:srgbClr val="FFFFFF"/>
                    </a:gs>
                  </a:gsLst>
                  <a:lin ang="5400000" scaled="0"/>
                </a:gradFill>
                <a:latin typeface="Segoe UI Light"/>
                <a:cs typeface="Arial" pitchFamily="34" charset="0"/>
              </a:rPr>
              <a:t>Compile</a:t>
            </a:r>
          </a:p>
          <a:p>
            <a:pPr defTabSz="896386">
              <a:defRPr/>
            </a:pPr>
            <a:r>
              <a:rPr lang="en-US" sz="1961" kern="0" dirty="0">
                <a:gradFill>
                  <a:gsLst>
                    <a:gs pos="57576">
                      <a:srgbClr val="FFFFFF"/>
                    </a:gs>
                    <a:gs pos="35000">
                      <a:srgbClr val="FFFFFF"/>
                    </a:gs>
                  </a:gsLst>
                  <a:lin ang="5400000" scaled="0"/>
                </a:gradFill>
                <a:latin typeface="Segoe UI Light"/>
                <a:cs typeface="Arial" pitchFamily="34" charset="0"/>
              </a:rPr>
              <a:t>Build your code</a:t>
            </a:r>
          </a:p>
          <a:p>
            <a:pPr defTabSz="896386">
              <a:defRPr/>
            </a:pPr>
            <a:endParaRPr lang="en-US" sz="2353" kern="0" dirty="0">
              <a:gradFill>
                <a:gsLst>
                  <a:gs pos="57576">
                    <a:srgbClr val="FFFFFF"/>
                  </a:gs>
                  <a:gs pos="35000">
                    <a:srgbClr val="FFFFFF"/>
                  </a:gs>
                </a:gsLst>
                <a:lin ang="5400000" scaled="0"/>
              </a:gradFill>
              <a:latin typeface="Segoe UI Light"/>
              <a:cs typeface="Arial" pitchFamily="34" charset="0"/>
            </a:endParaRPr>
          </a:p>
        </p:txBody>
      </p:sp>
      <p:sp>
        <p:nvSpPr>
          <p:cNvPr id="20" name="Freeform 10"/>
          <p:cNvSpPr>
            <a:spLocks/>
          </p:cNvSpPr>
          <p:nvPr/>
        </p:nvSpPr>
        <p:spPr bwMode="auto">
          <a:xfrm>
            <a:off x="3749701" y="3732274"/>
            <a:ext cx="2259738" cy="2261294"/>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57576">
                    <a:srgbClr val="FFFFFF"/>
                  </a:gs>
                  <a:gs pos="35000">
                    <a:srgbClr val="FFFFFF"/>
                  </a:gs>
                </a:gsLst>
                <a:lin ang="5400000" scaled="0"/>
              </a:gradFill>
              <a:latin typeface="Segoe UI Semilight"/>
            </a:endParaRPr>
          </a:p>
        </p:txBody>
      </p:sp>
      <p:sp>
        <p:nvSpPr>
          <p:cNvPr id="21" name="Freeform 13"/>
          <p:cNvSpPr>
            <a:spLocks/>
          </p:cNvSpPr>
          <p:nvPr/>
        </p:nvSpPr>
        <p:spPr bwMode="auto">
          <a:xfrm>
            <a:off x="6009439" y="1472536"/>
            <a:ext cx="2259738" cy="2259738"/>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57576">
                    <a:srgbClr val="FFFFFF"/>
                  </a:gs>
                  <a:gs pos="35000">
                    <a:srgbClr val="FFFFFF"/>
                  </a:gs>
                </a:gsLst>
                <a:lin ang="5400000" scaled="0"/>
              </a:gradFill>
              <a:latin typeface="Segoe UI Semilight"/>
            </a:endParaRPr>
          </a:p>
        </p:txBody>
      </p:sp>
      <p:sp>
        <p:nvSpPr>
          <p:cNvPr id="22" name="Freeform 7"/>
          <p:cNvSpPr>
            <a:spLocks/>
          </p:cNvSpPr>
          <p:nvPr/>
        </p:nvSpPr>
        <p:spPr bwMode="auto">
          <a:xfrm>
            <a:off x="3749701" y="1472536"/>
            <a:ext cx="2259738" cy="2259738"/>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AD80A"/>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57576">
                    <a:srgbClr val="FFFFFF"/>
                  </a:gs>
                  <a:gs pos="35000">
                    <a:srgbClr val="FFFFFF"/>
                  </a:gs>
                </a:gsLst>
                <a:lin ang="5400000" scaled="0"/>
              </a:gradFill>
              <a:latin typeface="Segoe UI Semilight"/>
            </a:endParaRPr>
          </a:p>
        </p:txBody>
      </p:sp>
      <p:sp>
        <p:nvSpPr>
          <p:cNvPr id="23" name="Freeform 9"/>
          <p:cNvSpPr>
            <a:spLocks/>
          </p:cNvSpPr>
          <p:nvPr/>
        </p:nvSpPr>
        <p:spPr bwMode="auto">
          <a:xfrm>
            <a:off x="3749701" y="3732274"/>
            <a:ext cx="2259738" cy="2261294"/>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57576">
                    <a:srgbClr val="FFFFFF"/>
                  </a:gs>
                  <a:gs pos="35000">
                    <a:srgbClr val="FFFFFF"/>
                  </a:gs>
                </a:gsLst>
                <a:lin ang="5400000" scaled="0"/>
              </a:gradFill>
              <a:latin typeface="Segoe UI Semilight"/>
            </a:endParaRPr>
          </a:p>
        </p:txBody>
      </p:sp>
      <p:sp>
        <p:nvSpPr>
          <p:cNvPr id="24" name="Freeform 11"/>
          <p:cNvSpPr>
            <a:spLocks/>
          </p:cNvSpPr>
          <p:nvPr/>
        </p:nvSpPr>
        <p:spPr bwMode="auto">
          <a:xfrm>
            <a:off x="6009439" y="3732274"/>
            <a:ext cx="2259738" cy="2261294"/>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57576">
                    <a:srgbClr val="FFFFFF"/>
                  </a:gs>
                  <a:gs pos="35000">
                    <a:srgbClr val="FFFFFF"/>
                  </a:gs>
                </a:gsLst>
                <a:lin ang="5400000" scaled="0"/>
              </a:gradFill>
              <a:latin typeface="Segoe UI Semilight"/>
            </a:endParaRPr>
          </a:p>
        </p:txBody>
      </p:sp>
      <p:sp>
        <p:nvSpPr>
          <p:cNvPr id="25" name="Freeform 14"/>
          <p:cNvSpPr>
            <a:spLocks/>
          </p:cNvSpPr>
          <p:nvPr/>
        </p:nvSpPr>
        <p:spPr bwMode="auto">
          <a:xfrm>
            <a:off x="6009439" y="1472536"/>
            <a:ext cx="2259738" cy="2259738"/>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57576">
                    <a:srgbClr val="FFFFFF"/>
                  </a:gs>
                  <a:gs pos="35000">
                    <a:srgbClr val="FFFFFF"/>
                  </a:gs>
                </a:gsLst>
                <a:lin ang="5400000" scaled="0"/>
              </a:gradFill>
              <a:latin typeface="Segoe UI Semilight"/>
            </a:endParaRPr>
          </a:p>
        </p:txBody>
      </p:sp>
      <p:sp>
        <p:nvSpPr>
          <p:cNvPr id="27" name="TextBox 26"/>
          <p:cNvSpPr txBox="1"/>
          <p:nvPr/>
        </p:nvSpPr>
        <p:spPr>
          <a:xfrm>
            <a:off x="1747939" y="1564816"/>
            <a:ext cx="2131309" cy="1418114"/>
          </a:xfrm>
          <a:prstGeom prst="rect">
            <a:avLst/>
          </a:prstGeom>
          <a:noFill/>
        </p:spPr>
        <p:txBody>
          <a:bodyPr wrap="square" rtlCol="0">
            <a:spAutoFit/>
          </a:bodyPr>
          <a:lstStyle/>
          <a:p>
            <a:pPr defTabSz="896386">
              <a:defRPr/>
            </a:pPr>
            <a:r>
              <a:rPr lang="en-US" sz="2353" b="1" kern="0" dirty="0">
                <a:gradFill>
                  <a:gsLst>
                    <a:gs pos="57576">
                      <a:srgbClr val="FFFFFF"/>
                    </a:gs>
                    <a:gs pos="35000">
                      <a:srgbClr val="FFFFFF"/>
                    </a:gs>
                  </a:gsLst>
                  <a:lin ang="5400000" scaled="0"/>
                </a:gradFill>
                <a:latin typeface="Segoe UI Light"/>
                <a:cs typeface="Arial" pitchFamily="34" charset="0"/>
              </a:rPr>
              <a:t>Edit</a:t>
            </a:r>
          </a:p>
          <a:p>
            <a:pPr defTabSz="896386">
              <a:defRPr/>
            </a:pPr>
            <a:r>
              <a:rPr lang="en-US" sz="1961" kern="0" dirty="0">
                <a:gradFill>
                  <a:gsLst>
                    <a:gs pos="57576">
                      <a:srgbClr val="FFFFFF"/>
                    </a:gs>
                    <a:gs pos="35000">
                      <a:srgbClr val="FFFFFF"/>
                    </a:gs>
                  </a:gsLst>
                  <a:lin ang="5400000" scaled="0"/>
                </a:gradFill>
                <a:latin typeface="Segoe UI Light"/>
                <a:cs typeface="Arial" pitchFamily="34" charset="0"/>
              </a:rPr>
              <a:t>Create and update your code</a:t>
            </a:r>
          </a:p>
          <a:p>
            <a:pPr defTabSz="896386">
              <a:defRPr/>
            </a:pPr>
            <a:endParaRPr lang="en-US" sz="2353" b="1" kern="0" dirty="0">
              <a:gradFill>
                <a:gsLst>
                  <a:gs pos="57576">
                    <a:srgbClr val="FFFFFF"/>
                  </a:gs>
                  <a:gs pos="35000">
                    <a:srgbClr val="FFFFFF"/>
                  </a:gs>
                </a:gsLst>
                <a:lin ang="5400000" scaled="0"/>
              </a:gradFill>
              <a:latin typeface="Segoe UI Light"/>
              <a:cs typeface="Arial" pitchFamily="34" charset="0"/>
            </a:endParaRPr>
          </a:p>
        </p:txBody>
      </p:sp>
      <p:sp>
        <p:nvSpPr>
          <p:cNvPr id="28" name="TextBox 27"/>
          <p:cNvSpPr txBox="1"/>
          <p:nvPr/>
        </p:nvSpPr>
        <p:spPr>
          <a:xfrm>
            <a:off x="5124873" y="3243063"/>
            <a:ext cx="2131309" cy="1116387"/>
          </a:xfrm>
          <a:prstGeom prst="rect">
            <a:avLst/>
          </a:prstGeom>
          <a:noFill/>
        </p:spPr>
        <p:txBody>
          <a:bodyPr wrap="square" rtlCol="0">
            <a:spAutoFit/>
          </a:bodyPr>
          <a:lstStyle/>
          <a:p>
            <a:pPr defTabSz="896386">
              <a:defRPr/>
            </a:pPr>
            <a:r>
              <a:rPr lang="en-US" sz="2353" b="1" kern="0" dirty="0">
                <a:gradFill>
                  <a:gsLst>
                    <a:gs pos="57576">
                      <a:srgbClr val="FFFFFF"/>
                    </a:gs>
                    <a:gs pos="35000">
                      <a:srgbClr val="FFFFFF"/>
                    </a:gs>
                  </a:gsLst>
                  <a:lin ang="5400000" scaled="0"/>
                </a:gradFill>
                <a:latin typeface="Segoe UI Light"/>
                <a:cs typeface="Arial" pitchFamily="34" charset="0"/>
              </a:rPr>
              <a:t>Commit</a:t>
            </a:r>
          </a:p>
          <a:p>
            <a:pPr defTabSz="896386">
              <a:defRPr/>
            </a:pPr>
            <a:r>
              <a:rPr lang="en-US" sz="1961" kern="0" dirty="0">
                <a:gradFill>
                  <a:gsLst>
                    <a:gs pos="57576">
                      <a:srgbClr val="FFFFFF"/>
                    </a:gs>
                    <a:gs pos="35000">
                      <a:srgbClr val="FFFFFF"/>
                    </a:gs>
                  </a:gsLst>
                  <a:lin ang="5400000" scaled="0"/>
                </a:gradFill>
                <a:latin typeface="Segoe UI Light"/>
                <a:cs typeface="Arial" pitchFamily="34" charset="0"/>
              </a:rPr>
              <a:t>Share your code</a:t>
            </a:r>
          </a:p>
          <a:p>
            <a:pPr defTabSz="896386">
              <a:defRPr/>
            </a:pPr>
            <a:endParaRPr lang="en-US" sz="2353" b="1" kern="0" dirty="0">
              <a:gradFill>
                <a:gsLst>
                  <a:gs pos="57576">
                    <a:srgbClr val="FFFFFF"/>
                  </a:gs>
                  <a:gs pos="35000">
                    <a:srgbClr val="FFFFFF"/>
                  </a:gs>
                </a:gsLst>
                <a:lin ang="5400000" scaled="0"/>
              </a:gradFill>
              <a:latin typeface="Segoe UI Light"/>
              <a:cs typeface="Arial" pitchFamily="34" charset="0"/>
            </a:endParaRPr>
          </a:p>
        </p:txBody>
      </p:sp>
      <p:sp>
        <p:nvSpPr>
          <p:cNvPr id="2" name="Title 1"/>
          <p:cNvSpPr>
            <a:spLocks noGrp="1"/>
          </p:cNvSpPr>
          <p:nvPr>
            <p:ph type="title"/>
          </p:nvPr>
        </p:nvSpPr>
        <p:spPr/>
        <p:txBody>
          <a:bodyPr/>
          <a:lstStyle/>
          <a:p>
            <a:r>
              <a:rPr lang="en-US" dirty="0"/>
              <a:t>Developer Inner Loop Productivity</a:t>
            </a:r>
          </a:p>
        </p:txBody>
      </p:sp>
    </p:spTree>
    <p:extLst>
      <p:ext uri="{BB962C8B-B14F-4D97-AF65-F5344CB8AC3E}">
        <p14:creationId xmlns:p14="http://schemas.microsoft.com/office/powerpoint/2010/main" val="244407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500" fill="hold"/>
                                        <p:tgtEl>
                                          <p:spTgt spid="27"/>
                                        </p:tgtEl>
                                        <p:attrNameLst>
                                          <p:attrName>ppt_w</p:attrName>
                                        </p:attrNameLst>
                                      </p:cBhvr>
                                      <p:tavLst>
                                        <p:tav tm="0">
                                          <p:val>
                                            <p:fltVal val="0"/>
                                          </p:val>
                                        </p:tav>
                                        <p:tav tm="100000">
                                          <p:val>
                                            <p:strVal val="#ppt_w"/>
                                          </p:val>
                                        </p:tav>
                                      </p:tavLst>
                                    </p:anim>
                                    <p:anim calcmode="lin" valueType="num">
                                      <p:cBhvr>
                                        <p:cTn id="12" dur="500" fill="hold"/>
                                        <p:tgtEl>
                                          <p:spTgt spid="27"/>
                                        </p:tgtEl>
                                        <p:attrNameLst>
                                          <p:attrName>ppt_h</p:attrName>
                                        </p:attrNameLst>
                                      </p:cBhvr>
                                      <p:tavLst>
                                        <p:tav tm="0">
                                          <p:val>
                                            <p:fltVal val="0"/>
                                          </p:val>
                                        </p:tav>
                                        <p:tav tm="100000">
                                          <p:val>
                                            <p:strVal val="#ppt_h"/>
                                          </p:val>
                                        </p:tav>
                                      </p:tavLst>
                                    </p:anim>
                                  </p:childTnLst>
                                </p:cTn>
                              </p:par>
                            </p:childTnLst>
                          </p:cTn>
                        </p:par>
                        <p:par>
                          <p:cTn id="13" fill="hold">
                            <p:stCondLst>
                              <p:cond delay="500"/>
                            </p:stCondLst>
                            <p:childTnLst>
                              <p:par>
                                <p:cTn id="14" presetID="23" presetClass="entr" presetSubtype="16"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childTnLst>
                                </p:cTn>
                              </p:par>
                            </p:childTnLst>
                          </p:cTn>
                        </p:par>
                        <p:par>
                          <p:cTn id="22" fill="hold">
                            <p:stCondLst>
                              <p:cond delay="1000"/>
                            </p:stCondLst>
                            <p:childTnLst>
                              <p:par>
                                <p:cTn id="23" presetID="23" presetClass="entr" presetSubtype="16"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childTnLst>
                                </p:cTn>
                              </p:par>
                            </p:childTnLst>
                          </p:cTn>
                        </p:par>
                        <p:par>
                          <p:cTn id="31" fill="hold">
                            <p:stCondLst>
                              <p:cond delay="1500"/>
                            </p:stCondLst>
                            <p:childTnLst>
                              <p:par>
                                <p:cTn id="32" presetID="23" presetClass="entr" presetSubtype="16"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childTnLst>
                                </p:cTn>
                              </p:par>
                            </p:childTnLst>
                          </p:cTn>
                        </p:par>
                        <p:par>
                          <p:cTn id="40" fill="hold">
                            <p:stCondLst>
                              <p:cond delay="2000"/>
                            </p:stCondLst>
                            <p:childTnLst>
                              <p:par>
                                <p:cTn id="41" presetID="23" presetClass="entr" presetSubtype="16"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childTnLst>
                                </p:cTn>
                              </p:par>
                            </p:childTnLst>
                          </p:cTn>
                        </p:par>
                        <p:par>
                          <p:cTn id="45" fill="hold">
                            <p:stCondLst>
                              <p:cond delay="2500"/>
                            </p:stCondLst>
                            <p:childTnLst>
                              <p:par>
                                <p:cTn id="46" presetID="8" presetClass="emph" presetSubtype="0" fill="hold" nodeType="afterEffect">
                                  <p:stCondLst>
                                    <p:cond delay="250"/>
                                  </p:stCondLst>
                                  <p:childTnLst>
                                    <p:animRot by="-10800000">
                                      <p:cBhvr>
                                        <p:cTn id="47" dur="1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1" grpId="0" animBg="1"/>
      <p:bldP spid="22" grpId="0" animBg="1"/>
      <p:bldP spid="23" grpId="0" animBg="1"/>
      <p:bldP spid="24" grpId="0" animBg="1"/>
      <p:bldP spid="27" grpId="0"/>
      <p:bldP spid="28"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Developer Inner Loop Productivity</a:t>
            </a:r>
            <a:endParaRPr lang="en-US" dirty="0"/>
          </a:p>
        </p:txBody>
      </p:sp>
      <p:sp>
        <p:nvSpPr>
          <p:cNvPr id="12" name="TextBox 11"/>
          <p:cNvSpPr txBox="1"/>
          <p:nvPr/>
        </p:nvSpPr>
        <p:spPr>
          <a:xfrm>
            <a:off x="9006838" y="4663176"/>
            <a:ext cx="2326443" cy="1357769"/>
          </a:xfrm>
          <a:prstGeom prst="rect">
            <a:avLst/>
          </a:prstGeom>
          <a:noFill/>
        </p:spPr>
        <p:txBody>
          <a:bodyPr wrap="square" rtlCol="0">
            <a:spAutoFit/>
          </a:bodyPr>
          <a:lstStyle/>
          <a:p>
            <a:pPr defTabSz="914367">
              <a:defRPr/>
            </a:pPr>
            <a:r>
              <a:rPr lang="en-US" sz="2353" b="1" kern="0" dirty="0">
                <a:gradFill>
                  <a:gsLst>
                    <a:gs pos="57576">
                      <a:srgbClr val="FFFFFF"/>
                    </a:gs>
                    <a:gs pos="35000">
                      <a:srgbClr val="FFFFFF"/>
                    </a:gs>
                  </a:gsLst>
                  <a:lin ang="5400000" scaled="0"/>
                </a:gradFill>
                <a:latin typeface="Segoe UI Light"/>
                <a:cs typeface="Arial" pitchFamily="34" charset="0"/>
              </a:rPr>
              <a:t>Test</a:t>
            </a:r>
          </a:p>
          <a:p>
            <a:pPr defTabSz="914367">
              <a:defRPr/>
            </a:pPr>
            <a:r>
              <a:rPr lang="en-US" sz="1961" kern="0" dirty="0">
                <a:gradFill>
                  <a:gsLst>
                    <a:gs pos="57576">
                      <a:srgbClr val="FFFFFF"/>
                    </a:gs>
                    <a:gs pos="35000">
                      <a:srgbClr val="FFFFFF"/>
                    </a:gs>
                  </a:gsLst>
                  <a:lin ang="5400000" scaled="0"/>
                </a:gradFill>
                <a:latin typeface="Segoe UI Light"/>
                <a:cs typeface="Arial" pitchFamily="34" charset="0"/>
              </a:rPr>
              <a:t>Quality early and continuous execution</a:t>
            </a:r>
          </a:p>
        </p:txBody>
      </p:sp>
      <p:sp>
        <p:nvSpPr>
          <p:cNvPr id="13" name="TextBox 12"/>
          <p:cNvSpPr txBox="1"/>
          <p:nvPr/>
        </p:nvSpPr>
        <p:spPr>
          <a:xfrm>
            <a:off x="9009380" y="1483233"/>
            <a:ext cx="2838679" cy="1056042"/>
          </a:xfrm>
          <a:prstGeom prst="rect">
            <a:avLst/>
          </a:prstGeom>
          <a:noFill/>
        </p:spPr>
        <p:txBody>
          <a:bodyPr wrap="square" rtlCol="0">
            <a:spAutoFit/>
          </a:bodyPr>
          <a:lstStyle/>
          <a:p>
            <a:pPr defTabSz="914367">
              <a:defRPr/>
            </a:pPr>
            <a:r>
              <a:rPr lang="en-US" sz="2353" b="1" kern="0" dirty="0">
                <a:gradFill>
                  <a:gsLst>
                    <a:gs pos="57576">
                      <a:srgbClr val="FFFFFF"/>
                    </a:gs>
                    <a:gs pos="35000">
                      <a:srgbClr val="FFFFFF"/>
                    </a:gs>
                  </a:gsLst>
                  <a:lin ang="5400000" scaled="0"/>
                </a:gradFill>
                <a:latin typeface="Segoe UI Light"/>
                <a:cs typeface="Arial" pitchFamily="34" charset="0"/>
              </a:rPr>
              <a:t>Diagnose</a:t>
            </a:r>
          </a:p>
          <a:p>
            <a:pPr defTabSz="914367">
              <a:defRPr/>
            </a:pPr>
            <a:r>
              <a:rPr lang="en-US" sz="1961" kern="0" dirty="0">
                <a:gradFill>
                  <a:gsLst>
                    <a:gs pos="57576">
                      <a:srgbClr val="FFFFFF"/>
                    </a:gs>
                    <a:gs pos="35000">
                      <a:srgbClr val="FFFFFF"/>
                    </a:gs>
                  </a:gsLst>
                  <a:lin ang="5400000" scaled="0"/>
                </a:gradFill>
                <a:latin typeface="Segoe UI Light"/>
                <a:cs typeface="Arial" pitchFamily="34" charset="0"/>
              </a:rPr>
              <a:t>Performance insights and powerful debugging</a:t>
            </a:r>
          </a:p>
        </p:txBody>
      </p:sp>
      <p:sp>
        <p:nvSpPr>
          <p:cNvPr id="14" name="TextBox 13"/>
          <p:cNvSpPr txBox="1"/>
          <p:nvPr/>
        </p:nvSpPr>
        <p:spPr>
          <a:xfrm>
            <a:off x="1624019" y="4429860"/>
            <a:ext cx="2597902" cy="1056042"/>
          </a:xfrm>
          <a:prstGeom prst="rect">
            <a:avLst/>
          </a:prstGeom>
          <a:noFill/>
        </p:spPr>
        <p:txBody>
          <a:bodyPr wrap="square" rtlCol="0">
            <a:spAutoFit/>
          </a:bodyPr>
          <a:lstStyle/>
          <a:p>
            <a:pPr defTabSz="914367">
              <a:defRPr/>
            </a:pPr>
            <a:r>
              <a:rPr lang="en-US" sz="2353" b="1" kern="0" dirty="0">
                <a:gradFill>
                  <a:gsLst>
                    <a:gs pos="57576">
                      <a:srgbClr val="FFFFFF"/>
                    </a:gs>
                    <a:gs pos="35000">
                      <a:srgbClr val="FFFFFF"/>
                    </a:gs>
                  </a:gsLst>
                  <a:lin ang="5400000" scaled="0"/>
                </a:gradFill>
                <a:latin typeface="Segoe UI Light"/>
                <a:cs typeface="Arial" pitchFamily="34" charset="0"/>
              </a:rPr>
              <a:t>Compile</a:t>
            </a:r>
          </a:p>
          <a:p>
            <a:pPr defTabSz="914367">
              <a:defRPr/>
            </a:pPr>
            <a:r>
              <a:rPr lang="en-US" sz="1961" kern="0" dirty="0">
                <a:gradFill>
                  <a:gsLst>
                    <a:gs pos="57576">
                      <a:srgbClr val="FFFFFF"/>
                    </a:gs>
                    <a:gs pos="35000">
                      <a:srgbClr val="FFFFFF"/>
                    </a:gs>
                  </a:gsLst>
                  <a:lin ang="5400000" scaled="0"/>
                </a:gradFill>
                <a:latin typeface="Segoe UI Light"/>
                <a:cs typeface="Arial" pitchFamily="34" charset="0"/>
              </a:rPr>
              <a:t>No time wasted waiting for compilation</a:t>
            </a:r>
          </a:p>
        </p:txBody>
      </p:sp>
      <p:grpSp>
        <p:nvGrpSpPr>
          <p:cNvPr id="2" name="Group 1"/>
          <p:cNvGrpSpPr/>
          <p:nvPr/>
        </p:nvGrpSpPr>
        <p:grpSpPr>
          <a:xfrm>
            <a:off x="4022603" y="1356235"/>
            <a:ext cx="4797168" cy="4864764"/>
            <a:chOff x="2704002" y="1662471"/>
            <a:chExt cx="4610100" cy="4611688"/>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614" y="1761393"/>
              <a:ext cx="4439629" cy="4445717"/>
            </a:xfrm>
            <a:prstGeom prst="rect">
              <a:avLst/>
            </a:prstGeom>
          </p:spPr>
        </p:pic>
        <p:sp>
          <p:nvSpPr>
            <p:cNvPr id="20" name="Freeform 10"/>
            <p:cNvSpPr>
              <a:spLocks/>
            </p:cNvSpPr>
            <p:nvPr/>
          </p:nvSpPr>
          <p:spPr bwMode="auto">
            <a:xfrm>
              <a:off x="2704002" y="3967521"/>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kern="0">
                <a:gradFill>
                  <a:gsLst>
                    <a:gs pos="57576">
                      <a:srgbClr val="FFFFFF"/>
                    </a:gs>
                    <a:gs pos="35000">
                      <a:srgbClr val="FFFFFF"/>
                    </a:gs>
                  </a:gsLst>
                  <a:lin ang="5400000" scaled="0"/>
                </a:gradFill>
                <a:latin typeface="Segoe UI Semilight"/>
              </a:endParaRPr>
            </a:p>
          </p:txBody>
        </p:sp>
        <p:sp>
          <p:nvSpPr>
            <p:cNvPr id="21" name="Freeform 13"/>
            <p:cNvSpPr>
              <a:spLocks/>
            </p:cNvSpPr>
            <p:nvPr/>
          </p:nvSpPr>
          <p:spPr bwMode="auto">
            <a:xfrm>
              <a:off x="5009052" y="1662471"/>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kern="0">
                <a:gradFill>
                  <a:gsLst>
                    <a:gs pos="57576">
                      <a:srgbClr val="FFFFFF"/>
                    </a:gs>
                    <a:gs pos="35000">
                      <a:srgbClr val="FFFFFF"/>
                    </a:gs>
                  </a:gsLst>
                  <a:lin ang="5400000" scaled="0"/>
                </a:gradFill>
                <a:latin typeface="Segoe UI Semilight"/>
              </a:endParaRPr>
            </a:p>
          </p:txBody>
        </p:sp>
        <p:sp>
          <p:nvSpPr>
            <p:cNvPr id="22" name="Freeform 7"/>
            <p:cNvSpPr>
              <a:spLocks/>
            </p:cNvSpPr>
            <p:nvPr/>
          </p:nvSpPr>
          <p:spPr bwMode="auto">
            <a:xfrm>
              <a:off x="2704002" y="1662471"/>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AD80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kern="0">
                <a:gradFill>
                  <a:gsLst>
                    <a:gs pos="57576">
                      <a:srgbClr val="FFFFFF"/>
                    </a:gs>
                    <a:gs pos="35000">
                      <a:srgbClr val="FFFFFF"/>
                    </a:gs>
                  </a:gsLst>
                  <a:lin ang="5400000" scaled="0"/>
                </a:gradFill>
                <a:latin typeface="Segoe UI Semilight"/>
              </a:endParaRPr>
            </a:p>
          </p:txBody>
        </p:sp>
        <p:sp>
          <p:nvSpPr>
            <p:cNvPr id="23" name="Freeform 9"/>
            <p:cNvSpPr>
              <a:spLocks/>
            </p:cNvSpPr>
            <p:nvPr/>
          </p:nvSpPr>
          <p:spPr bwMode="auto">
            <a:xfrm>
              <a:off x="2704002" y="3967521"/>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kern="0">
                <a:gradFill>
                  <a:gsLst>
                    <a:gs pos="57576">
                      <a:srgbClr val="FFFFFF"/>
                    </a:gs>
                    <a:gs pos="35000">
                      <a:srgbClr val="FFFFFF"/>
                    </a:gs>
                  </a:gsLst>
                  <a:lin ang="5400000" scaled="0"/>
                </a:gradFill>
                <a:latin typeface="Segoe UI Semilight"/>
              </a:endParaRPr>
            </a:p>
          </p:txBody>
        </p:sp>
        <p:sp>
          <p:nvSpPr>
            <p:cNvPr id="24" name="Freeform 11"/>
            <p:cNvSpPr>
              <a:spLocks/>
            </p:cNvSpPr>
            <p:nvPr/>
          </p:nvSpPr>
          <p:spPr bwMode="auto">
            <a:xfrm>
              <a:off x="5009052" y="3967521"/>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kern="0">
                <a:gradFill>
                  <a:gsLst>
                    <a:gs pos="57576">
                      <a:srgbClr val="FFFFFF"/>
                    </a:gs>
                    <a:gs pos="35000">
                      <a:srgbClr val="FFFFFF"/>
                    </a:gs>
                  </a:gsLst>
                  <a:lin ang="5400000" scaled="0"/>
                </a:gradFill>
                <a:latin typeface="Segoe UI Semilight"/>
              </a:endParaRPr>
            </a:p>
          </p:txBody>
        </p:sp>
        <p:sp>
          <p:nvSpPr>
            <p:cNvPr id="25" name="Freeform 14"/>
            <p:cNvSpPr>
              <a:spLocks/>
            </p:cNvSpPr>
            <p:nvPr/>
          </p:nvSpPr>
          <p:spPr bwMode="auto">
            <a:xfrm>
              <a:off x="5009052" y="1662471"/>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kern="0">
                <a:gradFill>
                  <a:gsLst>
                    <a:gs pos="57576">
                      <a:srgbClr val="FFFFFF"/>
                    </a:gs>
                    <a:gs pos="35000">
                      <a:srgbClr val="FFFFFF"/>
                    </a:gs>
                  </a:gsLst>
                  <a:lin ang="5400000" scaled="0"/>
                </a:gradFill>
                <a:latin typeface="Segoe UI Semilight"/>
              </a:endParaRPr>
            </a:p>
          </p:txBody>
        </p:sp>
        <p:sp>
          <p:nvSpPr>
            <p:cNvPr id="26" name="TextBox 25"/>
            <p:cNvSpPr txBox="1"/>
            <p:nvPr/>
          </p:nvSpPr>
          <p:spPr>
            <a:xfrm>
              <a:off x="4122234" y="3289065"/>
              <a:ext cx="2001414" cy="1287135"/>
            </a:xfrm>
            <a:prstGeom prst="rect">
              <a:avLst/>
            </a:prstGeom>
            <a:noFill/>
          </p:spPr>
          <p:txBody>
            <a:bodyPr wrap="square" rtlCol="0">
              <a:spAutoFit/>
            </a:bodyPr>
            <a:lstStyle/>
            <a:p>
              <a:pPr defTabSz="914367">
                <a:defRPr/>
              </a:pPr>
              <a:r>
                <a:rPr lang="en-US" sz="2353" b="1" kern="0" dirty="0">
                  <a:gradFill>
                    <a:gsLst>
                      <a:gs pos="57576">
                        <a:srgbClr val="FFFFFF"/>
                      </a:gs>
                      <a:gs pos="35000">
                        <a:srgbClr val="FFFFFF"/>
                      </a:gs>
                    </a:gsLst>
                    <a:lin ang="5400000" scaled="0"/>
                  </a:gradFill>
                  <a:latin typeface="Segoe UI Light"/>
                  <a:cs typeface="Arial" pitchFamily="34" charset="0"/>
                </a:rPr>
                <a:t>Commit</a:t>
              </a:r>
            </a:p>
            <a:p>
              <a:pPr defTabSz="914367">
                <a:defRPr/>
              </a:pPr>
              <a:r>
                <a:rPr lang="en-US" sz="1961" kern="0" dirty="0">
                  <a:gradFill>
                    <a:gsLst>
                      <a:gs pos="57576">
                        <a:srgbClr val="FFFFFF"/>
                      </a:gs>
                      <a:gs pos="35000">
                        <a:srgbClr val="FFFFFF"/>
                      </a:gs>
                    </a:gsLst>
                    <a:lin ang="5400000" scaled="0"/>
                  </a:gradFill>
                  <a:latin typeface="Segoe UI Light"/>
                  <a:cs typeface="Arial" pitchFamily="34" charset="0"/>
                </a:rPr>
                <a:t>Optimized SCC workflow with rich history</a:t>
              </a:r>
            </a:p>
          </p:txBody>
        </p:sp>
      </p:grpSp>
      <p:sp>
        <p:nvSpPr>
          <p:cNvPr id="16" name="TextBox 15"/>
          <p:cNvSpPr txBox="1"/>
          <p:nvPr/>
        </p:nvSpPr>
        <p:spPr>
          <a:xfrm>
            <a:off x="1682803" y="1508221"/>
            <a:ext cx="2131309" cy="1418114"/>
          </a:xfrm>
          <a:prstGeom prst="rect">
            <a:avLst/>
          </a:prstGeom>
          <a:noFill/>
        </p:spPr>
        <p:txBody>
          <a:bodyPr wrap="square" rtlCol="0">
            <a:spAutoFit/>
          </a:bodyPr>
          <a:lstStyle/>
          <a:p>
            <a:pPr defTabSz="914367">
              <a:defRPr/>
            </a:pPr>
            <a:r>
              <a:rPr lang="en-US" sz="2353" b="1" kern="0" dirty="0">
                <a:gradFill>
                  <a:gsLst>
                    <a:gs pos="57576">
                      <a:srgbClr val="FFFFFF"/>
                    </a:gs>
                    <a:gs pos="35000">
                      <a:srgbClr val="FFFFFF"/>
                    </a:gs>
                  </a:gsLst>
                  <a:lin ang="5400000" scaled="0"/>
                </a:gradFill>
                <a:latin typeface="Segoe UI Light"/>
                <a:cs typeface="Arial" pitchFamily="34" charset="0"/>
              </a:rPr>
              <a:t>Edit</a:t>
            </a:r>
          </a:p>
          <a:p>
            <a:pPr defTabSz="914367">
              <a:defRPr/>
            </a:pPr>
            <a:r>
              <a:rPr lang="en-US" sz="1961" kern="0" dirty="0">
                <a:gradFill>
                  <a:gsLst>
                    <a:gs pos="57576">
                      <a:srgbClr val="FFFFFF"/>
                    </a:gs>
                    <a:gs pos="35000">
                      <a:srgbClr val="FFFFFF"/>
                    </a:gs>
                  </a:gsLst>
                  <a:lin ang="5400000" scaled="0"/>
                </a:gradFill>
                <a:latin typeface="Segoe UI Light"/>
                <a:cs typeface="Arial" pitchFamily="34" charset="0"/>
              </a:rPr>
              <a:t>More efficient in writing code</a:t>
            </a:r>
          </a:p>
          <a:p>
            <a:pPr defTabSz="914367">
              <a:defRPr/>
            </a:pPr>
            <a:endParaRPr lang="en-US" sz="2353" b="1" kern="0" dirty="0">
              <a:gradFill>
                <a:gsLst>
                  <a:gs pos="57576">
                    <a:srgbClr val="FFFFFF"/>
                  </a:gs>
                  <a:gs pos="35000">
                    <a:srgbClr val="FFFFFF"/>
                  </a:gs>
                </a:gsLst>
                <a:lin ang="5400000" scaled="0"/>
              </a:gradFill>
              <a:latin typeface="Segoe UI Light"/>
              <a:cs typeface="Arial" pitchFamily="34" charset="0"/>
            </a:endParaRPr>
          </a:p>
        </p:txBody>
      </p:sp>
    </p:spTree>
    <p:extLst>
      <p:ext uri="{BB962C8B-B14F-4D97-AF65-F5344CB8AC3E}">
        <p14:creationId xmlns:p14="http://schemas.microsoft.com/office/powerpoint/2010/main" val="3988014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p:cNvSpPr/>
          <p:nvPr/>
        </p:nvSpPr>
        <p:spPr bwMode="auto">
          <a:xfrm>
            <a:off x="6245404" y="2084363"/>
            <a:ext cx="5498384" cy="430315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67">
              <a:defRPr/>
            </a:pPr>
            <a:r>
              <a:rPr lang="en-US" sz="2745" dirty="0">
                <a:gradFill>
                  <a:gsLst>
                    <a:gs pos="0">
                      <a:srgbClr val="505050"/>
                    </a:gs>
                    <a:gs pos="100000">
                      <a:srgbClr val="505050"/>
                    </a:gs>
                  </a:gsLst>
                  <a:lin ang="5400000" scaled="1"/>
                </a:gradFill>
                <a:latin typeface="Segoe UI"/>
              </a:rPr>
              <a:t>Take surveys</a:t>
            </a:r>
          </a:p>
          <a:p>
            <a:pPr marL="457183" lvl="1" defTabSz="914367">
              <a:defRPr/>
            </a:pPr>
            <a:r>
              <a:rPr lang="en-US" sz="1568" dirty="0">
                <a:gradFill>
                  <a:gsLst>
                    <a:gs pos="0">
                      <a:srgbClr val="505050"/>
                    </a:gs>
                    <a:gs pos="100000">
                      <a:srgbClr val="505050"/>
                    </a:gs>
                  </a:gsLst>
                  <a:lin ang="5400000" scaled="1"/>
                </a:gradFill>
                <a:latin typeface="Segoe UI"/>
              </a:rPr>
              <a:t>“I have more to tell you”</a:t>
            </a:r>
          </a:p>
          <a:p>
            <a:pPr defTabSz="914367">
              <a:defRPr/>
            </a:pPr>
            <a:r>
              <a:rPr lang="en-US" sz="2745" dirty="0">
                <a:gradFill>
                  <a:gsLst>
                    <a:gs pos="0">
                      <a:srgbClr val="505050"/>
                    </a:gs>
                    <a:gs pos="100000">
                      <a:srgbClr val="505050"/>
                    </a:gs>
                  </a:gsLst>
                  <a:lin ang="5400000" scaled="1"/>
                </a:gradFill>
                <a:latin typeface="Segoe UI"/>
              </a:rPr>
              <a:t>Forums</a:t>
            </a:r>
          </a:p>
          <a:p>
            <a:pPr defTabSz="914367">
              <a:defRPr/>
            </a:pPr>
            <a:r>
              <a:rPr lang="en-US" sz="2745" dirty="0">
                <a:gradFill>
                  <a:gsLst>
                    <a:gs pos="0">
                      <a:srgbClr val="505050"/>
                    </a:gs>
                    <a:gs pos="100000">
                      <a:srgbClr val="505050"/>
                    </a:gs>
                  </a:gsLst>
                  <a:lin ang="5400000" scaled="1"/>
                </a:gradFill>
                <a:latin typeface="Segoe UI"/>
              </a:rPr>
              <a:t>Social channels </a:t>
            </a:r>
          </a:p>
          <a:p>
            <a:pPr marL="457183" lvl="1" defTabSz="914367">
              <a:defRPr/>
            </a:pPr>
            <a:r>
              <a:rPr lang="en-US" sz="1568" dirty="0">
                <a:gradFill>
                  <a:gsLst>
                    <a:gs pos="0">
                      <a:srgbClr val="505050"/>
                    </a:gs>
                    <a:gs pos="100000">
                      <a:srgbClr val="505050"/>
                    </a:gs>
                  </a:gsLst>
                  <a:lin ang="5400000" scaled="1"/>
                </a:gradFill>
                <a:latin typeface="Segoe UI"/>
              </a:rPr>
              <a:t>@</a:t>
            </a:r>
            <a:r>
              <a:rPr lang="en-US" sz="1568" dirty="0" err="1">
                <a:gradFill>
                  <a:gsLst>
                    <a:gs pos="0">
                      <a:srgbClr val="505050"/>
                    </a:gs>
                    <a:gs pos="100000">
                      <a:srgbClr val="505050"/>
                    </a:gs>
                  </a:gsLst>
                  <a:lin ang="5400000" scaled="1"/>
                </a:gradFill>
                <a:latin typeface="Segoe UI"/>
              </a:rPr>
              <a:t>visualstudio</a:t>
            </a:r>
            <a:endParaRPr lang="en-US" sz="1568" dirty="0">
              <a:gradFill>
                <a:gsLst>
                  <a:gs pos="0">
                    <a:srgbClr val="505050"/>
                  </a:gs>
                  <a:gs pos="100000">
                    <a:srgbClr val="505050"/>
                  </a:gs>
                </a:gsLst>
                <a:lin ang="5400000" scaled="1"/>
              </a:gradFill>
              <a:latin typeface="Segoe UI"/>
            </a:endParaRPr>
          </a:p>
        </p:txBody>
      </p:sp>
      <p:sp>
        <p:nvSpPr>
          <p:cNvPr id="13" name="Rectangle 12"/>
          <p:cNvSpPr/>
          <p:nvPr/>
        </p:nvSpPr>
        <p:spPr bwMode="auto">
          <a:xfrm>
            <a:off x="6245404" y="1202829"/>
            <a:ext cx="5498384" cy="88153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367">
              <a:defRPr/>
            </a:pPr>
            <a:r>
              <a:rPr lang="en-US" sz="2745">
                <a:gradFill>
                  <a:gsLst>
                    <a:gs pos="0">
                      <a:srgbClr val="FFFFFF"/>
                    </a:gs>
                    <a:gs pos="100000">
                      <a:srgbClr val="FFFFFF"/>
                    </a:gs>
                  </a:gsLst>
                  <a:lin ang="5400000" scaled="1"/>
                </a:gradFill>
                <a:latin typeface="Segoe UI"/>
              </a:rPr>
              <a:t>Outside Visual Studio</a:t>
            </a:r>
            <a:endParaRPr lang="en-US" sz="2745" dirty="0">
              <a:gradFill>
                <a:gsLst>
                  <a:gs pos="0">
                    <a:srgbClr val="FFFFFF"/>
                  </a:gs>
                  <a:gs pos="100000">
                    <a:srgbClr val="FFFFFF"/>
                  </a:gs>
                </a:gsLst>
                <a:lin ang="5400000" scaled="1"/>
              </a:gradFill>
              <a:latin typeface="Segoe UI"/>
            </a:endParaRPr>
          </a:p>
        </p:txBody>
      </p:sp>
      <p:sp>
        <p:nvSpPr>
          <p:cNvPr id="11" name="Rectangle 10"/>
          <p:cNvSpPr/>
          <p:nvPr/>
        </p:nvSpPr>
        <p:spPr bwMode="auto">
          <a:xfrm>
            <a:off x="475312" y="2084363"/>
            <a:ext cx="5559325" cy="430315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67">
              <a:defRPr/>
            </a:pPr>
            <a:r>
              <a:rPr lang="en-US" sz="2745" dirty="0">
                <a:gradFill>
                  <a:gsLst>
                    <a:gs pos="0">
                      <a:srgbClr val="505050"/>
                    </a:gs>
                    <a:gs pos="100000">
                      <a:srgbClr val="505050"/>
                    </a:gs>
                  </a:gsLst>
                  <a:lin ang="5400000" scaled="1"/>
                </a:gradFill>
                <a:latin typeface="Segoe UI"/>
              </a:rPr>
              <a:t>Report a problem</a:t>
            </a:r>
          </a:p>
          <a:p>
            <a:pPr marL="457183" lvl="1" defTabSz="914367">
              <a:defRPr/>
            </a:pPr>
            <a:r>
              <a:rPr lang="en-US" sz="1568" dirty="0">
                <a:gradFill>
                  <a:gsLst>
                    <a:gs pos="0">
                      <a:srgbClr val="505050"/>
                    </a:gs>
                    <a:gs pos="100000">
                      <a:srgbClr val="505050"/>
                    </a:gs>
                  </a:gsLst>
                  <a:lin ang="5400000" scaled="1"/>
                </a:gradFill>
                <a:latin typeface="Segoe UI"/>
              </a:rPr>
              <a:t>“I ran into an issue”</a:t>
            </a:r>
          </a:p>
          <a:p>
            <a:pPr defTabSz="914367">
              <a:defRPr/>
            </a:pPr>
            <a:r>
              <a:rPr lang="en-US" sz="2745" dirty="0">
                <a:gradFill>
                  <a:gsLst>
                    <a:gs pos="0">
                      <a:srgbClr val="505050"/>
                    </a:gs>
                    <a:gs pos="100000">
                      <a:srgbClr val="505050"/>
                    </a:gs>
                  </a:gsLst>
                  <a:lin ang="5400000" scaled="1"/>
                </a:gradFill>
                <a:latin typeface="Segoe UI"/>
              </a:rPr>
              <a:t>Send a suggestion</a:t>
            </a:r>
          </a:p>
          <a:p>
            <a:pPr marL="457183" lvl="1" defTabSz="914367">
              <a:defRPr/>
            </a:pPr>
            <a:r>
              <a:rPr lang="en-US" sz="1568" dirty="0">
                <a:gradFill>
                  <a:gsLst>
                    <a:gs pos="0">
                      <a:srgbClr val="505050"/>
                    </a:gs>
                    <a:gs pos="100000">
                      <a:srgbClr val="505050"/>
                    </a:gs>
                  </a:gsLst>
                  <a:lin ang="5400000" scaled="1"/>
                </a:gradFill>
                <a:latin typeface="Segoe UI"/>
              </a:rPr>
              <a:t>“I have a great idea”</a:t>
            </a:r>
          </a:p>
          <a:p>
            <a:pPr defTabSz="914367">
              <a:defRPr/>
            </a:pPr>
            <a:r>
              <a:rPr lang="en-US" sz="2745" dirty="0">
                <a:gradFill>
                  <a:gsLst>
                    <a:gs pos="0">
                      <a:srgbClr val="505050"/>
                    </a:gs>
                    <a:gs pos="100000">
                      <a:srgbClr val="505050"/>
                    </a:gs>
                  </a:gsLst>
                  <a:lin ang="5400000" scaled="1"/>
                </a:gradFill>
                <a:latin typeface="Segoe UI"/>
              </a:rPr>
              <a:t>Rate this product</a:t>
            </a:r>
          </a:p>
          <a:p>
            <a:pPr marL="457183" lvl="1" defTabSz="914367">
              <a:defRPr/>
            </a:pPr>
            <a:r>
              <a:rPr lang="en-US" sz="1568" dirty="0">
                <a:gradFill>
                  <a:gsLst>
                    <a:gs pos="0">
                      <a:srgbClr val="505050"/>
                    </a:gs>
                    <a:gs pos="100000">
                      <a:srgbClr val="505050"/>
                    </a:gs>
                  </a:gsLst>
                  <a:lin ang="5400000" scaled="1"/>
                </a:gradFill>
                <a:latin typeface="Segoe UI"/>
              </a:rPr>
              <a:t>“I love Visual Studio!”</a:t>
            </a:r>
          </a:p>
          <a:p>
            <a:pPr marL="457183" lvl="1" defTabSz="914367">
              <a:defRPr/>
            </a:pPr>
            <a:endParaRPr lang="en-US" sz="1765" dirty="0">
              <a:gradFill>
                <a:gsLst>
                  <a:gs pos="0">
                    <a:srgbClr val="505050"/>
                  </a:gs>
                  <a:gs pos="100000">
                    <a:srgbClr val="505050"/>
                  </a:gs>
                </a:gsLst>
                <a:lin ang="5400000" scaled="1"/>
              </a:gradFill>
              <a:latin typeface="Segoe UI"/>
            </a:endParaRPr>
          </a:p>
        </p:txBody>
      </p:sp>
      <p:sp>
        <p:nvSpPr>
          <p:cNvPr id="5" name="Rectangle 4"/>
          <p:cNvSpPr/>
          <p:nvPr/>
        </p:nvSpPr>
        <p:spPr bwMode="auto">
          <a:xfrm>
            <a:off x="475313" y="1202829"/>
            <a:ext cx="5559325" cy="88153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367">
              <a:defRPr/>
            </a:pPr>
            <a:r>
              <a:rPr lang="en-US" sz="2745" dirty="0">
                <a:gradFill>
                  <a:gsLst>
                    <a:gs pos="0">
                      <a:srgbClr val="FFFFFF"/>
                    </a:gs>
                    <a:gs pos="100000">
                      <a:srgbClr val="FFFFFF"/>
                    </a:gs>
                  </a:gsLst>
                  <a:lin ang="5400000" scaled="1"/>
                </a:gradFill>
                <a:latin typeface="Segoe UI"/>
              </a:rPr>
              <a:t>Inside Visual Studio</a:t>
            </a:r>
          </a:p>
        </p:txBody>
      </p:sp>
      <p:sp>
        <p:nvSpPr>
          <p:cNvPr id="6" name="Title 5"/>
          <p:cNvSpPr>
            <a:spLocks noGrp="1"/>
          </p:cNvSpPr>
          <p:nvPr>
            <p:ph type="title"/>
          </p:nvPr>
        </p:nvSpPr>
        <p:spPr/>
        <p:txBody>
          <a:bodyPr/>
          <a:lstStyle/>
          <a:p>
            <a:r>
              <a:rPr lang="en-US" dirty="0"/>
              <a:t>We want to hear from you!</a:t>
            </a:r>
          </a:p>
        </p:txBody>
      </p:sp>
      <p:pic>
        <p:nvPicPr>
          <p:cNvPr id="4" name="Picture 3"/>
          <p:cNvPicPr>
            <a:picLocks noChangeAspect="1"/>
          </p:cNvPicPr>
          <p:nvPr/>
        </p:nvPicPr>
        <p:blipFill>
          <a:blip r:embed="rId3"/>
          <a:stretch>
            <a:fillRect/>
          </a:stretch>
        </p:blipFill>
        <p:spPr>
          <a:xfrm>
            <a:off x="1686231" y="4325425"/>
            <a:ext cx="3137486" cy="173906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3771" y="4325425"/>
            <a:ext cx="2761652" cy="1867552"/>
          </a:xfrm>
          <a:prstGeom prst="rect">
            <a:avLst/>
          </a:prstGeom>
        </p:spPr>
      </p:pic>
    </p:spTree>
    <p:extLst>
      <p:ext uri="{BB962C8B-B14F-4D97-AF65-F5344CB8AC3E}">
        <p14:creationId xmlns:p14="http://schemas.microsoft.com/office/powerpoint/2010/main" val="652717571"/>
      </p:ext>
    </p:extLst>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We want to hear from you!</a:t>
            </a:r>
          </a:p>
        </p:txBody>
      </p:sp>
      <p:pic>
        <p:nvPicPr>
          <p:cNvPr id="2" name="Picture 1"/>
          <p:cNvPicPr>
            <a:picLocks noChangeAspect="1"/>
          </p:cNvPicPr>
          <p:nvPr/>
        </p:nvPicPr>
        <p:blipFill>
          <a:blip r:embed="rId3"/>
          <a:stretch>
            <a:fillRect/>
          </a:stretch>
        </p:blipFill>
        <p:spPr>
          <a:xfrm>
            <a:off x="3713091" y="1189494"/>
            <a:ext cx="4765820" cy="5668020"/>
          </a:xfrm>
          <a:prstGeom prst="rect">
            <a:avLst/>
          </a:prstGeom>
        </p:spPr>
      </p:pic>
      <p:pic>
        <p:nvPicPr>
          <p:cNvPr id="3" name="Picture 2"/>
          <p:cNvPicPr>
            <a:picLocks noChangeAspect="1"/>
          </p:cNvPicPr>
          <p:nvPr/>
        </p:nvPicPr>
        <p:blipFill>
          <a:blip r:embed="rId4"/>
          <a:stretch>
            <a:fillRect/>
          </a:stretch>
        </p:blipFill>
        <p:spPr>
          <a:xfrm>
            <a:off x="1852183" y="2756681"/>
            <a:ext cx="8487636" cy="1414606"/>
          </a:xfrm>
          <a:prstGeom prst="rect">
            <a:avLst/>
          </a:prstGeom>
        </p:spPr>
      </p:pic>
    </p:spTree>
    <p:extLst>
      <p:ext uri="{BB962C8B-B14F-4D97-AF65-F5344CB8AC3E}">
        <p14:creationId xmlns:p14="http://schemas.microsoft.com/office/powerpoint/2010/main" val="1640692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of Visual Studio </a:t>
            </a:r>
          </a:p>
        </p:txBody>
      </p:sp>
      <p:sp>
        <p:nvSpPr>
          <p:cNvPr id="3" name="Text Placeholder 2"/>
          <p:cNvSpPr>
            <a:spLocks noGrp="1"/>
          </p:cNvSpPr>
          <p:nvPr>
            <p:ph type="body" sz="quarter" idx="10"/>
          </p:nvPr>
        </p:nvSpPr>
        <p:spPr>
          <a:xfrm>
            <a:off x="269239" y="1189495"/>
            <a:ext cx="11653523" cy="5153486"/>
          </a:xfrm>
        </p:spPr>
        <p:txBody>
          <a:bodyPr/>
          <a:lstStyle/>
          <a:p>
            <a:endParaRPr lang="en-US" sz="1372" dirty="0"/>
          </a:p>
          <a:p>
            <a:r>
              <a:rPr lang="en-US" dirty="0"/>
              <a:t>Lightweight install, optimized for your dev needs</a:t>
            </a:r>
          </a:p>
          <a:p>
            <a:endParaRPr lang="en-US" dirty="0"/>
          </a:p>
          <a:p>
            <a:r>
              <a:rPr lang="en-US" dirty="0"/>
              <a:t>Any Developer, Any App</a:t>
            </a:r>
          </a:p>
          <a:p>
            <a:endParaRPr lang="en-US" dirty="0"/>
          </a:p>
          <a:p>
            <a:r>
              <a:rPr lang="en-US" dirty="0"/>
              <a:t>Most productive tooling in the industry</a:t>
            </a:r>
          </a:p>
          <a:p>
            <a:endParaRPr lang="en-US" dirty="0"/>
          </a:p>
          <a:p>
            <a:r>
              <a:rPr lang="en-US" dirty="0"/>
              <a:t>Always improving with your feedback </a:t>
            </a:r>
          </a:p>
        </p:txBody>
      </p:sp>
    </p:spTree>
    <p:extLst>
      <p:ext uri="{BB962C8B-B14F-4D97-AF65-F5344CB8AC3E}">
        <p14:creationId xmlns:p14="http://schemas.microsoft.com/office/powerpoint/2010/main" val="2334253045"/>
      </p:ext>
    </p:extLst>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Bibliografia</a:t>
            </a:r>
            <a:endParaRPr lang="en-US" dirty="0"/>
          </a:p>
        </p:txBody>
      </p:sp>
      <p:sp>
        <p:nvSpPr>
          <p:cNvPr id="3" name="Text Placeholder 2"/>
          <p:cNvSpPr>
            <a:spLocks noGrp="1"/>
          </p:cNvSpPr>
          <p:nvPr>
            <p:ph type="body" sz="quarter" idx="10"/>
          </p:nvPr>
        </p:nvSpPr>
        <p:spPr>
          <a:xfrm>
            <a:off x="389312" y="1623286"/>
            <a:ext cx="11653523" cy="4847852"/>
          </a:xfrm>
        </p:spPr>
        <p:txBody>
          <a:bodyPr>
            <a:normAutofit fontScale="92500" lnSpcReduction="20000"/>
          </a:bodyPr>
          <a:lstStyle/>
          <a:p>
            <a:pPr marL="514350" indent="-514350">
              <a:buFont typeface="+mj-lt"/>
              <a:buAutoNum type="arabicPeriod"/>
            </a:pPr>
            <a:r>
              <a:rPr lang="en-US" dirty="0">
                <a:hlinkClick r:id="rId2"/>
              </a:rPr>
              <a:t>http://asizikov.github.io/2016/04/02/csharp-seven-preview</a:t>
            </a:r>
            <a:r>
              <a:rPr lang="en-US" dirty="0" smtClean="0">
                <a:hlinkClick r:id="rId2"/>
              </a:rPr>
              <a:t>/</a:t>
            </a:r>
            <a:endParaRPr lang="pl-PL" dirty="0" smtClean="0"/>
          </a:p>
          <a:p>
            <a:pPr marL="514350" indent="-514350">
              <a:buFont typeface="+mj-lt"/>
              <a:buAutoNum type="arabicPeriod"/>
            </a:pPr>
            <a:r>
              <a:rPr lang="en-US" dirty="0">
                <a:hlinkClick r:id="rId3"/>
              </a:rPr>
              <a:t>https://</a:t>
            </a:r>
            <a:r>
              <a:rPr lang="en-US" dirty="0" smtClean="0">
                <a:hlinkClick r:id="rId3"/>
              </a:rPr>
              <a:t>channel9.msdn.com/Events/Build/2016/P488</a:t>
            </a:r>
            <a:endParaRPr lang="pl-PL" dirty="0" smtClean="0"/>
          </a:p>
          <a:p>
            <a:pPr marL="514350" indent="-514350">
              <a:buFont typeface="+mj-lt"/>
              <a:buAutoNum type="arabicPeriod"/>
            </a:pPr>
            <a:r>
              <a:rPr lang="en-US" dirty="0">
                <a:hlinkClick r:id="rId4"/>
              </a:rPr>
              <a:t>https://</a:t>
            </a:r>
            <a:r>
              <a:rPr lang="en-US" dirty="0" smtClean="0">
                <a:hlinkClick r:id="rId4"/>
              </a:rPr>
              <a:t>channel9.msdn.com/Events/Build/2016/B889</a:t>
            </a:r>
            <a:endParaRPr lang="pl-PL" dirty="0" smtClean="0"/>
          </a:p>
          <a:p>
            <a:pPr marL="514350" indent="-514350">
              <a:buFont typeface="+mj-lt"/>
              <a:buAutoNum type="arabicPeriod"/>
            </a:pPr>
            <a:r>
              <a:rPr lang="en-US" dirty="0">
                <a:hlinkClick r:id="rId5"/>
              </a:rPr>
              <a:t>https://</a:t>
            </a:r>
            <a:r>
              <a:rPr lang="en-US" dirty="0" smtClean="0">
                <a:hlinkClick r:id="rId5"/>
              </a:rPr>
              <a:t>channel9.msdn.com/Events/Build/2016/B891</a:t>
            </a:r>
            <a:endParaRPr lang="pl-PL" dirty="0" smtClean="0"/>
          </a:p>
          <a:p>
            <a:pPr marL="514350" indent="-514350">
              <a:buFont typeface="+mj-lt"/>
              <a:buAutoNum type="arabicPeriod"/>
            </a:pPr>
            <a:r>
              <a:rPr lang="en-US" dirty="0">
                <a:hlinkClick r:id="rId6"/>
              </a:rPr>
              <a:t>https://</a:t>
            </a:r>
            <a:r>
              <a:rPr lang="en-US" dirty="0" smtClean="0">
                <a:hlinkClick r:id="rId6"/>
              </a:rPr>
              <a:t>channel9.msdn.com/Events/Build/2016/B859</a:t>
            </a:r>
            <a:endParaRPr lang="pl-PL" dirty="0" smtClean="0"/>
          </a:p>
          <a:p>
            <a:pPr marL="514350" indent="-514350">
              <a:buFont typeface="+mj-lt"/>
              <a:buAutoNum type="arabicPeriod"/>
            </a:pPr>
            <a:r>
              <a:rPr lang="en-US" dirty="0">
                <a:hlinkClick r:id="rId7"/>
              </a:rPr>
              <a:t>https://</a:t>
            </a:r>
            <a:r>
              <a:rPr lang="en-US" dirty="0" smtClean="0">
                <a:hlinkClick r:id="rId7"/>
              </a:rPr>
              <a:t>channel9.msdn.com/Events/Build/2016/P504</a:t>
            </a:r>
            <a:endParaRPr lang="pl-PL" dirty="0" smtClean="0"/>
          </a:p>
          <a:p>
            <a:pPr marL="514350" indent="-514350">
              <a:buFont typeface="+mj-lt"/>
              <a:buAutoNum type="arabicPeriod"/>
            </a:pPr>
            <a:r>
              <a:rPr lang="en-US" dirty="0">
                <a:hlinkClick r:id="rId8"/>
              </a:rPr>
              <a:t>https://</a:t>
            </a:r>
            <a:r>
              <a:rPr lang="en-US" dirty="0" smtClean="0">
                <a:hlinkClick r:id="rId8"/>
              </a:rPr>
              <a:t>channel9.msdn.com/Events/Build/2016/B829</a:t>
            </a:r>
            <a:endParaRPr lang="pl-PL" dirty="0" smtClean="0"/>
          </a:p>
          <a:p>
            <a:pPr marL="514350" indent="-514350">
              <a:buFont typeface="+mj-lt"/>
              <a:buAutoNum type="arabicPeriod"/>
            </a:pPr>
            <a:r>
              <a:rPr lang="en-US" dirty="0">
                <a:hlinkClick r:id="rId9"/>
              </a:rPr>
              <a:t>https://</a:t>
            </a:r>
            <a:r>
              <a:rPr lang="en-US" dirty="0" smtClean="0">
                <a:hlinkClick r:id="rId9"/>
              </a:rPr>
              <a:t>channel9.msdn.com/Events/Build/2016/B836</a:t>
            </a:r>
            <a:endParaRPr lang="pl-PL" dirty="0" smtClean="0"/>
          </a:p>
          <a:p>
            <a:pPr marL="514350" indent="-514350">
              <a:buFont typeface="+mj-lt"/>
              <a:buAutoNum type="arabicPeriod"/>
            </a:pPr>
            <a:r>
              <a:rPr lang="pl-PL" dirty="0">
                <a:hlinkClick r:id="rId10"/>
              </a:rPr>
              <a:t>https://blog.cdemi.io/exploring-visual-studio-15-preview-and-playing-with-c-7</a:t>
            </a:r>
            <a:r>
              <a:rPr lang="pl-PL" dirty="0" smtClean="0">
                <a:hlinkClick r:id="rId10"/>
              </a:rPr>
              <a:t>/</a:t>
            </a:r>
            <a:endParaRPr lang="pl-PL" dirty="0" smtClean="0"/>
          </a:p>
          <a:p>
            <a:pPr marL="514350" indent="-514350">
              <a:buFont typeface="+mj-lt"/>
              <a:buAutoNum type="arabicPeriod"/>
            </a:pPr>
            <a:r>
              <a:rPr lang="pl-PL" dirty="0">
                <a:hlinkClick r:id="rId11"/>
              </a:rPr>
              <a:t>https://</a:t>
            </a:r>
            <a:r>
              <a:rPr lang="pl-PL" dirty="0" smtClean="0">
                <a:hlinkClick r:id="rId11"/>
              </a:rPr>
              <a:t>www.infoq.com/news/2015/04/CSharp-7-Tuples</a:t>
            </a:r>
            <a:endParaRPr lang="pl-PL" dirty="0" smtClean="0"/>
          </a:p>
          <a:p>
            <a:pPr marL="514350" indent="-514350">
              <a:buFont typeface="+mj-lt"/>
              <a:buAutoNum type="arabicPeriod"/>
            </a:pPr>
            <a:r>
              <a:rPr lang="pl-PL" dirty="0">
                <a:hlinkClick r:id="rId12"/>
              </a:rPr>
              <a:t>https://</a:t>
            </a:r>
            <a:r>
              <a:rPr lang="pl-PL" dirty="0" smtClean="0">
                <a:hlinkClick r:id="rId12"/>
              </a:rPr>
              <a:t>github.com/dotnet/roslyn/issues/2136</a:t>
            </a:r>
            <a:endParaRPr lang="pl-PL" dirty="0" smtClean="0"/>
          </a:p>
          <a:p>
            <a:pPr marL="514350" indent="-514350">
              <a:buFont typeface="+mj-lt"/>
              <a:buAutoNum type="arabicPeriod"/>
            </a:pPr>
            <a:r>
              <a:rPr lang="pl-PL" dirty="0">
                <a:hlinkClick r:id="rId13"/>
              </a:rPr>
              <a:t>https://www.kenneth-truyers.net/2016/01/20/new-features-in-c-sharp-7</a:t>
            </a:r>
            <a:r>
              <a:rPr lang="pl-PL" dirty="0" smtClean="0">
                <a:hlinkClick r:id="rId13"/>
              </a:rPr>
              <a:t>/</a:t>
            </a:r>
            <a:endParaRPr lang="pl-PL" dirty="0" smtClean="0"/>
          </a:p>
          <a:p>
            <a:pPr marL="514350" indent="-514350">
              <a:buFont typeface="+mj-lt"/>
              <a:buAutoNum type="arabicPeriod"/>
            </a:pPr>
            <a:endParaRPr lang="pl-PL" dirty="0" smtClean="0"/>
          </a:p>
        </p:txBody>
      </p:sp>
    </p:spTree>
    <p:extLst>
      <p:ext uri="{BB962C8B-B14F-4D97-AF65-F5344CB8AC3E}">
        <p14:creationId xmlns:p14="http://schemas.microsoft.com/office/powerpoint/2010/main" val="420367018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Most loved technologies</a:t>
            </a:r>
          </a:p>
        </p:txBody>
      </p:sp>
      <p:sp>
        <p:nvSpPr>
          <p:cNvPr id="5" name="Text Placeholder 4"/>
          <p:cNvSpPr>
            <a:spLocks noGrp="1"/>
          </p:cNvSpPr>
          <p:nvPr>
            <p:ph idx="1"/>
          </p:nvPr>
        </p:nvSpPr>
        <p:spPr>
          <a:xfrm>
            <a:off x="269239" y="6236146"/>
            <a:ext cx="11653523" cy="452590"/>
          </a:xfrm>
        </p:spPr>
        <p:txBody>
          <a:bodyPr/>
          <a:lstStyle/>
          <a:p>
            <a:pPr algn="ctr"/>
            <a:r>
              <a:rPr lang="en-US" sz="1961" dirty="0">
                <a:hlinkClick r:id="rId2"/>
              </a:rPr>
              <a:t>http://stackoverflow.com/research/developer-survey-2016#technology-most-loved-dreaded-and-wanted</a:t>
            </a:r>
            <a:r>
              <a:rPr lang="en-US" sz="1961" dirty="0"/>
              <a:t> </a:t>
            </a:r>
          </a:p>
        </p:txBody>
      </p:sp>
      <p:pic>
        <p:nvPicPr>
          <p:cNvPr id="2" name="Picture 1"/>
          <p:cNvPicPr>
            <a:picLocks noChangeAspect="1"/>
          </p:cNvPicPr>
          <p:nvPr/>
        </p:nvPicPr>
        <p:blipFill>
          <a:blip r:embed="rId3"/>
          <a:stretch>
            <a:fillRect/>
          </a:stretch>
        </p:blipFill>
        <p:spPr>
          <a:xfrm>
            <a:off x="3000533" y="1346681"/>
            <a:ext cx="6190934" cy="4547488"/>
          </a:xfrm>
          <a:prstGeom prst="rect">
            <a:avLst/>
          </a:prstGeom>
        </p:spPr>
      </p:pic>
      <p:pic>
        <p:nvPicPr>
          <p:cNvPr id="6" name="Picture 5"/>
          <p:cNvPicPr>
            <a:picLocks noChangeAspect="1"/>
          </p:cNvPicPr>
          <p:nvPr/>
        </p:nvPicPr>
        <p:blipFill>
          <a:blip r:embed="rId4"/>
          <a:stretch>
            <a:fillRect/>
          </a:stretch>
        </p:blipFill>
        <p:spPr>
          <a:xfrm>
            <a:off x="3257322" y="4937048"/>
            <a:ext cx="6396365" cy="58361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3332024" y="2159065"/>
            <a:ext cx="6314659" cy="51357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bwMode="auto">
          <a:xfrm>
            <a:off x="3182619" y="4624233"/>
            <a:ext cx="6648484" cy="1269935"/>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069902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Most dreaded technologies</a:t>
            </a:r>
          </a:p>
        </p:txBody>
      </p:sp>
      <p:sp>
        <p:nvSpPr>
          <p:cNvPr id="5" name="Text Placeholder 4"/>
          <p:cNvSpPr>
            <a:spLocks noGrp="1"/>
          </p:cNvSpPr>
          <p:nvPr>
            <p:ph idx="1"/>
          </p:nvPr>
        </p:nvSpPr>
        <p:spPr>
          <a:xfrm>
            <a:off x="269239" y="6236146"/>
            <a:ext cx="11653523" cy="452590"/>
          </a:xfrm>
        </p:spPr>
        <p:txBody>
          <a:bodyPr/>
          <a:lstStyle/>
          <a:p>
            <a:pPr algn="ctr"/>
            <a:r>
              <a:rPr lang="en-US" sz="1961" dirty="0">
                <a:hlinkClick r:id="rId2"/>
              </a:rPr>
              <a:t>http://stackoverflow.com/research/developer-survey-2016#technology-most-loved-dreaded-and-wanted</a:t>
            </a:r>
            <a:r>
              <a:rPr lang="en-US" sz="1961" dirty="0"/>
              <a:t> </a:t>
            </a:r>
          </a:p>
        </p:txBody>
      </p:sp>
      <p:pic>
        <p:nvPicPr>
          <p:cNvPr id="4" name="Picture 3"/>
          <p:cNvPicPr>
            <a:picLocks noChangeAspect="1"/>
          </p:cNvPicPr>
          <p:nvPr/>
        </p:nvPicPr>
        <p:blipFill>
          <a:blip r:embed="rId3"/>
          <a:stretch>
            <a:fillRect/>
          </a:stretch>
        </p:blipFill>
        <p:spPr>
          <a:xfrm>
            <a:off x="2655036" y="1187938"/>
            <a:ext cx="6881928" cy="5005039"/>
          </a:xfrm>
          <a:prstGeom prst="rect">
            <a:avLst/>
          </a:prstGeom>
        </p:spPr>
      </p:pic>
      <p:pic>
        <p:nvPicPr>
          <p:cNvPr id="6" name="Picture 5"/>
          <p:cNvPicPr>
            <a:picLocks noChangeAspect="1"/>
          </p:cNvPicPr>
          <p:nvPr/>
        </p:nvPicPr>
        <p:blipFill>
          <a:blip r:embed="rId4"/>
          <a:stretch>
            <a:fillRect/>
          </a:stretch>
        </p:blipFill>
        <p:spPr>
          <a:xfrm>
            <a:off x="2907155" y="1038534"/>
            <a:ext cx="7972112" cy="6069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1382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bwMode="auto">
          <a:xfrm>
            <a:off x="343941" y="4101319"/>
            <a:ext cx="10757098" cy="2172628"/>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Changing our tune…</a:t>
            </a:r>
          </a:p>
        </p:txBody>
      </p:sp>
      <p:sp>
        <p:nvSpPr>
          <p:cNvPr id="8" name="Content Placeholder 7"/>
          <p:cNvSpPr>
            <a:spLocks noGrp="1"/>
          </p:cNvSpPr>
          <p:nvPr>
            <p:ph sz="half" idx="1"/>
          </p:nvPr>
        </p:nvSpPr>
        <p:spPr>
          <a:xfrm>
            <a:off x="343941" y="1668556"/>
            <a:ext cx="5180865" cy="4839961"/>
          </a:xfrm>
        </p:spPr>
        <p:txBody>
          <a:bodyPr>
            <a:normAutofit/>
          </a:bodyPr>
          <a:lstStyle/>
          <a:p>
            <a:pPr marL="0" indent="0">
              <a:lnSpc>
                <a:spcPct val="150000"/>
              </a:lnSpc>
              <a:buNone/>
            </a:pPr>
            <a:r>
              <a:rPr lang="en-US" dirty="0">
                <a:solidFill>
                  <a:srgbClr val="A50021"/>
                </a:solidFill>
              </a:rPr>
              <a:t>Run on Windows</a:t>
            </a:r>
          </a:p>
          <a:p>
            <a:pPr marL="0" indent="0">
              <a:lnSpc>
                <a:spcPct val="150000"/>
              </a:lnSpc>
              <a:buNone/>
            </a:pPr>
            <a:r>
              <a:rPr lang="en-US" dirty="0">
                <a:solidFill>
                  <a:srgbClr val="CC0000"/>
                </a:solidFill>
              </a:rPr>
              <a:t>.NET as system component</a:t>
            </a:r>
          </a:p>
          <a:p>
            <a:pPr marL="0" indent="0">
              <a:lnSpc>
                <a:spcPct val="150000"/>
              </a:lnSpc>
              <a:buNone/>
            </a:pPr>
            <a:r>
              <a:rPr lang="en-US" dirty="0">
                <a:solidFill>
                  <a:srgbClr val="FF0000"/>
                </a:solidFill>
              </a:rPr>
              <a:t>Run on VM (CLR)</a:t>
            </a:r>
          </a:p>
          <a:p>
            <a:pPr marL="0" indent="0">
              <a:lnSpc>
                <a:spcPct val="150000"/>
              </a:lnSpc>
              <a:buNone/>
            </a:pPr>
            <a:r>
              <a:rPr lang="en-US" dirty="0">
                <a:solidFill>
                  <a:srgbClr val="FF3300"/>
                </a:solidFill>
              </a:rPr>
              <a:t>Black box compilers</a:t>
            </a:r>
          </a:p>
          <a:p>
            <a:pPr marL="0" indent="0">
              <a:lnSpc>
                <a:spcPct val="150000"/>
              </a:lnSpc>
              <a:buNone/>
            </a:pPr>
            <a:r>
              <a:rPr lang="en-US" dirty="0">
                <a:solidFill>
                  <a:srgbClr val="FF6600"/>
                </a:solidFill>
              </a:rPr>
              <a:t>Edit in Visual Studio</a:t>
            </a:r>
          </a:p>
          <a:p>
            <a:pPr marL="0" indent="0">
              <a:lnSpc>
                <a:spcPct val="150000"/>
              </a:lnSpc>
              <a:buNone/>
            </a:pPr>
            <a:r>
              <a:rPr lang="en-US" dirty="0">
                <a:solidFill>
                  <a:srgbClr val="FF9966"/>
                </a:solidFill>
              </a:rPr>
              <a:t>Proprietary</a:t>
            </a:r>
          </a:p>
        </p:txBody>
      </p:sp>
      <p:sp>
        <p:nvSpPr>
          <p:cNvPr id="9" name="Content Placeholder 8"/>
          <p:cNvSpPr>
            <a:spLocks noGrp="1"/>
          </p:cNvSpPr>
          <p:nvPr>
            <p:ph sz="half" idx="2"/>
          </p:nvPr>
        </p:nvSpPr>
        <p:spPr>
          <a:xfrm>
            <a:off x="6624409" y="1668557"/>
            <a:ext cx="5180865" cy="4839960"/>
          </a:xfrm>
        </p:spPr>
        <p:txBody>
          <a:bodyPr>
            <a:normAutofit/>
          </a:bodyPr>
          <a:lstStyle/>
          <a:p>
            <a:pPr marL="0" indent="0">
              <a:lnSpc>
                <a:spcPct val="150000"/>
              </a:lnSpc>
              <a:buNone/>
            </a:pPr>
            <a:r>
              <a:rPr lang="en-US" dirty="0">
                <a:solidFill>
                  <a:srgbClr val="003300"/>
                </a:solidFill>
              </a:rPr>
              <a:t>Run everywhere</a:t>
            </a:r>
          </a:p>
          <a:p>
            <a:pPr marL="0" indent="0">
              <a:lnSpc>
                <a:spcPct val="150000"/>
              </a:lnSpc>
              <a:buNone/>
            </a:pPr>
            <a:r>
              <a:rPr lang="en-US" dirty="0">
                <a:solidFill>
                  <a:srgbClr val="006600"/>
                </a:solidFill>
              </a:rPr>
              <a:t>Deploy with app</a:t>
            </a:r>
          </a:p>
          <a:p>
            <a:pPr marL="0" indent="0">
              <a:lnSpc>
                <a:spcPct val="150000"/>
              </a:lnSpc>
              <a:buNone/>
            </a:pPr>
            <a:r>
              <a:rPr lang="en-US" dirty="0">
                <a:solidFill>
                  <a:srgbClr val="008000"/>
                </a:solidFill>
              </a:rPr>
              <a:t>Compile to native</a:t>
            </a:r>
          </a:p>
          <a:p>
            <a:pPr marL="0" indent="0">
              <a:lnSpc>
                <a:spcPct val="150000"/>
              </a:lnSpc>
              <a:buNone/>
            </a:pPr>
            <a:r>
              <a:rPr lang="en-US" dirty="0">
                <a:solidFill>
                  <a:srgbClr val="009900"/>
                </a:solidFill>
              </a:rPr>
              <a:t>Open compiler APIs</a:t>
            </a:r>
          </a:p>
          <a:p>
            <a:pPr marL="0" indent="0">
              <a:lnSpc>
                <a:spcPct val="150000"/>
              </a:lnSpc>
              <a:buNone/>
            </a:pPr>
            <a:r>
              <a:rPr lang="en-US" dirty="0">
                <a:solidFill>
                  <a:srgbClr val="2CAE2C"/>
                </a:solidFill>
              </a:rPr>
              <a:t>Use your favorite editor</a:t>
            </a:r>
          </a:p>
          <a:p>
            <a:pPr marL="0" indent="0">
              <a:lnSpc>
                <a:spcPct val="150000"/>
              </a:lnSpc>
              <a:buNone/>
            </a:pPr>
            <a:r>
              <a:rPr lang="en-US" dirty="0">
                <a:solidFill>
                  <a:srgbClr val="32C832"/>
                </a:solidFill>
              </a:rPr>
              <a:t>Open source</a:t>
            </a:r>
          </a:p>
        </p:txBody>
      </p:sp>
      <p:sp>
        <p:nvSpPr>
          <p:cNvPr id="10" name="Right Arrow 9"/>
          <p:cNvSpPr/>
          <p:nvPr/>
        </p:nvSpPr>
        <p:spPr>
          <a:xfrm>
            <a:off x="5535641" y="1907675"/>
            <a:ext cx="570190" cy="403066"/>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a:endParaRPr>
          </a:p>
        </p:txBody>
      </p:sp>
      <p:sp>
        <p:nvSpPr>
          <p:cNvPr id="11" name="Right Arrow 10"/>
          <p:cNvSpPr/>
          <p:nvPr/>
        </p:nvSpPr>
        <p:spPr>
          <a:xfrm>
            <a:off x="5535641" y="2661700"/>
            <a:ext cx="570190" cy="403066"/>
          </a:xfrm>
          <a:prstGeom prst="rightArrow">
            <a:avLst/>
          </a:prstGeom>
          <a:solidFill>
            <a:srgbClr val="235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a:endParaRPr>
          </a:p>
        </p:txBody>
      </p:sp>
      <p:sp>
        <p:nvSpPr>
          <p:cNvPr id="12" name="Right Arrow 11"/>
          <p:cNvSpPr/>
          <p:nvPr/>
        </p:nvSpPr>
        <p:spPr>
          <a:xfrm>
            <a:off x="5535641" y="3415726"/>
            <a:ext cx="570190" cy="403066"/>
          </a:xfrm>
          <a:prstGeom prst="rightArrow">
            <a:avLst/>
          </a:prstGeom>
          <a:solidFill>
            <a:srgbClr val="2B6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a:endParaRPr>
          </a:p>
        </p:txBody>
      </p:sp>
      <p:sp>
        <p:nvSpPr>
          <p:cNvPr id="13" name="Right Arrow 12"/>
          <p:cNvSpPr/>
          <p:nvPr/>
        </p:nvSpPr>
        <p:spPr>
          <a:xfrm>
            <a:off x="5535641" y="4169752"/>
            <a:ext cx="570190" cy="403066"/>
          </a:xfrm>
          <a:prstGeom prst="rightArrow">
            <a:avLst/>
          </a:prstGeom>
          <a:solidFill>
            <a:srgbClr val="348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a:endParaRPr>
          </a:p>
        </p:txBody>
      </p:sp>
      <p:sp>
        <p:nvSpPr>
          <p:cNvPr id="14" name="Right Arrow 13"/>
          <p:cNvSpPr/>
          <p:nvPr/>
        </p:nvSpPr>
        <p:spPr>
          <a:xfrm>
            <a:off x="5535641" y="4923778"/>
            <a:ext cx="570190" cy="403066"/>
          </a:xfrm>
          <a:prstGeom prst="rightArrow">
            <a:avLst/>
          </a:prstGeom>
          <a:solidFill>
            <a:srgbClr val="6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a:endParaRPr>
          </a:p>
        </p:txBody>
      </p:sp>
      <p:sp>
        <p:nvSpPr>
          <p:cNvPr id="15" name="Right Arrow 14"/>
          <p:cNvSpPr/>
          <p:nvPr/>
        </p:nvSpPr>
        <p:spPr>
          <a:xfrm>
            <a:off x="5535641" y="5677807"/>
            <a:ext cx="570190" cy="403066"/>
          </a:xfrm>
          <a:prstGeom prst="rightArrow">
            <a:avLst/>
          </a:prstGeom>
          <a:solidFill>
            <a:srgbClr val="A9C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a:endParaRPr>
          </a:p>
        </p:txBody>
      </p:sp>
    </p:spTree>
    <p:extLst>
      <p:ext uri="{BB962C8B-B14F-4D97-AF65-F5344CB8AC3E}">
        <p14:creationId xmlns:p14="http://schemas.microsoft.com/office/powerpoint/2010/main" val="216392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250"/>
                                        <p:tgtEl>
                                          <p:spTgt spid="8">
                                            <p:txEl>
                                              <p:pRg st="0" end="0"/>
                                            </p:tx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10"/>
                                        <p:tgtEl>
                                          <p:spTgt spid="10"/>
                                        </p:tgtEl>
                                      </p:cBhvr>
                                    </p:animEffect>
                                  </p:childTnLst>
                                </p:cTn>
                              </p:par>
                            </p:childTnLst>
                          </p:cTn>
                        </p:par>
                        <p:par>
                          <p:cTn id="12" fill="hold">
                            <p:stCondLst>
                              <p:cond delay="260"/>
                            </p:stCondLst>
                            <p:childTnLst>
                              <p:par>
                                <p:cTn id="13" presetID="22" presetClass="entr" presetSubtype="8"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left)">
                                      <p:cBhvr>
                                        <p:cTn id="15" dur="25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wipe(left)">
                                      <p:cBhvr>
                                        <p:cTn id="20" dur="250"/>
                                        <p:tgtEl>
                                          <p:spTgt spid="8">
                                            <p:txEl>
                                              <p:pRg st="1" end="1"/>
                                            </p:txEl>
                                          </p:spTgt>
                                        </p:tgtEl>
                                      </p:cBhvr>
                                    </p:animEffect>
                                  </p:childTnLst>
                                </p:cTn>
                              </p:par>
                            </p:childTnLst>
                          </p:cTn>
                        </p:par>
                        <p:par>
                          <p:cTn id="21" fill="hold">
                            <p:stCondLst>
                              <p:cond delay="25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10"/>
                                        <p:tgtEl>
                                          <p:spTgt spid="11"/>
                                        </p:tgtEl>
                                      </p:cBhvr>
                                    </p:animEffect>
                                  </p:childTnLst>
                                </p:cTn>
                              </p:par>
                            </p:childTnLst>
                          </p:cTn>
                        </p:par>
                        <p:par>
                          <p:cTn id="25" fill="hold">
                            <p:stCondLst>
                              <p:cond delay="260"/>
                            </p:stCondLst>
                            <p:childTnLst>
                              <p:par>
                                <p:cTn id="26" presetID="22" presetClass="entr" presetSubtype="8" fill="hold" grpId="0" nodeType="afterEffect">
                                  <p:stCondLst>
                                    <p:cond delay="0"/>
                                  </p:stCondLst>
                                  <p:childTnLst>
                                    <p:set>
                                      <p:cBhvr>
                                        <p:cTn id="27" dur="1" fill="hold">
                                          <p:stCondLst>
                                            <p:cond delay="0"/>
                                          </p:stCondLst>
                                        </p:cTn>
                                        <p:tgtEl>
                                          <p:spTgt spid="9">
                                            <p:txEl>
                                              <p:pRg st="1" end="1"/>
                                            </p:txEl>
                                          </p:spTgt>
                                        </p:tgtEl>
                                        <p:attrNameLst>
                                          <p:attrName>style.visibility</p:attrName>
                                        </p:attrNameLst>
                                      </p:cBhvr>
                                      <p:to>
                                        <p:strVal val="visible"/>
                                      </p:to>
                                    </p:set>
                                    <p:animEffect transition="in" filter="wipe(left)">
                                      <p:cBhvr>
                                        <p:cTn id="28" dur="250"/>
                                        <p:tgtEl>
                                          <p:spTgt spid="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animEffect transition="in" filter="wipe(left)">
                                      <p:cBhvr>
                                        <p:cTn id="33" dur="250"/>
                                        <p:tgtEl>
                                          <p:spTgt spid="8">
                                            <p:txEl>
                                              <p:pRg st="2" end="2"/>
                                            </p:txEl>
                                          </p:spTgt>
                                        </p:tgtEl>
                                      </p:cBhvr>
                                    </p:animEffect>
                                  </p:childTnLst>
                                </p:cTn>
                              </p:par>
                            </p:childTnLst>
                          </p:cTn>
                        </p:par>
                        <p:par>
                          <p:cTn id="34" fill="hold">
                            <p:stCondLst>
                              <p:cond delay="250"/>
                            </p:stCondLst>
                            <p:childTnLst>
                              <p:par>
                                <p:cTn id="35" presetID="22" presetClass="entr" presetSubtype="8"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
                                        <p:tgtEl>
                                          <p:spTgt spid="12"/>
                                        </p:tgtEl>
                                      </p:cBhvr>
                                    </p:animEffect>
                                  </p:childTnLst>
                                </p:cTn>
                              </p:par>
                            </p:childTnLst>
                          </p:cTn>
                        </p:par>
                        <p:par>
                          <p:cTn id="38" fill="hold">
                            <p:stCondLst>
                              <p:cond delay="260"/>
                            </p:stCondLst>
                            <p:childTnLst>
                              <p:par>
                                <p:cTn id="39" presetID="22" presetClass="entr" presetSubtype="8" fill="hold" grpId="0" nodeType="after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animEffect transition="in" filter="wipe(left)">
                                      <p:cBhvr>
                                        <p:cTn id="41" dur="250"/>
                                        <p:tgtEl>
                                          <p:spTgt spid="9">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8">
                                            <p:txEl>
                                              <p:pRg st="3" end="3"/>
                                            </p:txEl>
                                          </p:spTgt>
                                        </p:tgtEl>
                                        <p:attrNameLst>
                                          <p:attrName>style.visibility</p:attrName>
                                        </p:attrNameLst>
                                      </p:cBhvr>
                                      <p:to>
                                        <p:strVal val="visible"/>
                                      </p:to>
                                    </p:set>
                                    <p:animEffect transition="in" filter="wipe(left)">
                                      <p:cBhvr>
                                        <p:cTn id="46" dur="250"/>
                                        <p:tgtEl>
                                          <p:spTgt spid="8">
                                            <p:txEl>
                                              <p:pRg st="3" end="3"/>
                                            </p:txEl>
                                          </p:spTgt>
                                        </p:tgtEl>
                                      </p:cBhvr>
                                    </p:animEffect>
                                  </p:childTnLst>
                                </p:cTn>
                              </p:par>
                            </p:childTnLst>
                          </p:cTn>
                        </p:par>
                        <p:par>
                          <p:cTn id="47" fill="hold">
                            <p:stCondLst>
                              <p:cond delay="250"/>
                            </p:stCondLst>
                            <p:childTnLst>
                              <p:par>
                                <p:cTn id="48" presetID="22" presetClass="entr" presetSubtype="8"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left)">
                                      <p:cBhvr>
                                        <p:cTn id="50" dur="10"/>
                                        <p:tgtEl>
                                          <p:spTgt spid="13"/>
                                        </p:tgtEl>
                                      </p:cBhvr>
                                    </p:animEffect>
                                  </p:childTnLst>
                                </p:cTn>
                              </p:par>
                            </p:childTnLst>
                          </p:cTn>
                        </p:par>
                        <p:par>
                          <p:cTn id="51" fill="hold">
                            <p:stCondLst>
                              <p:cond delay="260"/>
                            </p:stCondLst>
                            <p:childTnLst>
                              <p:par>
                                <p:cTn id="52" presetID="22" presetClass="entr" presetSubtype="8" fill="hold" grpId="0" nodeType="afterEffect">
                                  <p:stCondLst>
                                    <p:cond delay="0"/>
                                  </p:stCondLst>
                                  <p:childTnLst>
                                    <p:set>
                                      <p:cBhvr>
                                        <p:cTn id="53" dur="1" fill="hold">
                                          <p:stCondLst>
                                            <p:cond delay="0"/>
                                          </p:stCondLst>
                                        </p:cTn>
                                        <p:tgtEl>
                                          <p:spTgt spid="9">
                                            <p:txEl>
                                              <p:pRg st="3" end="3"/>
                                            </p:txEl>
                                          </p:spTgt>
                                        </p:tgtEl>
                                        <p:attrNameLst>
                                          <p:attrName>style.visibility</p:attrName>
                                        </p:attrNameLst>
                                      </p:cBhvr>
                                      <p:to>
                                        <p:strVal val="visible"/>
                                      </p:to>
                                    </p:set>
                                    <p:animEffect transition="in" filter="wipe(left)">
                                      <p:cBhvr>
                                        <p:cTn id="54" dur="250"/>
                                        <p:tgtEl>
                                          <p:spTgt spid="9">
                                            <p:txEl>
                                              <p:pRg st="3" end="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8">
                                            <p:txEl>
                                              <p:pRg st="4" end="4"/>
                                            </p:txEl>
                                          </p:spTgt>
                                        </p:tgtEl>
                                        <p:attrNameLst>
                                          <p:attrName>style.visibility</p:attrName>
                                        </p:attrNameLst>
                                      </p:cBhvr>
                                      <p:to>
                                        <p:strVal val="visible"/>
                                      </p:to>
                                    </p:set>
                                    <p:animEffect transition="in" filter="wipe(left)">
                                      <p:cBhvr>
                                        <p:cTn id="59" dur="250"/>
                                        <p:tgtEl>
                                          <p:spTgt spid="8">
                                            <p:txEl>
                                              <p:pRg st="4" end="4"/>
                                            </p:txEl>
                                          </p:spTgt>
                                        </p:tgtEl>
                                      </p:cBhvr>
                                    </p:animEffect>
                                  </p:childTnLst>
                                </p:cTn>
                              </p:par>
                            </p:childTnLst>
                          </p:cTn>
                        </p:par>
                        <p:par>
                          <p:cTn id="60" fill="hold">
                            <p:stCondLst>
                              <p:cond delay="250"/>
                            </p:stCondLst>
                            <p:childTnLst>
                              <p:par>
                                <p:cTn id="61" presetID="22" presetClass="entr" presetSubtype="8" fill="hold" grpId="0"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left)">
                                      <p:cBhvr>
                                        <p:cTn id="63" dur="10"/>
                                        <p:tgtEl>
                                          <p:spTgt spid="14"/>
                                        </p:tgtEl>
                                      </p:cBhvr>
                                    </p:animEffect>
                                  </p:childTnLst>
                                </p:cTn>
                              </p:par>
                            </p:childTnLst>
                          </p:cTn>
                        </p:par>
                        <p:par>
                          <p:cTn id="64" fill="hold">
                            <p:stCondLst>
                              <p:cond delay="260"/>
                            </p:stCondLst>
                            <p:childTnLst>
                              <p:par>
                                <p:cTn id="65" presetID="22" presetClass="entr" presetSubtype="8" fill="hold" grpId="0" nodeType="afterEffect">
                                  <p:stCondLst>
                                    <p:cond delay="0"/>
                                  </p:stCondLst>
                                  <p:childTnLst>
                                    <p:set>
                                      <p:cBhvr>
                                        <p:cTn id="66" dur="1" fill="hold">
                                          <p:stCondLst>
                                            <p:cond delay="0"/>
                                          </p:stCondLst>
                                        </p:cTn>
                                        <p:tgtEl>
                                          <p:spTgt spid="9">
                                            <p:txEl>
                                              <p:pRg st="4" end="4"/>
                                            </p:txEl>
                                          </p:spTgt>
                                        </p:tgtEl>
                                        <p:attrNameLst>
                                          <p:attrName>style.visibility</p:attrName>
                                        </p:attrNameLst>
                                      </p:cBhvr>
                                      <p:to>
                                        <p:strVal val="visible"/>
                                      </p:to>
                                    </p:set>
                                    <p:animEffect transition="in" filter="wipe(left)">
                                      <p:cBhvr>
                                        <p:cTn id="67" dur="250"/>
                                        <p:tgtEl>
                                          <p:spTgt spid="9">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8">
                                            <p:txEl>
                                              <p:pRg st="5" end="5"/>
                                            </p:txEl>
                                          </p:spTgt>
                                        </p:tgtEl>
                                        <p:attrNameLst>
                                          <p:attrName>style.visibility</p:attrName>
                                        </p:attrNameLst>
                                      </p:cBhvr>
                                      <p:to>
                                        <p:strVal val="visible"/>
                                      </p:to>
                                    </p:set>
                                    <p:animEffect transition="in" filter="wipe(left)">
                                      <p:cBhvr>
                                        <p:cTn id="72" dur="250"/>
                                        <p:tgtEl>
                                          <p:spTgt spid="8">
                                            <p:txEl>
                                              <p:pRg st="5" end="5"/>
                                            </p:txEl>
                                          </p:spTgt>
                                        </p:tgtEl>
                                      </p:cBhvr>
                                    </p:animEffect>
                                  </p:childTnLst>
                                </p:cTn>
                              </p:par>
                            </p:childTnLst>
                          </p:cTn>
                        </p:par>
                        <p:par>
                          <p:cTn id="73" fill="hold">
                            <p:stCondLst>
                              <p:cond delay="250"/>
                            </p:stCondLst>
                            <p:childTnLst>
                              <p:par>
                                <p:cTn id="74" presetID="22" presetClass="entr" presetSubtype="8" fill="hold" grpId="0"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10"/>
                                        <p:tgtEl>
                                          <p:spTgt spid="15"/>
                                        </p:tgtEl>
                                      </p:cBhvr>
                                    </p:animEffect>
                                  </p:childTnLst>
                                </p:cTn>
                              </p:par>
                            </p:childTnLst>
                          </p:cTn>
                        </p:par>
                        <p:par>
                          <p:cTn id="77" fill="hold">
                            <p:stCondLst>
                              <p:cond delay="260"/>
                            </p:stCondLst>
                            <p:childTnLst>
                              <p:par>
                                <p:cTn id="78" presetID="22" presetClass="entr" presetSubtype="8" fill="hold" grpId="0" nodeType="afterEffect">
                                  <p:stCondLst>
                                    <p:cond delay="0"/>
                                  </p:stCondLst>
                                  <p:childTnLst>
                                    <p:set>
                                      <p:cBhvr>
                                        <p:cTn id="79" dur="1" fill="hold">
                                          <p:stCondLst>
                                            <p:cond delay="0"/>
                                          </p:stCondLst>
                                        </p:cTn>
                                        <p:tgtEl>
                                          <p:spTgt spid="9">
                                            <p:txEl>
                                              <p:pRg st="5" end="5"/>
                                            </p:txEl>
                                          </p:spTgt>
                                        </p:tgtEl>
                                        <p:attrNameLst>
                                          <p:attrName>style.visibility</p:attrName>
                                        </p:attrNameLst>
                                      </p:cBhvr>
                                      <p:to>
                                        <p:strVal val="visible"/>
                                      </p:to>
                                    </p:set>
                                    <p:animEffect transition="in" filter="wipe(left)">
                                      <p:cBhvr>
                                        <p:cTn id="80" dur="250"/>
                                        <p:tgtEl>
                                          <p:spTgt spid="9">
                                            <p:txEl>
                                              <p:pRg st="5" end="5"/>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uiExpand="1" build="p"/>
      <p:bldP spid="9" grpId="0" uiExpand="1" build="p"/>
      <p:bldP spid="10" grpId="0" animBg="1"/>
      <p:bldP spid="11" grpId="0" animBg="1"/>
      <p:bldP spid="12" grpId="0" animBg="1"/>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Roslyn</a:t>
            </a:r>
          </a:p>
        </p:txBody>
      </p:sp>
      <p:sp>
        <p:nvSpPr>
          <p:cNvPr id="6" name="Text Placeholder 5"/>
          <p:cNvSpPr>
            <a:spLocks noGrp="1"/>
          </p:cNvSpPr>
          <p:nvPr>
            <p:ph type="body" sz="quarter" idx="10"/>
          </p:nvPr>
        </p:nvSpPr>
        <p:spPr>
          <a:xfrm>
            <a:off x="269239" y="1189495"/>
            <a:ext cx="11653523" cy="2051739"/>
          </a:xfrm>
        </p:spPr>
        <p:txBody>
          <a:bodyPr/>
          <a:lstStyle/>
          <a:p>
            <a:r>
              <a:rPr lang="en-US" dirty="0"/>
              <a:t>C# and VB language engine for </a:t>
            </a:r>
            <a:r>
              <a:rPr lang="en-US" i="1" dirty="0"/>
              <a:t>all the things</a:t>
            </a:r>
            <a:r>
              <a:rPr lang="en-US" dirty="0"/>
              <a:t>!</a:t>
            </a:r>
          </a:p>
          <a:p>
            <a:pPr lvl="1"/>
            <a:r>
              <a:rPr lang="en-US" dirty="0"/>
              <a:t>All the IDEs and editors</a:t>
            </a:r>
          </a:p>
          <a:p>
            <a:pPr lvl="1"/>
            <a:r>
              <a:rPr lang="en-US" dirty="0"/>
              <a:t>All the linters and analysis tools</a:t>
            </a:r>
          </a:p>
          <a:p>
            <a:pPr lvl="1"/>
            <a:r>
              <a:rPr lang="en-US" dirty="0"/>
              <a:t>All the fixing and refactoring and code generation tools</a:t>
            </a:r>
          </a:p>
          <a:p>
            <a:pPr lvl="1"/>
            <a:r>
              <a:rPr lang="en-US" dirty="0"/>
              <a:t>All the scripting and all the REPLs </a:t>
            </a:r>
          </a:p>
        </p:txBody>
      </p:sp>
      <p:sp>
        <p:nvSpPr>
          <p:cNvPr id="7" name="Content Placeholder 2"/>
          <p:cNvSpPr txBox="1">
            <a:spLocks/>
          </p:cNvSpPr>
          <p:nvPr/>
        </p:nvSpPr>
        <p:spPr>
          <a:xfrm>
            <a:off x="821723" y="2599495"/>
            <a:ext cx="10308885" cy="4265800"/>
          </a:xfrm>
          <a:prstGeom prst="rect">
            <a:avLst/>
          </a:prstGeom>
        </p:spPr>
        <p:txBody>
          <a:bodyPr anchor="ct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buNone/>
              <a:defRPr/>
            </a:pPr>
            <a:r>
              <a:rPr lang="en-US" sz="3921" b="1" dirty="0">
                <a:solidFill>
                  <a:srgbClr val="0078D7"/>
                </a:solidFill>
                <a:latin typeface="Segoe UI Light"/>
              </a:rPr>
              <a:t>There should only need to be </a:t>
            </a:r>
          </a:p>
          <a:p>
            <a:pPr marL="0" indent="0" algn="ctr" defTabSz="914367">
              <a:buNone/>
              <a:defRPr/>
            </a:pPr>
            <a:r>
              <a:rPr lang="en-US" sz="3921" b="1" i="1" dirty="0">
                <a:solidFill>
                  <a:srgbClr val="0078D7"/>
                </a:solidFill>
                <a:latin typeface="Segoe UI Light"/>
              </a:rPr>
              <a:t>one</a:t>
            </a:r>
            <a:r>
              <a:rPr lang="en-US" sz="3921" b="1" dirty="0">
                <a:solidFill>
                  <a:srgbClr val="0078D7"/>
                </a:solidFill>
                <a:latin typeface="Segoe UI Light"/>
              </a:rPr>
              <a:t> code base in the world </a:t>
            </a:r>
          </a:p>
          <a:p>
            <a:pPr marL="0" indent="0" algn="ctr" defTabSz="914367">
              <a:buNone/>
              <a:defRPr/>
            </a:pPr>
            <a:r>
              <a:rPr lang="en-US" sz="3921" b="1" dirty="0">
                <a:solidFill>
                  <a:srgbClr val="0078D7"/>
                </a:solidFill>
                <a:latin typeface="Segoe UI Light"/>
              </a:rPr>
              <a:t>for understanding C#</a:t>
            </a:r>
          </a:p>
        </p:txBody>
      </p:sp>
    </p:spTree>
    <p:extLst>
      <p:ext uri="{BB962C8B-B14F-4D97-AF65-F5344CB8AC3E}">
        <p14:creationId xmlns:p14="http://schemas.microsoft.com/office/powerpoint/2010/main" val="2864692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1" y="1186912"/>
            <a:ext cx="9561866" cy="4015010"/>
          </a:xfrm>
        </p:spPr>
        <p:txBody>
          <a:bodyPr/>
          <a:lstStyle/>
          <a:p>
            <a:pPr>
              <a:lnSpc>
                <a:spcPct val="150000"/>
              </a:lnSpc>
            </a:pPr>
            <a:r>
              <a:rPr lang="en-US" sz="5294" dirty="0"/>
              <a:t>C# 7</a:t>
            </a:r>
          </a:p>
          <a:p>
            <a:pPr>
              <a:lnSpc>
                <a:spcPct val="150000"/>
              </a:lnSpc>
            </a:pPr>
            <a:r>
              <a:rPr lang="en-US" sz="5294" dirty="0"/>
              <a:t>VS Code integration</a:t>
            </a:r>
          </a:p>
          <a:p>
            <a:pPr>
              <a:lnSpc>
                <a:spcPct val="150000"/>
              </a:lnSpc>
            </a:pPr>
            <a:r>
              <a:rPr lang="en-US" sz="5294" dirty="0"/>
              <a:t>Improving the “inner loop”</a:t>
            </a:r>
          </a:p>
        </p:txBody>
      </p:sp>
      <p:sp>
        <p:nvSpPr>
          <p:cNvPr id="2" name="Title 1"/>
          <p:cNvSpPr>
            <a:spLocks noGrp="1"/>
          </p:cNvSpPr>
          <p:nvPr>
            <p:ph type="title"/>
          </p:nvPr>
        </p:nvSpPr>
        <p:spPr/>
        <p:txBody>
          <a:bodyPr/>
          <a:lstStyle/>
          <a:p>
            <a:r>
              <a:rPr lang="en-US" dirty="0"/>
              <a:t>The Future of C#</a:t>
            </a:r>
          </a:p>
        </p:txBody>
      </p:sp>
    </p:spTree>
    <p:extLst>
      <p:ext uri="{BB962C8B-B14F-4D97-AF65-F5344CB8AC3E}">
        <p14:creationId xmlns:p14="http://schemas.microsoft.com/office/powerpoint/2010/main" val="415498546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Maybe: Records</a:t>
            </a:r>
          </a:p>
        </p:txBody>
      </p:sp>
      <p:sp>
        <p:nvSpPr>
          <p:cNvPr id="5" name="Text Placeholder 2"/>
          <p:cNvSpPr>
            <a:spLocks noGrp="1"/>
          </p:cNvSpPr>
          <p:nvPr>
            <p:ph type="body" sz="quarter" idx="10"/>
          </p:nvPr>
        </p:nvSpPr>
        <p:spPr>
          <a:xfrm>
            <a:off x="269239" y="2159065"/>
            <a:ext cx="11907339" cy="2750740"/>
          </a:xfrm>
        </p:spPr>
        <p:txBody>
          <a:bodyPr>
            <a:noAutofit/>
          </a:bodyPr>
          <a:lstStyle/>
          <a:p>
            <a:pPr>
              <a:lnSpc>
                <a:spcPct val="80000"/>
              </a:lnSpc>
            </a:pPr>
            <a:r>
              <a:rPr lang="en-US" sz="1800" dirty="0">
                <a:solidFill>
                  <a:srgbClr val="0000FF"/>
                </a:solidFill>
                <a:highlight>
                  <a:srgbClr val="FFFFFF"/>
                </a:highlight>
              </a:rPr>
              <a:t>class</a:t>
            </a:r>
            <a:r>
              <a:rPr lang="en-US" sz="1800" dirty="0">
                <a:solidFill>
                  <a:srgbClr val="000000"/>
                </a:solidFill>
                <a:highlight>
                  <a:srgbClr val="FFFFFF"/>
                </a:highlight>
              </a:rPr>
              <a:t> </a:t>
            </a:r>
            <a:r>
              <a:rPr lang="en-US" sz="1800" dirty="0">
                <a:solidFill>
                  <a:srgbClr val="2B91AF"/>
                </a:solidFill>
                <a:highlight>
                  <a:srgbClr val="FFFFFF"/>
                </a:highlight>
              </a:rPr>
              <a:t>Person</a:t>
            </a:r>
            <a:r>
              <a:rPr lang="en-US" sz="1800" dirty="0">
                <a:solidFill>
                  <a:srgbClr val="000000"/>
                </a:solidFill>
                <a:highlight>
                  <a:srgbClr val="FFFFFF"/>
                </a:highlight>
              </a:rPr>
              <a:t> : </a:t>
            </a:r>
            <a:r>
              <a:rPr lang="en-US" sz="1800" dirty="0" err="1">
                <a:solidFill>
                  <a:srgbClr val="2B91AF"/>
                </a:solidFill>
                <a:highlight>
                  <a:srgbClr val="FFFFFF"/>
                </a:highlight>
              </a:rPr>
              <a:t>IEquatable</a:t>
            </a:r>
            <a:r>
              <a:rPr lang="en-US" sz="1800" dirty="0">
                <a:solidFill>
                  <a:srgbClr val="000000"/>
                </a:solidFill>
                <a:highlight>
                  <a:srgbClr val="FFFFFF"/>
                </a:highlight>
              </a:rPr>
              <a:t>&lt;</a:t>
            </a:r>
            <a:r>
              <a:rPr lang="en-US" sz="1800" dirty="0">
                <a:solidFill>
                  <a:srgbClr val="2B91AF"/>
                </a:solidFill>
                <a:highlight>
                  <a:srgbClr val="FFFFFF"/>
                </a:highlight>
              </a:rPr>
              <a:t>Person</a:t>
            </a:r>
            <a:r>
              <a:rPr lang="en-US" sz="1800" dirty="0">
                <a:solidFill>
                  <a:srgbClr val="000000"/>
                </a:solidFill>
                <a:highlight>
                  <a:srgbClr val="FFFFFF"/>
                </a:highlight>
              </a:rPr>
              <a:t>&gt;</a:t>
            </a:r>
          </a:p>
          <a:p>
            <a:pPr>
              <a:lnSpc>
                <a:spcPct val="100000"/>
              </a:lnSpc>
              <a:spcBef>
                <a:spcPts val="0"/>
              </a:spcBef>
            </a:pPr>
            <a:r>
              <a:rPr lang="en-US" sz="1800" dirty="0">
                <a:solidFill>
                  <a:srgbClr val="000000"/>
                </a:solidFill>
                <a:highlight>
                  <a:srgbClr val="FFFFFF"/>
                </a:highlight>
              </a:rPr>
              <a:t>{</a:t>
            </a:r>
          </a:p>
          <a:p>
            <a:pPr>
              <a:lnSpc>
                <a:spcPct val="100000"/>
              </a:lnSpc>
              <a:spcBef>
                <a:spcPts val="0"/>
              </a:spcBef>
            </a:pPr>
            <a:r>
              <a:rPr lang="en-US" sz="1800" dirty="0">
                <a:solidFill>
                  <a:srgbClr val="000000"/>
                </a:solidFill>
                <a:highlight>
                  <a:srgbClr val="FFFFFF"/>
                </a:highlight>
              </a:rPr>
              <a:t>    </a:t>
            </a:r>
            <a:r>
              <a:rPr lang="en-US" sz="1800" dirty="0">
                <a:solidFill>
                  <a:srgbClr val="0000FF"/>
                </a:solidFill>
                <a:highlight>
                  <a:srgbClr val="FFFFFF"/>
                </a:highlight>
              </a:rPr>
              <a:t>public</a:t>
            </a:r>
            <a:r>
              <a:rPr lang="en-US" sz="1800" dirty="0">
                <a:solidFill>
                  <a:srgbClr val="000000"/>
                </a:solidFill>
                <a:highlight>
                  <a:srgbClr val="FFFFFF"/>
                </a:highlight>
              </a:rPr>
              <a:t> </a:t>
            </a:r>
            <a:r>
              <a:rPr lang="en-US" sz="1800" dirty="0">
                <a:solidFill>
                  <a:srgbClr val="0000FF"/>
                </a:solidFill>
                <a:highlight>
                  <a:srgbClr val="FFFFFF"/>
                </a:highlight>
              </a:rPr>
              <a:t>string</a:t>
            </a:r>
            <a:r>
              <a:rPr lang="en-US" sz="1800" dirty="0">
                <a:solidFill>
                  <a:srgbClr val="000000"/>
                </a:solidFill>
                <a:highlight>
                  <a:srgbClr val="FFFFFF"/>
                </a:highlight>
              </a:rPr>
              <a:t> First { </a:t>
            </a:r>
            <a:r>
              <a:rPr lang="en-US" sz="1800" dirty="0">
                <a:solidFill>
                  <a:srgbClr val="0000FF"/>
                </a:solidFill>
                <a:highlight>
                  <a:srgbClr val="FFFFFF"/>
                </a:highlight>
              </a:rPr>
              <a:t>get</a:t>
            </a:r>
            <a:r>
              <a:rPr lang="en-US" sz="1800" dirty="0">
                <a:solidFill>
                  <a:srgbClr val="000000"/>
                </a:solidFill>
                <a:highlight>
                  <a:srgbClr val="FFFFFF"/>
                </a:highlight>
              </a:rPr>
              <a:t>; }</a:t>
            </a:r>
          </a:p>
          <a:p>
            <a:pPr>
              <a:lnSpc>
                <a:spcPct val="100000"/>
              </a:lnSpc>
              <a:spcBef>
                <a:spcPts val="0"/>
              </a:spcBef>
            </a:pPr>
            <a:r>
              <a:rPr lang="en-US" sz="1800" dirty="0">
                <a:solidFill>
                  <a:srgbClr val="000000"/>
                </a:solidFill>
                <a:highlight>
                  <a:srgbClr val="FFFFFF"/>
                </a:highlight>
              </a:rPr>
              <a:t>    </a:t>
            </a:r>
            <a:r>
              <a:rPr lang="en-US" sz="1800" dirty="0">
                <a:solidFill>
                  <a:srgbClr val="0000FF"/>
                </a:solidFill>
                <a:highlight>
                  <a:srgbClr val="FFFFFF"/>
                </a:highlight>
              </a:rPr>
              <a:t>public</a:t>
            </a:r>
            <a:r>
              <a:rPr lang="en-US" sz="1800" dirty="0">
                <a:solidFill>
                  <a:srgbClr val="000000"/>
                </a:solidFill>
                <a:highlight>
                  <a:srgbClr val="FFFFFF"/>
                </a:highlight>
              </a:rPr>
              <a:t> </a:t>
            </a:r>
            <a:r>
              <a:rPr lang="en-US" sz="1800" dirty="0">
                <a:solidFill>
                  <a:srgbClr val="0000FF"/>
                </a:solidFill>
                <a:highlight>
                  <a:srgbClr val="FFFFFF"/>
                </a:highlight>
              </a:rPr>
              <a:t>string</a:t>
            </a:r>
            <a:r>
              <a:rPr lang="en-US" sz="1800" dirty="0">
                <a:solidFill>
                  <a:srgbClr val="000000"/>
                </a:solidFill>
                <a:highlight>
                  <a:srgbClr val="FFFFFF"/>
                </a:highlight>
              </a:rPr>
              <a:t> Last { </a:t>
            </a:r>
            <a:r>
              <a:rPr lang="en-US" sz="1800" dirty="0">
                <a:solidFill>
                  <a:srgbClr val="0000FF"/>
                </a:solidFill>
                <a:highlight>
                  <a:srgbClr val="FFFFFF"/>
                </a:highlight>
              </a:rPr>
              <a:t>get</a:t>
            </a:r>
            <a:r>
              <a:rPr lang="en-US" sz="1800" dirty="0">
                <a:solidFill>
                  <a:srgbClr val="000000"/>
                </a:solidFill>
                <a:highlight>
                  <a:srgbClr val="FFFFFF"/>
                </a:highlight>
              </a:rPr>
              <a:t>; }</a:t>
            </a:r>
          </a:p>
          <a:p>
            <a:pPr>
              <a:lnSpc>
                <a:spcPct val="100000"/>
              </a:lnSpc>
              <a:spcBef>
                <a:spcPts val="0"/>
              </a:spcBef>
            </a:pPr>
            <a:endParaRPr lang="en-US" sz="1800" dirty="0">
              <a:solidFill>
                <a:srgbClr val="000000"/>
              </a:solidFill>
              <a:highlight>
                <a:srgbClr val="FFFFFF"/>
              </a:highlight>
            </a:endParaRPr>
          </a:p>
          <a:p>
            <a:pPr>
              <a:lnSpc>
                <a:spcPct val="100000"/>
              </a:lnSpc>
              <a:spcBef>
                <a:spcPts val="0"/>
              </a:spcBef>
            </a:pPr>
            <a:r>
              <a:rPr lang="en-US" sz="1800" dirty="0">
                <a:solidFill>
                  <a:srgbClr val="000000"/>
                </a:solidFill>
                <a:highlight>
                  <a:srgbClr val="FFFFFF"/>
                </a:highlight>
              </a:rPr>
              <a:t>    </a:t>
            </a:r>
            <a:r>
              <a:rPr lang="en-US" sz="1800" dirty="0">
                <a:solidFill>
                  <a:srgbClr val="0000FF"/>
                </a:solidFill>
                <a:highlight>
                  <a:srgbClr val="FFFFFF"/>
                </a:highlight>
              </a:rPr>
              <a:t>public</a:t>
            </a:r>
            <a:r>
              <a:rPr lang="en-US" sz="1800" dirty="0">
                <a:solidFill>
                  <a:srgbClr val="000000"/>
                </a:solidFill>
                <a:highlight>
                  <a:srgbClr val="FFFFFF"/>
                </a:highlight>
              </a:rPr>
              <a:t> Person(</a:t>
            </a:r>
            <a:r>
              <a:rPr lang="en-US" sz="1800" dirty="0">
                <a:solidFill>
                  <a:srgbClr val="0000FF"/>
                </a:solidFill>
                <a:highlight>
                  <a:srgbClr val="FFFFFF"/>
                </a:highlight>
              </a:rPr>
              <a:t>string</a:t>
            </a:r>
            <a:r>
              <a:rPr lang="en-US" sz="1800" dirty="0">
                <a:solidFill>
                  <a:srgbClr val="000000"/>
                </a:solidFill>
                <a:highlight>
                  <a:srgbClr val="FFFFFF"/>
                </a:highlight>
              </a:rPr>
              <a:t> First, </a:t>
            </a:r>
            <a:r>
              <a:rPr lang="en-US" sz="1800" dirty="0">
                <a:solidFill>
                  <a:srgbClr val="0000FF"/>
                </a:solidFill>
                <a:highlight>
                  <a:srgbClr val="FFFFFF"/>
                </a:highlight>
              </a:rPr>
              <a:t>string</a:t>
            </a:r>
            <a:r>
              <a:rPr lang="en-US" sz="1800" dirty="0">
                <a:solidFill>
                  <a:srgbClr val="000000"/>
                </a:solidFill>
                <a:highlight>
                  <a:srgbClr val="FFFFFF"/>
                </a:highlight>
              </a:rPr>
              <a:t> Last) { </a:t>
            </a:r>
            <a:r>
              <a:rPr lang="en-US" sz="1800" dirty="0" err="1">
                <a:solidFill>
                  <a:srgbClr val="0000FF"/>
                </a:solidFill>
                <a:highlight>
                  <a:srgbClr val="FFFFFF"/>
                </a:highlight>
              </a:rPr>
              <a:t>this</a:t>
            </a:r>
            <a:r>
              <a:rPr lang="en-US" sz="1800" dirty="0" err="1">
                <a:solidFill>
                  <a:srgbClr val="000000"/>
                </a:solidFill>
                <a:highlight>
                  <a:srgbClr val="FFFFFF"/>
                </a:highlight>
              </a:rPr>
              <a:t>.First</a:t>
            </a:r>
            <a:r>
              <a:rPr lang="en-US" sz="1800" dirty="0">
                <a:solidFill>
                  <a:srgbClr val="000000"/>
                </a:solidFill>
                <a:highlight>
                  <a:srgbClr val="FFFFFF"/>
                </a:highlight>
              </a:rPr>
              <a:t> = First; </a:t>
            </a:r>
            <a:r>
              <a:rPr lang="en-US" sz="1800" dirty="0" err="1">
                <a:solidFill>
                  <a:srgbClr val="0000FF"/>
                </a:solidFill>
                <a:highlight>
                  <a:srgbClr val="FFFFFF"/>
                </a:highlight>
              </a:rPr>
              <a:t>this</a:t>
            </a:r>
            <a:r>
              <a:rPr lang="en-US" sz="1800" dirty="0" err="1">
                <a:solidFill>
                  <a:srgbClr val="000000"/>
                </a:solidFill>
                <a:highlight>
                  <a:srgbClr val="FFFFFF"/>
                </a:highlight>
              </a:rPr>
              <a:t>.Last</a:t>
            </a:r>
            <a:r>
              <a:rPr lang="en-US" sz="1800" dirty="0">
                <a:solidFill>
                  <a:srgbClr val="000000"/>
                </a:solidFill>
                <a:highlight>
                  <a:srgbClr val="FFFFFF"/>
                </a:highlight>
              </a:rPr>
              <a:t> = Last; }</a:t>
            </a:r>
          </a:p>
          <a:p>
            <a:pPr>
              <a:lnSpc>
                <a:spcPct val="100000"/>
              </a:lnSpc>
              <a:spcBef>
                <a:spcPts val="0"/>
              </a:spcBef>
            </a:pPr>
            <a:endParaRPr lang="en-US" sz="1800" dirty="0">
              <a:solidFill>
                <a:srgbClr val="000000"/>
              </a:solidFill>
              <a:highlight>
                <a:srgbClr val="FFFFFF"/>
              </a:highlight>
            </a:endParaRPr>
          </a:p>
          <a:p>
            <a:pPr>
              <a:lnSpc>
                <a:spcPct val="100000"/>
              </a:lnSpc>
              <a:spcBef>
                <a:spcPts val="0"/>
              </a:spcBef>
            </a:pPr>
            <a:r>
              <a:rPr lang="en-US" sz="1800" dirty="0">
                <a:solidFill>
                  <a:srgbClr val="000000"/>
                </a:solidFill>
                <a:highlight>
                  <a:srgbClr val="FFFFFF"/>
                </a:highlight>
              </a:rPr>
              <a:t>    </a:t>
            </a:r>
            <a:r>
              <a:rPr lang="en-US" sz="1800" dirty="0">
                <a:solidFill>
                  <a:srgbClr val="0000FF"/>
                </a:solidFill>
                <a:highlight>
                  <a:srgbClr val="FFFFFF"/>
                </a:highlight>
              </a:rPr>
              <a:t>public</a:t>
            </a:r>
            <a:r>
              <a:rPr lang="en-US" sz="1800" dirty="0">
                <a:solidFill>
                  <a:srgbClr val="000000"/>
                </a:solidFill>
                <a:highlight>
                  <a:srgbClr val="FFFFFF"/>
                </a:highlight>
              </a:rPr>
              <a:t> (</a:t>
            </a:r>
            <a:r>
              <a:rPr lang="en-US" sz="1800" dirty="0">
                <a:solidFill>
                  <a:srgbClr val="0000FF"/>
                </a:solidFill>
                <a:highlight>
                  <a:srgbClr val="FFFFFF"/>
                </a:highlight>
              </a:rPr>
              <a:t>string</a:t>
            </a:r>
            <a:r>
              <a:rPr lang="en-US" sz="1800" dirty="0">
                <a:solidFill>
                  <a:srgbClr val="000000"/>
                </a:solidFill>
                <a:highlight>
                  <a:srgbClr val="FFFFFF"/>
                </a:highlight>
              </a:rPr>
              <a:t> First, </a:t>
            </a:r>
            <a:r>
              <a:rPr lang="en-US" sz="1800" dirty="0">
                <a:solidFill>
                  <a:srgbClr val="0000FF"/>
                </a:solidFill>
                <a:highlight>
                  <a:srgbClr val="FFFFFF"/>
                </a:highlight>
              </a:rPr>
              <a:t>string</a:t>
            </a:r>
            <a:r>
              <a:rPr lang="en-US" sz="1800" dirty="0">
                <a:solidFill>
                  <a:srgbClr val="000000"/>
                </a:solidFill>
                <a:highlight>
                  <a:srgbClr val="FFFFFF"/>
                </a:highlight>
              </a:rPr>
              <a:t> Last) Deconstruct() =&gt; (First, Last);</a:t>
            </a:r>
          </a:p>
          <a:p>
            <a:pPr>
              <a:lnSpc>
                <a:spcPct val="100000"/>
              </a:lnSpc>
              <a:spcBef>
                <a:spcPts val="0"/>
              </a:spcBef>
            </a:pPr>
            <a:endParaRPr lang="en-US" sz="1800" dirty="0">
              <a:solidFill>
                <a:srgbClr val="000000"/>
              </a:solidFill>
              <a:highlight>
                <a:srgbClr val="FFFFFF"/>
              </a:highlight>
            </a:endParaRPr>
          </a:p>
          <a:p>
            <a:pPr>
              <a:lnSpc>
                <a:spcPct val="100000"/>
              </a:lnSpc>
              <a:spcBef>
                <a:spcPts val="0"/>
              </a:spcBef>
            </a:pPr>
            <a:r>
              <a:rPr lang="en-US" sz="1800" dirty="0">
                <a:solidFill>
                  <a:srgbClr val="000000"/>
                </a:solidFill>
                <a:highlight>
                  <a:srgbClr val="FFFFFF"/>
                </a:highlight>
              </a:rPr>
              <a:t>    </a:t>
            </a:r>
            <a:r>
              <a:rPr lang="en-US" sz="1800" dirty="0">
                <a:solidFill>
                  <a:srgbClr val="0000FF"/>
                </a:solidFill>
                <a:highlight>
                  <a:srgbClr val="FFFFFF"/>
                </a:highlight>
              </a:rPr>
              <a:t>public</a:t>
            </a:r>
            <a:r>
              <a:rPr lang="en-US" sz="1800" dirty="0">
                <a:solidFill>
                  <a:srgbClr val="000000"/>
                </a:solidFill>
                <a:highlight>
                  <a:srgbClr val="FFFFFF"/>
                </a:highlight>
              </a:rPr>
              <a:t> </a:t>
            </a:r>
            <a:r>
              <a:rPr lang="en-US" sz="1800" dirty="0">
                <a:solidFill>
                  <a:srgbClr val="0000FF"/>
                </a:solidFill>
                <a:highlight>
                  <a:srgbClr val="FFFFFF"/>
                </a:highlight>
              </a:rPr>
              <a:t>bool</a:t>
            </a:r>
            <a:r>
              <a:rPr lang="en-US" sz="1800" dirty="0">
                <a:solidFill>
                  <a:srgbClr val="000000"/>
                </a:solidFill>
                <a:highlight>
                  <a:srgbClr val="FFFFFF"/>
                </a:highlight>
              </a:rPr>
              <a:t> Equals(</a:t>
            </a:r>
            <a:r>
              <a:rPr lang="en-US" sz="1800" dirty="0">
                <a:solidFill>
                  <a:srgbClr val="2B91AF"/>
                </a:solidFill>
                <a:highlight>
                  <a:srgbClr val="FFFFFF"/>
                </a:highlight>
              </a:rPr>
              <a:t>Person</a:t>
            </a:r>
            <a:r>
              <a:rPr lang="en-US" sz="1800" dirty="0">
                <a:solidFill>
                  <a:srgbClr val="000000"/>
                </a:solidFill>
                <a:highlight>
                  <a:srgbClr val="FFFFFF"/>
                </a:highlight>
              </a:rPr>
              <a:t> other) </a:t>
            </a:r>
          </a:p>
          <a:p>
            <a:pPr>
              <a:lnSpc>
                <a:spcPct val="100000"/>
              </a:lnSpc>
              <a:spcBef>
                <a:spcPts val="0"/>
              </a:spcBef>
            </a:pPr>
            <a:r>
              <a:rPr lang="en-US" sz="1800" dirty="0">
                <a:solidFill>
                  <a:srgbClr val="000000"/>
                </a:solidFill>
                <a:highlight>
                  <a:srgbClr val="FFFFFF"/>
                </a:highlight>
              </a:rPr>
              <a:t>        =&gt; other != </a:t>
            </a:r>
            <a:r>
              <a:rPr lang="en-US" sz="1800" dirty="0">
                <a:solidFill>
                  <a:srgbClr val="0000FF"/>
                </a:solidFill>
                <a:highlight>
                  <a:srgbClr val="FFFFFF"/>
                </a:highlight>
              </a:rPr>
              <a:t>null </a:t>
            </a:r>
            <a:r>
              <a:rPr lang="en-US" sz="1800" dirty="0">
                <a:solidFill>
                  <a:srgbClr val="000000"/>
                </a:solidFill>
                <a:highlight>
                  <a:srgbClr val="FFFFFF"/>
                </a:highlight>
              </a:rPr>
              <a:t>&amp;&amp; First == </a:t>
            </a:r>
            <a:r>
              <a:rPr lang="en-US" sz="1800" dirty="0" err="1">
                <a:solidFill>
                  <a:srgbClr val="000000"/>
                </a:solidFill>
                <a:highlight>
                  <a:srgbClr val="FFFFFF"/>
                </a:highlight>
              </a:rPr>
              <a:t>other.First</a:t>
            </a:r>
            <a:r>
              <a:rPr lang="en-US" sz="1800" dirty="0">
                <a:solidFill>
                  <a:srgbClr val="000000"/>
                </a:solidFill>
                <a:highlight>
                  <a:srgbClr val="FFFFFF"/>
                </a:highlight>
              </a:rPr>
              <a:t> &amp;&amp; Last == </a:t>
            </a:r>
            <a:r>
              <a:rPr lang="en-US" sz="1800" dirty="0" err="1">
                <a:solidFill>
                  <a:srgbClr val="000000"/>
                </a:solidFill>
                <a:highlight>
                  <a:srgbClr val="FFFFFF"/>
                </a:highlight>
              </a:rPr>
              <a:t>other.Last</a:t>
            </a:r>
            <a:r>
              <a:rPr lang="en-US" sz="1800" dirty="0">
                <a:solidFill>
                  <a:srgbClr val="000000"/>
                </a:solidFill>
                <a:highlight>
                  <a:srgbClr val="FFFFFF"/>
                </a:highlight>
              </a:rPr>
              <a:t>;</a:t>
            </a:r>
          </a:p>
          <a:p>
            <a:pPr>
              <a:lnSpc>
                <a:spcPct val="100000"/>
              </a:lnSpc>
              <a:spcBef>
                <a:spcPts val="0"/>
              </a:spcBef>
            </a:pPr>
            <a:endParaRPr lang="en-US" sz="1800" dirty="0">
              <a:solidFill>
                <a:srgbClr val="000000"/>
              </a:solidFill>
              <a:highlight>
                <a:srgbClr val="FFFFFF"/>
              </a:highlight>
            </a:endParaRPr>
          </a:p>
          <a:p>
            <a:pPr>
              <a:lnSpc>
                <a:spcPct val="100000"/>
              </a:lnSpc>
              <a:spcBef>
                <a:spcPts val="0"/>
              </a:spcBef>
            </a:pPr>
            <a:r>
              <a:rPr lang="en-US" sz="1800" dirty="0">
                <a:solidFill>
                  <a:srgbClr val="000000"/>
                </a:solidFill>
                <a:highlight>
                  <a:srgbClr val="FFFFFF"/>
                </a:highlight>
              </a:rPr>
              <a:t>    </a:t>
            </a:r>
            <a:r>
              <a:rPr lang="en-US" sz="1800" dirty="0">
                <a:solidFill>
                  <a:srgbClr val="0000FF"/>
                </a:solidFill>
                <a:highlight>
                  <a:srgbClr val="FFFFFF"/>
                </a:highlight>
              </a:rPr>
              <a:t>public</a:t>
            </a:r>
            <a:r>
              <a:rPr lang="en-US" sz="1800" dirty="0">
                <a:solidFill>
                  <a:srgbClr val="000000"/>
                </a:solidFill>
                <a:highlight>
                  <a:srgbClr val="FFFFFF"/>
                </a:highlight>
              </a:rPr>
              <a:t> </a:t>
            </a:r>
            <a:r>
              <a:rPr lang="en-US" sz="1800" dirty="0">
                <a:solidFill>
                  <a:srgbClr val="0000FF"/>
                </a:solidFill>
                <a:highlight>
                  <a:srgbClr val="FFFFFF"/>
                </a:highlight>
              </a:rPr>
              <a:t>override</a:t>
            </a:r>
            <a:r>
              <a:rPr lang="en-US" sz="1800" dirty="0">
                <a:solidFill>
                  <a:srgbClr val="000000"/>
                </a:solidFill>
                <a:highlight>
                  <a:srgbClr val="FFFFFF"/>
                </a:highlight>
              </a:rPr>
              <a:t> </a:t>
            </a:r>
            <a:r>
              <a:rPr lang="en-US" sz="1800" dirty="0">
                <a:solidFill>
                  <a:srgbClr val="0000FF"/>
                </a:solidFill>
                <a:highlight>
                  <a:srgbClr val="FFFFFF"/>
                </a:highlight>
              </a:rPr>
              <a:t>bool</a:t>
            </a:r>
            <a:r>
              <a:rPr lang="en-US" sz="1800" dirty="0">
                <a:solidFill>
                  <a:srgbClr val="000000"/>
                </a:solidFill>
                <a:highlight>
                  <a:srgbClr val="FFFFFF"/>
                </a:highlight>
              </a:rPr>
              <a:t> Equals(</a:t>
            </a:r>
            <a:r>
              <a:rPr lang="en-US" sz="1800" dirty="0">
                <a:solidFill>
                  <a:srgbClr val="0000FF"/>
                </a:solidFill>
                <a:highlight>
                  <a:srgbClr val="FFFFFF"/>
                </a:highlight>
              </a:rPr>
              <a:t>object</a:t>
            </a:r>
            <a:r>
              <a:rPr lang="en-US" sz="1800" dirty="0">
                <a:solidFill>
                  <a:srgbClr val="000000"/>
                </a:solidFill>
                <a:highlight>
                  <a:srgbClr val="FFFFFF"/>
                </a:highlight>
              </a:rPr>
              <a:t> </a:t>
            </a:r>
            <a:r>
              <a:rPr lang="en-US" sz="1800" dirty="0" err="1">
                <a:solidFill>
                  <a:srgbClr val="000000"/>
                </a:solidFill>
                <a:highlight>
                  <a:srgbClr val="FFFFFF"/>
                </a:highlight>
              </a:rPr>
              <a:t>obj</a:t>
            </a:r>
            <a:r>
              <a:rPr lang="en-US" sz="1800" dirty="0">
                <a:solidFill>
                  <a:srgbClr val="000000"/>
                </a:solidFill>
                <a:highlight>
                  <a:srgbClr val="FFFFFF"/>
                </a:highlight>
              </a:rPr>
              <a:t>) =&gt; </a:t>
            </a:r>
            <a:r>
              <a:rPr lang="en-US" sz="1800" dirty="0" err="1">
                <a:solidFill>
                  <a:srgbClr val="000000"/>
                </a:solidFill>
                <a:highlight>
                  <a:srgbClr val="FFFFFF"/>
                </a:highlight>
              </a:rPr>
              <a:t>obj</a:t>
            </a:r>
            <a:r>
              <a:rPr lang="en-US" sz="1800" dirty="0">
                <a:solidFill>
                  <a:srgbClr val="000000"/>
                </a:solidFill>
                <a:highlight>
                  <a:srgbClr val="FFFFFF"/>
                </a:highlight>
              </a:rPr>
              <a:t> </a:t>
            </a:r>
            <a:r>
              <a:rPr lang="en-US" sz="1800" dirty="0">
                <a:solidFill>
                  <a:srgbClr val="0000FF"/>
                </a:solidFill>
                <a:highlight>
                  <a:srgbClr val="FFFFFF"/>
                </a:highlight>
              </a:rPr>
              <a:t>is</a:t>
            </a:r>
            <a:r>
              <a:rPr lang="en-US" sz="1800" dirty="0">
                <a:solidFill>
                  <a:srgbClr val="000000"/>
                </a:solidFill>
                <a:highlight>
                  <a:srgbClr val="FFFFFF"/>
                </a:highlight>
              </a:rPr>
              <a:t> </a:t>
            </a:r>
            <a:r>
              <a:rPr lang="en-US" sz="1800" dirty="0">
                <a:solidFill>
                  <a:srgbClr val="2B91AF"/>
                </a:solidFill>
                <a:highlight>
                  <a:srgbClr val="FFFFFF"/>
                </a:highlight>
              </a:rPr>
              <a:t>Person</a:t>
            </a:r>
            <a:r>
              <a:rPr lang="en-US" sz="1800" dirty="0">
                <a:solidFill>
                  <a:srgbClr val="000000"/>
                </a:solidFill>
                <a:highlight>
                  <a:srgbClr val="FFFFFF"/>
                </a:highlight>
              </a:rPr>
              <a:t> other ? Equals(other) : </a:t>
            </a:r>
            <a:r>
              <a:rPr lang="en-US" sz="1800" dirty="0">
                <a:solidFill>
                  <a:srgbClr val="0000FF"/>
                </a:solidFill>
                <a:highlight>
                  <a:srgbClr val="FFFFFF"/>
                </a:highlight>
              </a:rPr>
              <a:t>false</a:t>
            </a:r>
            <a:r>
              <a:rPr lang="en-US" sz="1800" dirty="0">
                <a:solidFill>
                  <a:srgbClr val="000000"/>
                </a:solidFill>
                <a:highlight>
                  <a:srgbClr val="FFFFFF"/>
                </a:highlight>
              </a:rPr>
              <a:t>;</a:t>
            </a:r>
          </a:p>
          <a:p>
            <a:pPr>
              <a:lnSpc>
                <a:spcPct val="100000"/>
              </a:lnSpc>
              <a:spcBef>
                <a:spcPts val="0"/>
              </a:spcBef>
            </a:pPr>
            <a:r>
              <a:rPr lang="en-US" sz="1800" dirty="0">
                <a:solidFill>
                  <a:srgbClr val="000000"/>
                </a:solidFill>
                <a:highlight>
                  <a:srgbClr val="FFFFFF"/>
                </a:highlight>
              </a:rPr>
              <a:t>    </a:t>
            </a:r>
            <a:r>
              <a:rPr lang="en-US" sz="1800" dirty="0">
                <a:solidFill>
                  <a:srgbClr val="0000FF"/>
                </a:solidFill>
                <a:highlight>
                  <a:srgbClr val="FFFFFF"/>
                </a:highlight>
              </a:rPr>
              <a:t>public</a:t>
            </a:r>
            <a:r>
              <a:rPr lang="en-US" sz="1800" dirty="0">
                <a:solidFill>
                  <a:srgbClr val="000000"/>
                </a:solidFill>
                <a:highlight>
                  <a:srgbClr val="FFFFFF"/>
                </a:highlight>
              </a:rPr>
              <a:t> </a:t>
            </a:r>
            <a:r>
              <a:rPr lang="en-US" sz="1800" dirty="0">
                <a:solidFill>
                  <a:srgbClr val="0000FF"/>
                </a:solidFill>
                <a:highlight>
                  <a:srgbClr val="FFFFFF"/>
                </a:highlight>
              </a:rPr>
              <a:t>override</a:t>
            </a:r>
            <a:r>
              <a:rPr lang="en-US" sz="1800" dirty="0">
                <a:solidFill>
                  <a:srgbClr val="000000"/>
                </a:solidFill>
                <a:highlight>
                  <a:srgbClr val="FFFFFF"/>
                </a:highlight>
              </a:rPr>
              <a:t> </a:t>
            </a:r>
            <a:r>
              <a:rPr lang="en-US" sz="1800" dirty="0">
                <a:solidFill>
                  <a:srgbClr val="0000FF"/>
                </a:solidFill>
                <a:highlight>
                  <a:srgbClr val="FFFFFF"/>
                </a:highlight>
              </a:rPr>
              <a:t>int</a:t>
            </a:r>
            <a:r>
              <a:rPr lang="en-US" sz="1800" dirty="0">
                <a:solidFill>
                  <a:srgbClr val="000000"/>
                </a:solidFill>
                <a:highlight>
                  <a:srgbClr val="FFFFFF"/>
                </a:highlight>
              </a:rPr>
              <a:t> </a:t>
            </a:r>
            <a:r>
              <a:rPr lang="en-US" sz="1800" dirty="0" err="1">
                <a:solidFill>
                  <a:srgbClr val="000000"/>
                </a:solidFill>
                <a:highlight>
                  <a:srgbClr val="FFFFFF"/>
                </a:highlight>
              </a:rPr>
              <a:t>GetHashCode</a:t>
            </a:r>
            <a:r>
              <a:rPr lang="en-US" sz="1800" dirty="0">
                <a:solidFill>
                  <a:srgbClr val="000000"/>
                </a:solidFill>
                <a:highlight>
                  <a:srgbClr val="FFFFFF"/>
                </a:highlight>
              </a:rPr>
              <a:t>() =&gt; </a:t>
            </a:r>
            <a:r>
              <a:rPr lang="en-US" sz="1800" dirty="0" err="1">
                <a:solidFill>
                  <a:srgbClr val="000000"/>
                </a:solidFill>
                <a:highlight>
                  <a:srgbClr val="FFFFFF"/>
                </a:highlight>
              </a:rPr>
              <a:t>GreatHashFunction</a:t>
            </a:r>
            <a:r>
              <a:rPr lang="en-US" sz="1800" dirty="0">
                <a:solidFill>
                  <a:srgbClr val="000000"/>
                </a:solidFill>
                <a:highlight>
                  <a:srgbClr val="FFFFFF"/>
                </a:highlight>
              </a:rPr>
              <a:t>(First, Last);</a:t>
            </a:r>
          </a:p>
          <a:p>
            <a:pPr>
              <a:lnSpc>
                <a:spcPct val="100000"/>
              </a:lnSpc>
              <a:spcBef>
                <a:spcPts val="0"/>
              </a:spcBef>
            </a:pPr>
            <a:r>
              <a:rPr lang="en-US" sz="1800" dirty="0">
                <a:solidFill>
                  <a:srgbClr val="000000"/>
                </a:solidFill>
                <a:highlight>
                  <a:srgbClr val="FFFFFF"/>
                </a:highlight>
              </a:rPr>
              <a:t>    …</a:t>
            </a:r>
          </a:p>
          <a:p>
            <a:pPr>
              <a:lnSpc>
                <a:spcPct val="100000"/>
              </a:lnSpc>
              <a:spcBef>
                <a:spcPts val="0"/>
              </a:spcBef>
            </a:pPr>
            <a:r>
              <a:rPr lang="en-US" sz="1800" dirty="0">
                <a:solidFill>
                  <a:srgbClr val="000000"/>
                </a:solidFill>
                <a:highlight>
                  <a:srgbClr val="FFFFFF"/>
                </a:highlight>
              </a:rPr>
              <a:t>}</a:t>
            </a:r>
          </a:p>
          <a:p>
            <a:pPr>
              <a:lnSpc>
                <a:spcPct val="80000"/>
              </a:lnSpc>
            </a:pPr>
            <a:endParaRPr lang="en-US" sz="2000" dirty="0">
              <a:solidFill>
                <a:srgbClr val="000000"/>
              </a:solidFill>
              <a:highlight>
                <a:srgbClr val="FFFFFF"/>
              </a:highlight>
            </a:endParaRPr>
          </a:p>
          <a:p>
            <a:pPr>
              <a:lnSpc>
                <a:spcPct val="80000"/>
              </a:lnSpc>
            </a:pPr>
            <a:endParaRPr lang="en-US" sz="2000" dirty="0">
              <a:solidFill>
                <a:srgbClr val="000000"/>
              </a:solidFill>
              <a:highlight>
                <a:srgbClr val="FFFFFF"/>
              </a:highlight>
            </a:endParaRPr>
          </a:p>
          <a:p>
            <a:pPr>
              <a:lnSpc>
                <a:spcPct val="80000"/>
              </a:lnSpc>
            </a:pPr>
            <a:endParaRPr lang="en-US" sz="2000" dirty="0">
              <a:solidFill>
                <a:srgbClr val="000000"/>
              </a:solidFill>
              <a:highlight>
                <a:srgbClr val="FFFFFF"/>
              </a:highlight>
            </a:endParaRPr>
          </a:p>
          <a:p>
            <a:pPr>
              <a:lnSpc>
                <a:spcPct val="80000"/>
              </a:lnSpc>
            </a:pPr>
            <a:endParaRPr lang="en-US" sz="2000" dirty="0">
              <a:solidFill>
                <a:srgbClr val="000000"/>
              </a:solidFill>
              <a:highlight>
                <a:srgbClr val="FFFFFF"/>
              </a:highlight>
            </a:endParaRPr>
          </a:p>
        </p:txBody>
      </p:sp>
      <p:sp>
        <p:nvSpPr>
          <p:cNvPr id="6" name="Text Placeholder 2"/>
          <p:cNvSpPr txBox="1">
            <a:spLocks/>
          </p:cNvSpPr>
          <p:nvPr/>
        </p:nvSpPr>
        <p:spPr>
          <a:xfrm>
            <a:off x="343941" y="1412045"/>
            <a:ext cx="11650217" cy="2089159"/>
          </a:xfrm>
          <a:prstGeom prst="rect">
            <a:avLst/>
          </a:prstGeom>
        </p:spPr>
        <p:txBody>
          <a:bodyPr vert="horz" lIns="91414" tIns="45706" rIns="91414" bIns="45706" rtlCol="0">
            <a:noAutofit/>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ct val="80000"/>
              </a:lnSpc>
              <a:spcBef>
                <a:spcPts val="980"/>
              </a:spcBef>
              <a:defRPr/>
            </a:pPr>
            <a:r>
              <a:rPr lang="en-US" sz="2000" dirty="0">
                <a:solidFill>
                  <a:srgbClr val="0000FF"/>
                </a:solidFill>
                <a:highlight>
                  <a:srgbClr val="FFFFFF"/>
                </a:highlight>
              </a:rPr>
              <a:t>class</a:t>
            </a:r>
            <a:r>
              <a:rPr lang="en-US" sz="2000" dirty="0">
                <a:solidFill>
                  <a:srgbClr val="000000"/>
                </a:solidFill>
                <a:highlight>
                  <a:srgbClr val="FFFFFF"/>
                </a:highlight>
              </a:rPr>
              <a:t> </a:t>
            </a:r>
            <a:r>
              <a:rPr lang="en-US" sz="2000" dirty="0">
                <a:solidFill>
                  <a:srgbClr val="2B91AF"/>
                </a:solidFill>
                <a:highlight>
                  <a:srgbClr val="FFFFFF"/>
                </a:highlight>
              </a:rPr>
              <a:t>Person</a:t>
            </a:r>
            <a:r>
              <a:rPr lang="en-US" sz="2000" dirty="0">
                <a:solidFill>
                  <a:srgbClr val="000000"/>
                </a:solidFill>
                <a:highlight>
                  <a:srgbClr val="FFFFFF"/>
                </a:highlight>
              </a:rPr>
              <a:t>(</a:t>
            </a:r>
            <a:r>
              <a:rPr lang="en-US" sz="2000" dirty="0">
                <a:solidFill>
                  <a:srgbClr val="0000FF"/>
                </a:solidFill>
                <a:highlight>
                  <a:srgbClr val="FFFFFF"/>
                </a:highlight>
              </a:rPr>
              <a:t>string</a:t>
            </a:r>
            <a:r>
              <a:rPr lang="en-US" sz="2000" dirty="0">
                <a:solidFill>
                  <a:srgbClr val="000000"/>
                </a:solidFill>
                <a:highlight>
                  <a:srgbClr val="FFFFFF"/>
                </a:highlight>
              </a:rPr>
              <a:t> First, </a:t>
            </a:r>
            <a:r>
              <a:rPr lang="en-US" sz="2000" dirty="0">
                <a:solidFill>
                  <a:srgbClr val="0000FF"/>
                </a:solidFill>
                <a:highlight>
                  <a:srgbClr val="FFFFFF"/>
                </a:highlight>
              </a:rPr>
              <a:t>string</a:t>
            </a:r>
            <a:r>
              <a:rPr lang="en-US" sz="2000" dirty="0">
                <a:solidFill>
                  <a:srgbClr val="000000"/>
                </a:solidFill>
                <a:highlight>
                  <a:srgbClr val="FFFFFF"/>
                </a:highlight>
              </a:rPr>
              <a:t> Last);</a:t>
            </a:r>
          </a:p>
        </p:txBody>
      </p:sp>
    </p:spTree>
    <p:extLst>
      <p:ext uri="{BB962C8B-B14F-4D97-AF65-F5344CB8AC3E}">
        <p14:creationId xmlns:p14="http://schemas.microsoft.com/office/powerpoint/2010/main" val="2782840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Maybe: Creating immutable objects</a:t>
            </a:r>
          </a:p>
        </p:txBody>
      </p:sp>
      <p:sp>
        <p:nvSpPr>
          <p:cNvPr id="5" name="Text Placeholder 2"/>
          <p:cNvSpPr>
            <a:spLocks noGrp="1"/>
          </p:cNvSpPr>
          <p:nvPr>
            <p:ph type="body" sz="quarter" idx="10"/>
          </p:nvPr>
        </p:nvSpPr>
        <p:spPr>
          <a:xfrm>
            <a:off x="2958513" y="3055490"/>
            <a:ext cx="6797888" cy="2089159"/>
          </a:xfrm>
        </p:spPr>
        <p:txBody>
          <a:bodyPr>
            <a:noAutofit/>
          </a:bodyPr>
          <a:lstStyle/>
          <a:p>
            <a:r>
              <a:rPr lang="en-US" sz="2000" dirty="0">
                <a:solidFill>
                  <a:srgbClr val="0000FF"/>
                </a:solidFill>
                <a:highlight>
                  <a:srgbClr val="FFFFFF"/>
                </a:highlight>
              </a:rPr>
              <a:t>var</a:t>
            </a:r>
            <a:r>
              <a:rPr lang="en-US" sz="2000" dirty="0">
                <a:solidFill>
                  <a:srgbClr val="000000"/>
                </a:solidFill>
                <a:highlight>
                  <a:srgbClr val="FFFFFF"/>
                </a:highlight>
              </a:rPr>
              <a:t> p1 = </a:t>
            </a:r>
            <a:r>
              <a:rPr lang="en-US" sz="2000" dirty="0">
                <a:solidFill>
                  <a:srgbClr val="0000FF"/>
                </a:solidFill>
                <a:highlight>
                  <a:srgbClr val="FFFFFF"/>
                </a:highlight>
              </a:rPr>
              <a:t>new</a:t>
            </a:r>
            <a:r>
              <a:rPr lang="en-US" sz="2000" dirty="0">
                <a:solidFill>
                  <a:srgbClr val="000000"/>
                </a:solidFill>
                <a:highlight>
                  <a:srgbClr val="FFFFFF"/>
                </a:highlight>
              </a:rPr>
              <a:t> </a:t>
            </a:r>
            <a:r>
              <a:rPr lang="en-US" sz="2000" dirty="0">
                <a:solidFill>
                  <a:srgbClr val="2B91AF"/>
                </a:solidFill>
                <a:highlight>
                  <a:srgbClr val="FFFFFF"/>
                </a:highlight>
              </a:rPr>
              <a:t>Point</a:t>
            </a:r>
            <a:r>
              <a:rPr lang="en-US" sz="2000" dirty="0">
                <a:solidFill>
                  <a:srgbClr val="000000"/>
                </a:solidFill>
                <a:highlight>
                  <a:srgbClr val="FFFFFF"/>
                </a:highlight>
              </a:rPr>
              <a:t> { X = 3, Y = 7 };</a:t>
            </a:r>
          </a:p>
          <a:p>
            <a:endParaRPr lang="en-US" sz="2000" dirty="0">
              <a:solidFill>
                <a:srgbClr val="000000"/>
              </a:solidFill>
              <a:highlight>
                <a:srgbClr val="FFFFFF"/>
              </a:highlight>
            </a:endParaRPr>
          </a:p>
          <a:p>
            <a:r>
              <a:rPr lang="en-US" sz="2000" dirty="0">
                <a:solidFill>
                  <a:srgbClr val="0000FF"/>
                </a:solidFill>
                <a:highlight>
                  <a:srgbClr val="FFFFFF"/>
                </a:highlight>
              </a:rPr>
              <a:t>var</a:t>
            </a:r>
            <a:r>
              <a:rPr lang="en-US" sz="2000" dirty="0">
                <a:solidFill>
                  <a:srgbClr val="000000"/>
                </a:solidFill>
                <a:highlight>
                  <a:srgbClr val="FFFFFF"/>
                </a:highlight>
              </a:rPr>
              <a:t> p2 = p1 </a:t>
            </a:r>
            <a:r>
              <a:rPr lang="en-US" sz="2000" dirty="0">
                <a:solidFill>
                  <a:srgbClr val="0000FF"/>
                </a:solidFill>
                <a:highlight>
                  <a:srgbClr val="FFFFFF"/>
                </a:highlight>
              </a:rPr>
              <a:t>with</a:t>
            </a:r>
            <a:r>
              <a:rPr lang="en-US" sz="2000" dirty="0">
                <a:solidFill>
                  <a:srgbClr val="000000"/>
                </a:solidFill>
                <a:highlight>
                  <a:srgbClr val="FFFFFF"/>
                </a:highlight>
              </a:rPr>
              <a:t> { X = -p1.X };</a:t>
            </a:r>
          </a:p>
        </p:txBody>
      </p:sp>
    </p:spTree>
    <p:extLst>
      <p:ext uri="{BB962C8B-B14F-4D97-AF65-F5344CB8AC3E}">
        <p14:creationId xmlns:p14="http://schemas.microsoft.com/office/powerpoint/2010/main" val="3162234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pl-PL" dirty="0" smtClean="0"/>
              <a:t>Bash for Windows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24793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8889545" cy="5295297"/>
          </a:xfrm>
        </p:spPr>
        <p:txBody>
          <a:bodyPr/>
          <a:lstStyle/>
          <a:p>
            <a:r>
              <a:rPr lang="en-US" dirty="0" smtClean="0"/>
              <a:t>During Windows 10 we started a conversation about the Windows command-line</a:t>
            </a:r>
          </a:p>
          <a:p>
            <a:pPr lvl="1"/>
            <a:r>
              <a:rPr lang="en-US" sz="1765" dirty="0">
                <a:hlinkClick r:id="rId2"/>
              </a:rPr>
              <a:t>https://wpdev.uservoice.com/forums/266908-command-prompt/filters/top</a:t>
            </a:r>
            <a:r>
              <a:rPr lang="en-US" sz="1765" dirty="0"/>
              <a:t> </a:t>
            </a:r>
          </a:p>
          <a:p>
            <a:r>
              <a:rPr lang="en-US" b="1" u="sng" dirty="0" smtClean="0"/>
              <a:t>THANK YOU</a:t>
            </a:r>
            <a:r>
              <a:rPr lang="en-US" dirty="0" smtClean="0"/>
              <a:t> for your ideas &amp; asks </a:t>
            </a:r>
            <a:r>
              <a:rPr lang="en-US" dirty="0" smtClean="0">
                <a:sym typeface="Wingdings" panose="05000000000000000000" pitchFamily="2" charset="2"/>
              </a:rPr>
              <a:t></a:t>
            </a:r>
          </a:p>
          <a:p>
            <a:r>
              <a:rPr lang="en-US" dirty="0" smtClean="0">
                <a:sym typeface="Wingdings" panose="05000000000000000000" pitchFamily="2" charset="2"/>
              </a:rPr>
              <a:t>Two central themes emerged</a:t>
            </a:r>
          </a:p>
          <a:p>
            <a:pPr lvl="1"/>
            <a:r>
              <a:rPr lang="en-US" dirty="0" smtClean="0">
                <a:sym typeface="Wingdings" panose="05000000000000000000" pitchFamily="2" charset="2"/>
              </a:rPr>
              <a:t>Improve the Windows Console</a:t>
            </a:r>
          </a:p>
          <a:p>
            <a:pPr lvl="1"/>
            <a:r>
              <a:rPr lang="en-US" dirty="0" smtClean="0">
                <a:sym typeface="Wingdings" panose="05000000000000000000" pitchFamily="2" charset="2"/>
              </a:rPr>
              <a:t>Bring Unix/Linux tools to Windows</a:t>
            </a:r>
          </a:p>
          <a:p>
            <a:pPr lvl="2"/>
            <a:r>
              <a:rPr lang="en-US" dirty="0" smtClean="0">
                <a:sym typeface="Wingdings" panose="05000000000000000000" pitchFamily="2" charset="2"/>
              </a:rPr>
              <a:t>Bash, </a:t>
            </a:r>
            <a:r>
              <a:rPr lang="en-US" dirty="0" err="1" smtClean="0">
                <a:sym typeface="Wingdings" panose="05000000000000000000" pitchFamily="2" charset="2"/>
              </a:rPr>
              <a:t>ssh</a:t>
            </a:r>
            <a:r>
              <a:rPr lang="en-US" dirty="0" smtClean="0">
                <a:sym typeface="Wingdings" panose="05000000000000000000" pitchFamily="2" charset="2"/>
              </a:rPr>
              <a:t>, grep, </a:t>
            </a:r>
            <a:r>
              <a:rPr lang="en-US" dirty="0" err="1" smtClean="0">
                <a:sym typeface="Wingdings" panose="05000000000000000000" pitchFamily="2" charset="2"/>
              </a:rPr>
              <a:t>sed</a:t>
            </a:r>
            <a:r>
              <a:rPr lang="en-US" dirty="0" smtClean="0">
                <a:sym typeface="Wingdings" panose="05000000000000000000" pitchFamily="2" charset="2"/>
              </a:rPr>
              <a:t>, </a:t>
            </a:r>
            <a:r>
              <a:rPr lang="en-US" dirty="0" err="1" smtClean="0">
                <a:sym typeface="Wingdings" panose="05000000000000000000" pitchFamily="2" charset="2"/>
              </a:rPr>
              <a:t>awk</a:t>
            </a:r>
            <a:r>
              <a:rPr lang="en-US" dirty="0" smtClean="0">
                <a:sym typeface="Wingdings" panose="05000000000000000000" pitchFamily="2" charset="2"/>
              </a:rPr>
              <a:t>, etc.</a:t>
            </a:r>
          </a:p>
          <a:p>
            <a:pPr lvl="2"/>
            <a:r>
              <a:rPr lang="en-US" dirty="0" smtClean="0">
                <a:sym typeface="Wingdings" panose="05000000000000000000" pitchFamily="2" charset="2"/>
              </a:rPr>
              <a:t>Better support platforms used by OSS projects (esp. Ruby, Python, etc.)</a:t>
            </a:r>
          </a:p>
          <a:p>
            <a:pPr lvl="1"/>
            <a:endParaRPr lang="en-US" dirty="0" smtClean="0">
              <a:sym typeface="Wingdings" panose="05000000000000000000" pitchFamily="2" charset="2"/>
            </a:endParaRPr>
          </a:p>
        </p:txBody>
      </p:sp>
      <p:sp>
        <p:nvSpPr>
          <p:cNvPr id="2" name="Title 1"/>
          <p:cNvSpPr>
            <a:spLocks noGrp="1"/>
          </p:cNvSpPr>
          <p:nvPr>
            <p:ph type="title"/>
          </p:nvPr>
        </p:nvSpPr>
        <p:spPr/>
        <p:txBody>
          <a:bodyPr/>
          <a:lstStyle/>
          <a:p>
            <a:r>
              <a:rPr lang="en-US" dirty="0" smtClean="0"/>
              <a:t>We hear </a:t>
            </a:r>
            <a:r>
              <a:rPr lang="en-US" dirty="0" err="1" smtClean="0"/>
              <a:t>ya</a:t>
            </a:r>
            <a:r>
              <a:rPr lang="en-US" dirty="0" smtClean="0"/>
              <a:t>!</a:t>
            </a:r>
            <a:endParaRPr lang="en-US" dirty="0"/>
          </a:p>
        </p:txBody>
      </p:sp>
      <p:pic>
        <p:nvPicPr>
          <p:cNvPr id="9" name="Picture 8"/>
          <p:cNvPicPr>
            <a:picLocks noChangeAspect="1"/>
          </p:cNvPicPr>
          <p:nvPr/>
        </p:nvPicPr>
        <p:blipFill>
          <a:blip r:embed="rId3"/>
          <a:stretch>
            <a:fillRect/>
          </a:stretch>
        </p:blipFill>
        <p:spPr>
          <a:xfrm>
            <a:off x="9532296" y="665024"/>
            <a:ext cx="2113079" cy="5752060"/>
          </a:xfrm>
          <a:prstGeom prst="rect">
            <a:avLst/>
          </a:prstGeom>
          <a:ln>
            <a:noFill/>
          </a:ln>
          <a:effectLst>
            <a:outerShdw blurRad="190500" algn="tl" rotWithShape="0">
              <a:srgbClr val="000000">
                <a:alpha val="70000"/>
              </a:srgbClr>
            </a:outerShdw>
          </a:effectLst>
        </p:spPr>
      </p:pic>
      <p:sp>
        <p:nvSpPr>
          <p:cNvPr id="11" name="Rectangular Callout 10"/>
          <p:cNvSpPr/>
          <p:nvPr/>
        </p:nvSpPr>
        <p:spPr bwMode="auto">
          <a:xfrm>
            <a:off x="5946596" y="4549531"/>
            <a:ext cx="3137487" cy="971127"/>
          </a:xfrm>
          <a:prstGeom prst="wedgeRectCallout">
            <a:avLst>
              <a:gd name="adj1" fmla="val -76503"/>
              <a:gd name="adj2" fmla="val -3110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Lots more coming soon on this </a:t>
            </a:r>
            <a:r>
              <a:rPr lang="en-US" sz="2353" dirty="0">
                <a:gradFill>
                  <a:gsLst>
                    <a:gs pos="0">
                      <a:srgbClr val="FFFFFF"/>
                    </a:gs>
                    <a:gs pos="100000">
                      <a:srgbClr val="FFFFFF"/>
                    </a:gs>
                  </a:gsLst>
                  <a:lin ang="5400000" scaled="0"/>
                </a:gradFill>
                <a:ea typeface="Segoe UI" pitchFamily="34" charset="0"/>
                <a:cs typeface="Segoe UI" pitchFamily="34" charset="0"/>
                <a:sym typeface="Wingdings" panose="05000000000000000000" pitchFamily="2" charset="2"/>
              </a:rPr>
              <a:t></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42569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Plan prezentacji</a:t>
            </a:r>
            <a:endParaRPr lang="en-US" dirty="0"/>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pl-PL" dirty="0" smtClean="0"/>
              <a:t>C</a:t>
            </a:r>
            <a:r>
              <a:rPr lang="pl-PL" dirty="0"/>
              <a:t># 7.0 i przyszłość C# (troszeczkę szczegółów i idea)</a:t>
            </a:r>
          </a:p>
          <a:p>
            <a:pPr marL="514350" indent="-514350">
              <a:buFont typeface="+mj-lt"/>
              <a:buAutoNum type="arabicPeriod"/>
            </a:pPr>
            <a:r>
              <a:rPr lang="pl-PL" dirty="0" smtClean="0"/>
              <a:t>Bash </a:t>
            </a:r>
            <a:r>
              <a:rPr lang="pl-PL" dirty="0"/>
              <a:t>dla Windowsa (chociaż zdecydowanie mniej o tym powiemy - bo i tak było o tym głośno)</a:t>
            </a:r>
          </a:p>
          <a:p>
            <a:pPr marL="514350" indent="-514350">
              <a:buFont typeface="+mj-lt"/>
              <a:buAutoNum type="arabicPeriod"/>
            </a:pPr>
            <a:r>
              <a:rPr lang="pl-PL" dirty="0" smtClean="0"/>
              <a:t>Project </a:t>
            </a:r>
            <a:r>
              <a:rPr lang="pl-PL" dirty="0"/>
              <a:t>Centennial (tu bym chciał troszeczkę więcej niż przegląd)</a:t>
            </a:r>
          </a:p>
          <a:p>
            <a:pPr marL="514350" indent="-514350">
              <a:buFont typeface="+mj-lt"/>
              <a:buAutoNum type="arabicPeriod"/>
            </a:pPr>
            <a:r>
              <a:rPr lang="pl-PL" dirty="0" smtClean="0"/>
              <a:t>Przegląd </a:t>
            </a:r>
            <a:r>
              <a:rPr lang="pl-PL" dirty="0"/>
              <a:t>nowości platformy .NET / .NET Core (niewiele, bardziej idea "One .NET Framework for One Microsoft")</a:t>
            </a:r>
          </a:p>
          <a:p>
            <a:pPr marL="514350" indent="-514350">
              <a:buFont typeface="+mj-lt"/>
              <a:buAutoNum type="arabicPeriod"/>
            </a:pPr>
            <a:r>
              <a:rPr lang="pl-PL" dirty="0" smtClean="0"/>
              <a:t>Xamarin </a:t>
            </a:r>
            <a:r>
              <a:rPr lang="pl-PL" dirty="0"/>
              <a:t>Cross-Platform Mobile (przegląd ale całkiem szczegółowy)</a:t>
            </a:r>
          </a:p>
          <a:p>
            <a:pPr marL="514350" indent="-514350">
              <a:buFont typeface="+mj-lt"/>
              <a:buAutoNum type="arabicPeriod"/>
            </a:pPr>
            <a:r>
              <a:rPr lang="pl-PL" strike="sngStrike" dirty="0" smtClean="0"/>
              <a:t>Universal </a:t>
            </a:r>
            <a:r>
              <a:rPr lang="pl-PL" strike="sngStrike" dirty="0"/>
              <a:t>App Model / Universal Windows Platform + Continuum (bardzo krótko, bo bardziej o idei niż o szczegółach)</a:t>
            </a:r>
          </a:p>
          <a:p>
            <a:pPr marL="514350" indent="-514350">
              <a:buFont typeface="+mj-lt"/>
              <a:buAutoNum type="arabicPeriod"/>
            </a:pPr>
            <a:r>
              <a:rPr lang="pl-PL" dirty="0" smtClean="0"/>
              <a:t>Visual </a:t>
            </a:r>
            <a:r>
              <a:rPr lang="pl-PL" dirty="0"/>
              <a:t>Studio "15" - przyszłość Visual Studio (tylko kilka faktów o nowościach w nadchodzącym Visual Studio)</a:t>
            </a:r>
          </a:p>
          <a:p>
            <a:pPr marL="514350" indent="-514350">
              <a:buFont typeface="+mj-lt"/>
              <a:buAutoNum type="arabicPeriod"/>
            </a:pPr>
            <a:r>
              <a:rPr lang="pl-PL" strike="sngStrike" dirty="0" smtClean="0"/>
              <a:t>Visual </a:t>
            </a:r>
            <a:r>
              <a:rPr lang="pl-PL" strike="sngStrike" dirty="0"/>
              <a:t>Studio 2015 Extensibility (tylko opcjonalnie, chociaż prezentacja z Build zrobiła na mnie duże wrażenie: https://channel9.msdn.com/Events/Build/2016/B886)</a:t>
            </a:r>
          </a:p>
          <a:p>
            <a:pPr marL="514350" indent="-514350">
              <a:buFont typeface="+mj-lt"/>
              <a:buAutoNum type="arabicPeriod"/>
            </a:pPr>
            <a:endParaRPr lang="en-US" dirty="0"/>
          </a:p>
        </p:txBody>
      </p:sp>
      <p:pic>
        <p:nvPicPr>
          <p:cNvPr id="4" name="Picture 2" descr="Microsof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7837" y="5979380"/>
            <a:ext cx="2286000" cy="52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9593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644854"/>
          </a:xfrm>
        </p:spPr>
        <p:txBody>
          <a:bodyPr/>
          <a:lstStyle/>
          <a:p>
            <a:r>
              <a:rPr lang="en-US" dirty="0" smtClean="0"/>
              <a:t>Why?</a:t>
            </a:r>
          </a:p>
          <a:p>
            <a:r>
              <a:rPr lang="en-US" dirty="0" smtClean="0"/>
              <a:t>Homogeneity is </a:t>
            </a:r>
            <a:r>
              <a:rPr lang="en-US" dirty="0" err="1" smtClean="0"/>
              <a:t>sooo</a:t>
            </a:r>
            <a:r>
              <a:rPr lang="en-US" dirty="0" smtClean="0"/>
              <a:t> 1998!</a:t>
            </a:r>
          </a:p>
          <a:p>
            <a:pPr lvl="1"/>
            <a:r>
              <a:rPr lang="en-US" dirty="0" smtClean="0"/>
              <a:t>Windows &amp; *NIX are more prevalent than ever before</a:t>
            </a:r>
          </a:p>
          <a:p>
            <a:pPr lvl="1"/>
            <a:r>
              <a:rPr lang="en-US" dirty="0" smtClean="0"/>
              <a:t>Many open-source projects depend on *NIX features</a:t>
            </a:r>
          </a:p>
          <a:p>
            <a:r>
              <a:rPr lang="en-US" dirty="0" smtClean="0"/>
              <a:t>How to bring *NIX tools &amp; features to Windows?</a:t>
            </a:r>
          </a:p>
          <a:p>
            <a:pPr lvl="1"/>
            <a:r>
              <a:rPr lang="en-US" dirty="0" smtClean="0"/>
              <a:t>Considered LOTS of options</a:t>
            </a:r>
          </a:p>
          <a:p>
            <a:pPr lvl="1"/>
            <a:r>
              <a:rPr lang="en-US" dirty="0" smtClean="0"/>
              <a:t>Wanted a legitimate, comprehensive, solid, stable, long-term solution…</a:t>
            </a:r>
          </a:p>
        </p:txBody>
      </p:sp>
      <p:sp>
        <p:nvSpPr>
          <p:cNvPr id="3" name="Title 2"/>
          <p:cNvSpPr>
            <a:spLocks noGrp="1"/>
          </p:cNvSpPr>
          <p:nvPr>
            <p:ph type="title"/>
          </p:nvPr>
        </p:nvSpPr>
        <p:spPr/>
        <p:txBody>
          <a:bodyPr/>
          <a:lstStyle/>
          <a:p>
            <a:r>
              <a:rPr lang="en-US" dirty="0" smtClean="0"/>
              <a:t>*NIX Tools on Windows?</a:t>
            </a:r>
            <a:endParaRPr lang="en-US" dirty="0"/>
          </a:p>
        </p:txBody>
      </p:sp>
    </p:spTree>
    <p:extLst>
      <p:ext uri="{BB962C8B-B14F-4D97-AF65-F5344CB8AC3E}">
        <p14:creationId xmlns:p14="http://schemas.microsoft.com/office/powerpoint/2010/main" val="196277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5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2">
                                            <p:txEl>
                                              <p:pRg st="6" end="6"/>
                                            </p:txEl>
                                          </p:spTgt>
                                        </p:tgtEl>
                                        <p:attrNameLst>
                                          <p:attrName>style.visibility</p:attrName>
                                        </p:attrNameLst>
                                      </p:cBhvr>
                                      <p:to>
                                        <p:strVal val="visible"/>
                                      </p:to>
                                    </p:set>
                                    <p:animEffect transition="in" filter="fade">
                                      <p:cBhvr>
                                        <p:cTn id="34"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644854"/>
          </a:xfrm>
        </p:spPr>
        <p:txBody>
          <a:bodyPr/>
          <a:lstStyle/>
          <a:p>
            <a:r>
              <a:rPr lang="en-US" dirty="0" smtClean="0"/>
              <a:t>Integrate </a:t>
            </a:r>
            <a:r>
              <a:rPr lang="en-US" dirty="0" err="1" smtClean="0"/>
              <a:t>UserMode</a:t>
            </a:r>
            <a:r>
              <a:rPr lang="en-US" dirty="0" smtClean="0"/>
              <a:t> Linux &amp; </a:t>
            </a:r>
            <a:r>
              <a:rPr lang="en-US" dirty="0"/>
              <a:t>its tools </a:t>
            </a:r>
            <a:r>
              <a:rPr lang="en-US" dirty="0" smtClean="0"/>
              <a:t>into </a:t>
            </a:r>
            <a:r>
              <a:rPr lang="en-US" dirty="0"/>
              <a:t>Windows</a:t>
            </a:r>
          </a:p>
          <a:p>
            <a:r>
              <a:rPr lang="en-US" dirty="0" smtClean="0"/>
              <a:t>Run Linux on Windows</a:t>
            </a:r>
          </a:p>
          <a:p>
            <a:pPr lvl="1"/>
            <a:r>
              <a:rPr lang="en-US" dirty="0" smtClean="0"/>
              <a:t>Yes! Really!!</a:t>
            </a:r>
          </a:p>
          <a:p>
            <a:pPr lvl="1"/>
            <a:r>
              <a:rPr lang="en-US" dirty="0" smtClean="0"/>
              <a:t>No VM’s – REAL Linux. On Windows. In Windows. Together!</a:t>
            </a:r>
          </a:p>
          <a:p>
            <a:r>
              <a:rPr lang="en-US" dirty="0" smtClean="0"/>
              <a:t>Introducing </a:t>
            </a:r>
          </a:p>
          <a:p>
            <a:pPr lvl="1"/>
            <a:r>
              <a:rPr lang="en-US" dirty="0" smtClean="0"/>
              <a:t>Windows Subsystem for Linux</a:t>
            </a:r>
          </a:p>
          <a:p>
            <a:pPr lvl="1"/>
            <a:r>
              <a:rPr lang="en-US" dirty="0" smtClean="0"/>
              <a:t>Ubuntu </a:t>
            </a:r>
            <a:r>
              <a:rPr lang="en-US" dirty="0" err="1" smtClean="0"/>
              <a:t>UserMode</a:t>
            </a:r>
            <a:r>
              <a:rPr lang="en-US" dirty="0" smtClean="0"/>
              <a:t> on Windows through partnership with Canonical</a:t>
            </a:r>
            <a:endParaRPr lang="en-US" dirty="0"/>
          </a:p>
        </p:txBody>
      </p:sp>
      <p:sp>
        <p:nvSpPr>
          <p:cNvPr id="3" name="Title 2"/>
          <p:cNvSpPr>
            <a:spLocks noGrp="1"/>
          </p:cNvSpPr>
          <p:nvPr>
            <p:ph type="title"/>
          </p:nvPr>
        </p:nvSpPr>
        <p:spPr/>
        <p:txBody>
          <a:bodyPr/>
          <a:lstStyle/>
          <a:p>
            <a:r>
              <a:rPr lang="en-US" dirty="0" smtClean="0"/>
              <a:t>The solution?</a:t>
            </a:r>
            <a:endParaRPr lang="en-US" dirty="0"/>
          </a:p>
        </p:txBody>
      </p:sp>
    </p:spTree>
    <p:extLst>
      <p:ext uri="{BB962C8B-B14F-4D97-AF65-F5344CB8AC3E}">
        <p14:creationId xmlns:p14="http://schemas.microsoft.com/office/powerpoint/2010/main" val="1372534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Rectangle 2"/>
          <p:cNvSpPr/>
          <p:nvPr/>
        </p:nvSpPr>
        <p:spPr>
          <a:xfrm>
            <a:off x="6320107" y="3917199"/>
            <a:ext cx="5453250" cy="238114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4" name="Rectangle 3"/>
          <p:cNvSpPr/>
          <p:nvPr/>
        </p:nvSpPr>
        <p:spPr>
          <a:xfrm>
            <a:off x="6320107" y="938286"/>
            <a:ext cx="5453250" cy="27148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6" name="Rectangle 5"/>
          <p:cNvSpPr/>
          <p:nvPr/>
        </p:nvSpPr>
        <p:spPr>
          <a:xfrm>
            <a:off x="7141829" y="1270133"/>
            <a:ext cx="4332720" cy="19533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p>
          <a:p>
            <a:pPr algn="ctr"/>
            <a:endParaRPr lang="en-US" sz="1765" dirty="0"/>
          </a:p>
          <a:p>
            <a:pPr algn="ctr"/>
            <a:endParaRPr lang="en-US" sz="1765" dirty="0"/>
          </a:p>
          <a:p>
            <a:pPr algn="ctr"/>
            <a:endParaRPr lang="en-US" sz="1765" dirty="0"/>
          </a:p>
          <a:p>
            <a:pPr algn="ctr"/>
            <a:r>
              <a:rPr lang="en-US" sz="1765" dirty="0"/>
              <a:t>Ubuntu</a:t>
            </a:r>
          </a:p>
        </p:txBody>
      </p:sp>
      <p:sp>
        <p:nvSpPr>
          <p:cNvPr id="7" name="Rectangle 6"/>
          <p:cNvSpPr/>
          <p:nvPr/>
        </p:nvSpPr>
        <p:spPr>
          <a:xfrm>
            <a:off x="7141829" y="4150136"/>
            <a:ext cx="4332720" cy="193955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765" dirty="0"/>
          </a:p>
          <a:p>
            <a:pPr algn="ctr"/>
            <a:endParaRPr lang="en-US" sz="1765" dirty="0"/>
          </a:p>
          <a:p>
            <a:pPr algn="ctr"/>
            <a:endParaRPr lang="en-US" sz="1765" dirty="0"/>
          </a:p>
          <a:p>
            <a:pPr algn="ctr"/>
            <a:endParaRPr lang="en-US" sz="1765" dirty="0"/>
          </a:p>
          <a:p>
            <a:pPr algn="ctr"/>
            <a:r>
              <a:rPr lang="en-US" sz="1765" dirty="0"/>
              <a:t>Windows Kernel</a:t>
            </a:r>
          </a:p>
        </p:txBody>
      </p:sp>
      <p:sp>
        <p:nvSpPr>
          <p:cNvPr id="8" name="Rectangle 7"/>
          <p:cNvSpPr/>
          <p:nvPr/>
        </p:nvSpPr>
        <p:spPr>
          <a:xfrm>
            <a:off x="7397999" y="4378365"/>
            <a:ext cx="3927146" cy="107672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765" dirty="0"/>
          </a:p>
          <a:p>
            <a:pPr algn="ctr"/>
            <a:r>
              <a:rPr lang="en-US" sz="1765" dirty="0"/>
              <a:t>Windows Subsystem for Linux</a:t>
            </a:r>
          </a:p>
        </p:txBody>
      </p:sp>
      <p:sp>
        <p:nvSpPr>
          <p:cNvPr id="9" name="TextBox 8"/>
          <p:cNvSpPr txBox="1"/>
          <p:nvPr/>
        </p:nvSpPr>
        <p:spPr>
          <a:xfrm>
            <a:off x="6379170" y="1270133"/>
            <a:ext cx="456279" cy="1537438"/>
          </a:xfrm>
          <a:prstGeom prst="rect">
            <a:avLst/>
          </a:prstGeom>
          <a:noFill/>
        </p:spPr>
        <p:txBody>
          <a:bodyPr vert="vert270" wrap="square" rtlCol="0">
            <a:spAutoFit/>
          </a:bodyPr>
          <a:lstStyle/>
          <a:p>
            <a:pPr algn="ctr"/>
            <a:r>
              <a:rPr lang="en-US" sz="1765" dirty="0">
                <a:solidFill>
                  <a:schemeClr val="bg1"/>
                </a:solidFill>
              </a:rPr>
              <a:t>User-mode</a:t>
            </a:r>
          </a:p>
        </p:txBody>
      </p:sp>
      <p:sp>
        <p:nvSpPr>
          <p:cNvPr id="10" name="TextBox 9"/>
          <p:cNvSpPr txBox="1"/>
          <p:nvPr/>
        </p:nvSpPr>
        <p:spPr>
          <a:xfrm>
            <a:off x="6379170" y="4378367"/>
            <a:ext cx="456279" cy="1537438"/>
          </a:xfrm>
          <a:prstGeom prst="rect">
            <a:avLst/>
          </a:prstGeom>
          <a:noFill/>
        </p:spPr>
        <p:txBody>
          <a:bodyPr vert="vert270" wrap="square" rtlCol="0">
            <a:spAutoFit/>
          </a:bodyPr>
          <a:lstStyle/>
          <a:p>
            <a:pPr algn="ctr"/>
            <a:r>
              <a:rPr lang="en-US" sz="1765" dirty="0">
                <a:solidFill>
                  <a:schemeClr val="bg1"/>
                </a:solidFill>
              </a:rPr>
              <a:t>Kernel</a:t>
            </a:r>
          </a:p>
        </p:txBody>
      </p:sp>
      <p:sp>
        <p:nvSpPr>
          <p:cNvPr id="11" name="Rectangle 10"/>
          <p:cNvSpPr/>
          <p:nvPr/>
        </p:nvSpPr>
        <p:spPr>
          <a:xfrm>
            <a:off x="7447162" y="1546149"/>
            <a:ext cx="3728579" cy="8094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765" dirty="0"/>
              <a:t>Bash, </a:t>
            </a:r>
            <a:r>
              <a:rPr lang="en-US" sz="1765" dirty="0" err="1"/>
              <a:t>git</a:t>
            </a:r>
            <a:r>
              <a:rPr lang="en-US" sz="1765" dirty="0"/>
              <a:t>, Ruby, etc.</a:t>
            </a:r>
          </a:p>
        </p:txBody>
      </p:sp>
      <p:sp>
        <p:nvSpPr>
          <p:cNvPr id="12" name="Rectangle 11"/>
          <p:cNvSpPr/>
          <p:nvPr/>
        </p:nvSpPr>
        <p:spPr>
          <a:xfrm>
            <a:off x="8357227" y="4475603"/>
            <a:ext cx="494391" cy="297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9" name="Up-Down Arrow 18"/>
          <p:cNvSpPr/>
          <p:nvPr/>
        </p:nvSpPr>
        <p:spPr>
          <a:xfrm>
            <a:off x="8277302" y="3236306"/>
            <a:ext cx="293374" cy="1175713"/>
          </a:xfrm>
          <a:prstGeom prst="up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765"/>
          </a:p>
        </p:txBody>
      </p:sp>
      <p:sp>
        <p:nvSpPr>
          <p:cNvPr id="20" name="Up-Down Arrow 19"/>
          <p:cNvSpPr/>
          <p:nvPr/>
        </p:nvSpPr>
        <p:spPr>
          <a:xfrm>
            <a:off x="8881583" y="3236306"/>
            <a:ext cx="293374" cy="1175713"/>
          </a:xfrm>
          <a:prstGeom prst="up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765"/>
          </a:p>
        </p:txBody>
      </p:sp>
      <p:sp>
        <p:nvSpPr>
          <p:cNvPr id="21" name="Up-Down Arrow 20"/>
          <p:cNvSpPr/>
          <p:nvPr/>
        </p:nvSpPr>
        <p:spPr>
          <a:xfrm>
            <a:off x="9485864" y="3236306"/>
            <a:ext cx="293374" cy="1175713"/>
          </a:xfrm>
          <a:prstGeom prst="up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765"/>
          </a:p>
        </p:txBody>
      </p:sp>
      <p:sp>
        <p:nvSpPr>
          <p:cNvPr id="22" name="Up-Down Arrow 21"/>
          <p:cNvSpPr/>
          <p:nvPr/>
        </p:nvSpPr>
        <p:spPr>
          <a:xfrm>
            <a:off x="10694428" y="3236306"/>
            <a:ext cx="293374" cy="1175713"/>
          </a:xfrm>
          <a:prstGeom prst="up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765"/>
          </a:p>
        </p:txBody>
      </p:sp>
      <p:sp>
        <p:nvSpPr>
          <p:cNvPr id="23" name="Content Placeholder 2"/>
          <p:cNvSpPr txBox="1">
            <a:spLocks/>
          </p:cNvSpPr>
          <p:nvPr/>
        </p:nvSpPr>
        <p:spPr>
          <a:xfrm>
            <a:off x="821723" y="1790224"/>
            <a:ext cx="5268533" cy="4265800"/>
          </a:xfrm>
          <a:prstGeom prst="rect">
            <a:avLst/>
          </a:prstGeom>
        </p:spPr>
        <p:txBody>
          <a:bodyPr>
            <a:normAutofit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t>Native Linux Bash, </a:t>
            </a:r>
            <a:r>
              <a:rPr lang="en-US" sz="3921" dirty="0" err="1"/>
              <a:t>git</a:t>
            </a:r>
            <a:r>
              <a:rPr lang="en-US" sz="3921" dirty="0"/>
              <a:t> and Ruby binaries</a:t>
            </a:r>
          </a:p>
          <a:p>
            <a:r>
              <a:rPr lang="en-US" sz="3921" dirty="0"/>
              <a:t>In Ubuntu</a:t>
            </a:r>
          </a:p>
          <a:p>
            <a:r>
              <a:rPr lang="en-US" sz="3921" dirty="0"/>
              <a:t>On Windows Subsystem for Linux</a:t>
            </a:r>
          </a:p>
          <a:p>
            <a:pPr lvl="1"/>
            <a:r>
              <a:rPr lang="en-US" sz="2353" dirty="0"/>
              <a:t>A new feature of the Windows kernel</a:t>
            </a:r>
          </a:p>
          <a:p>
            <a:pPr lvl="1"/>
            <a:r>
              <a:rPr lang="en-US" sz="2353" dirty="0"/>
              <a:t>Exposes a Linux-compatible </a:t>
            </a:r>
            <a:r>
              <a:rPr lang="en-US" sz="2353" dirty="0" err="1"/>
              <a:t>syscall</a:t>
            </a:r>
            <a:r>
              <a:rPr lang="en-US" sz="2353" dirty="0"/>
              <a:t> layer</a:t>
            </a:r>
          </a:p>
        </p:txBody>
      </p:sp>
      <p:grpSp>
        <p:nvGrpSpPr>
          <p:cNvPr id="34" name="Group 33"/>
          <p:cNvGrpSpPr/>
          <p:nvPr/>
        </p:nvGrpSpPr>
        <p:grpSpPr>
          <a:xfrm>
            <a:off x="7414204" y="4473562"/>
            <a:ext cx="3681820" cy="303481"/>
            <a:chOff x="7562874" y="4562776"/>
            <a:chExt cx="3755648" cy="309567"/>
          </a:xfrm>
        </p:grpSpPr>
        <p:sp>
          <p:nvSpPr>
            <p:cNvPr id="14" name="TextBox 13"/>
            <p:cNvSpPr txBox="1"/>
            <p:nvPr/>
          </p:nvSpPr>
          <p:spPr>
            <a:xfrm>
              <a:off x="7562874" y="4562776"/>
              <a:ext cx="730845" cy="309567"/>
            </a:xfrm>
            <a:prstGeom prst="rect">
              <a:avLst/>
            </a:prstGeom>
            <a:noFill/>
          </p:spPr>
          <p:txBody>
            <a:bodyPr wrap="none" rtlCol="0">
              <a:spAutoFit/>
            </a:bodyPr>
            <a:lstStyle/>
            <a:p>
              <a:r>
                <a:rPr lang="en-US" sz="1372" dirty="0" err="1">
                  <a:solidFill>
                    <a:schemeClr val="bg1">
                      <a:lumMod val="95000"/>
                    </a:schemeClr>
                  </a:solidFill>
                </a:rPr>
                <a:t>Syscalls</a:t>
              </a:r>
              <a:endParaRPr lang="en-US" sz="1372" dirty="0">
                <a:solidFill>
                  <a:schemeClr val="bg1">
                    <a:lumMod val="95000"/>
                  </a:schemeClr>
                </a:solidFill>
              </a:endParaRPr>
            </a:p>
          </p:txBody>
        </p:sp>
        <p:grpSp>
          <p:nvGrpSpPr>
            <p:cNvPr id="33" name="Group 32"/>
            <p:cNvGrpSpPr/>
            <p:nvPr/>
          </p:nvGrpSpPr>
          <p:grpSpPr>
            <a:xfrm>
              <a:off x="8356064" y="4563813"/>
              <a:ext cx="2962458" cy="305703"/>
              <a:chOff x="8356064" y="4563810"/>
              <a:chExt cx="2962458" cy="305703"/>
            </a:xfrm>
          </p:grpSpPr>
          <p:sp>
            <p:nvSpPr>
              <p:cNvPr id="15" name="Rectangle 14"/>
              <p:cNvSpPr/>
              <p:nvPr/>
            </p:nvSpPr>
            <p:spPr>
              <a:xfrm>
                <a:off x="8356064" y="4563810"/>
                <a:ext cx="482138" cy="3057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80" dirty="0">
                    <a:solidFill>
                      <a:schemeClr val="accent2"/>
                    </a:solidFill>
                  </a:rPr>
                  <a:t>read</a:t>
                </a:r>
              </a:p>
            </p:txBody>
          </p:sp>
          <p:sp>
            <p:nvSpPr>
              <p:cNvPr id="16" name="Rectangle 15"/>
              <p:cNvSpPr/>
              <p:nvPr/>
            </p:nvSpPr>
            <p:spPr>
              <a:xfrm>
                <a:off x="8976144" y="4563810"/>
                <a:ext cx="482138" cy="3057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80" dirty="0">
                    <a:solidFill>
                      <a:schemeClr val="accent2"/>
                    </a:solidFill>
                  </a:rPr>
                  <a:t>write</a:t>
                </a:r>
              </a:p>
            </p:txBody>
          </p:sp>
          <p:sp>
            <p:nvSpPr>
              <p:cNvPr id="17" name="Rectangle 16"/>
              <p:cNvSpPr/>
              <p:nvPr/>
            </p:nvSpPr>
            <p:spPr>
              <a:xfrm>
                <a:off x="9596224" y="4563810"/>
                <a:ext cx="482138" cy="3057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80" dirty="0">
                    <a:solidFill>
                      <a:schemeClr val="accent2"/>
                    </a:solidFill>
                  </a:rPr>
                  <a:t>open</a:t>
                </a:r>
              </a:p>
            </p:txBody>
          </p:sp>
          <p:sp>
            <p:nvSpPr>
              <p:cNvPr id="18" name="Rectangle 17"/>
              <p:cNvSpPr/>
              <p:nvPr/>
            </p:nvSpPr>
            <p:spPr>
              <a:xfrm>
                <a:off x="10836384" y="4563810"/>
                <a:ext cx="482138" cy="3057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80" dirty="0">
                    <a:solidFill>
                      <a:schemeClr val="accent2"/>
                    </a:solidFill>
                  </a:rPr>
                  <a:t>…</a:t>
                </a:r>
              </a:p>
            </p:txBody>
          </p:sp>
          <p:sp>
            <p:nvSpPr>
              <p:cNvPr id="24" name="Rectangle 23"/>
              <p:cNvSpPr/>
              <p:nvPr/>
            </p:nvSpPr>
            <p:spPr>
              <a:xfrm>
                <a:off x="10216304" y="4563810"/>
                <a:ext cx="482138" cy="3057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80" dirty="0">
                    <a:solidFill>
                      <a:schemeClr val="accent2"/>
                    </a:solidFill>
                  </a:rPr>
                  <a:t>fork</a:t>
                </a:r>
              </a:p>
            </p:txBody>
          </p:sp>
        </p:grpSp>
      </p:grpSp>
      <p:sp>
        <p:nvSpPr>
          <p:cNvPr id="25" name="Up-Down Arrow 24"/>
          <p:cNvSpPr/>
          <p:nvPr/>
        </p:nvSpPr>
        <p:spPr>
          <a:xfrm>
            <a:off x="10090146" y="3236306"/>
            <a:ext cx="293374" cy="1175713"/>
          </a:xfrm>
          <a:prstGeom prst="up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2372894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xEl>
                                              <p:pRg st="1" end="1"/>
                                            </p:txEl>
                                          </p:spTgt>
                                        </p:tgtEl>
                                        <p:attrNameLst>
                                          <p:attrName>style.visibility</p:attrName>
                                        </p:attrNameLst>
                                      </p:cBhvr>
                                      <p:to>
                                        <p:strVal val="visible"/>
                                      </p:to>
                                    </p:set>
                                    <p:animEffect transition="in" filter="fade">
                                      <p:cBhvr>
                                        <p:cTn id="16" dur="500"/>
                                        <p:tgtEl>
                                          <p:spTgt spid="23">
                                            <p:txEl>
                                              <p:pRg st="1" end="1"/>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xEl>
                                              <p:pRg st="2" end="2"/>
                                            </p:txEl>
                                          </p:spTgt>
                                        </p:tgtEl>
                                        <p:attrNameLst>
                                          <p:attrName>style.visibility</p:attrName>
                                        </p:attrNameLst>
                                      </p:cBhvr>
                                      <p:to>
                                        <p:strVal val="visible"/>
                                      </p:to>
                                    </p:set>
                                    <p:animEffect transition="in" filter="fade">
                                      <p:cBhvr>
                                        <p:cTn id="25" dur="500"/>
                                        <p:tgtEl>
                                          <p:spTgt spid="23">
                                            <p:txEl>
                                              <p:pRg st="2" end="2"/>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xEl>
                                              <p:pRg st="3" end="3"/>
                                            </p:txEl>
                                          </p:spTgt>
                                        </p:tgtEl>
                                        <p:attrNameLst>
                                          <p:attrName>style.visibility</p:attrName>
                                        </p:attrNameLst>
                                      </p:cBhvr>
                                      <p:to>
                                        <p:strVal val="visible"/>
                                      </p:to>
                                    </p:set>
                                    <p:animEffect transition="in" filter="fade">
                                      <p:cBhvr>
                                        <p:cTn id="34" dur="500"/>
                                        <p:tgtEl>
                                          <p:spTgt spid="23">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xEl>
                                              <p:pRg st="4" end="4"/>
                                            </p:txEl>
                                          </p:spTgt>
                                        </p:tgtEl>
                                        <p:attrNameLst>
                                          <p:attrName>style.visibility</p:attrName>
                                        </p:attrNameLst>
                                      </p:cBhvr>
                                      <p:to>
                                        <p:strVal val="visible"/>
                                      </p:to>
                                    </p:set>
                                    <p:animEffect transition="in" filter="fade">
                                      <p:cBhvr>
                                        <p:cTn id="42" dur="500"/>
                                        <p:tgtEl>
                                          <p:spTgt spid="23">
                                            <p:txEl>
                                              <p:pRg st="4" end="4"/>
                                            </p:txEl>
                                          </p:spTgt>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par>
                          <p:cTn id="47" fill="hold">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up)">
                                      <p:cBhvr>
                                        <p:cTn id="50" dur="500"/>
                                        <p:tgtEl>
                                          <p:spTgt spid="19"/>
                                        </p:tgtEl>
                                      </p:cBhvr>
                                    </p:animEffect>
                                  </p:childTnLst>
                                </p:cTn>
                              </p:par>
                            </p:childTnLst>
                          </p:cTn>
                        </p:par>
                        <p:par>
                          <p:cTn id="51" fill="hold">
                            <p:stCondLst>
                              <p:cond delay="1500"/>
                            </p:stCondLst>
                            <p:childTnLst>
                              <p:par>
                                <p:cTn id="52" presetID="22" presetClass="entr" presetSubtype="1"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up)">
                                      <p:cBhvr>
                                        <p:cTn id="54" dur="500"/>
                                        <p:tgtEl>
                                          <p:spTgt spid="20"/>
                                        </p:tgtEl>
                                      </p:cBhvr>
                                    </p:animEffect>
                                  </p:childTnLst>
                                </p:cTn>
                              </p:par>
                            </p:childTnLst>
                          </p:cTn>
                        </p:par>
                        <p:par>
                          <p:cTn id="55" fill="hold">
                            <p:stCondLst>
                              <p:cond delay="2000"/>
                            </p:stCondLst>
                            <p:childTnLst>
                              <p:par>
                                <p:cTn id="56" presetID="22" presetClass="entr" presetSubtype="1"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up)">
                                      <p:cBhvr>
                                        <p:cTn id="58" dur="500"/>
                                        <p:tgtEl>
                                          <p:spTgt spid="21"/>
                                        </p:tgtEl>
                                      </p:cBhvr>
                                    </p:animEffect>
                                  </p:childTnLst>
                                </p:cTn>
                              </p:par>
                            </p:childTnLst>
                          </p:cTn>
                        </p:par>
                        <p:par>
                          <p:cTn id="59" fill="hold">
                            <p:stCondLst>
                              <p:cond delay="2500"/>
                            </p:stCondLst>
                            <p:childTnLst>
                              <p:par>
                                <p:cTn id="60" presetID="22" presetClass="entr" presetSubtype="1" fill="hold" grpId="0" nodeType="after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up)">
                                      <p:cBhvr>
                                        <p:cTn id="62" dur="500"/>
                                        <p:tgtEl>
                                          <p:spTgt spid="25"/>
                                        </p:tgtEl>
                                      </p:cBhvr>
                                    </p:animEffect>
                                  </p:childTnLst>
                                </p:cTn>
                              </p:par>
                            </p:childTnLst>
                          </p:cTn>
                        </p:par>
                        <p:par>
                          <p:cTn id="63" fill="hold">
                            <p:stCondLst>
                              <p:cond delay="3000"/>
                            </p:stCondLst>
                            <p:childTnLst>
                              <p:par>
                                <p:cTn id="64" presetID="22" presetClass="entr" presetSubtype="1"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up)">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animBg="1"/>
      <p:bldP spid="7" grpId="0" animBg="1"/>
      <p:bldP spid="8" grpId="0" uiExpand="1" animBg="1"/>
      <p:bldP spid="11" grpId="0" uiExpand="1" animBg="1"/>
      <p:bldP spid="19" grpId="0" animBg="1"/>
      <p:bldP spid="20" grpId="0" animBg="1"/>
      <p:bldP spid="21" grpId="0" animBg="1"/>
      <p:bldP spid="22" grpId="0" animBg="1"/>
      <p:bldP spid="23" grpId="0" uiExpand="1" build="p"/>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pl-PL" dirty="0"/>
              <a:t>Project Centennial</a:t>
            </a:r>
            <a:endParaRPr lang="en-US" dirty="0"/>
          </a:p>
        </p:txBody>
      </p:sp>
      <p:sp>
        <p:nvSpPr>
          <p:cNvPr id="5" name="Subtitle 4"/>
          <p:cNvSpPr>
            <a:spLocks noGrp="1"/>
          </p:cNvSpPr>
          <p:nvPr>
            <p:ph type="subTitle" idx="1"/>
          </p:nvPr>
        </p:nvSpPr>
        <p:spPr/>
        <p:txBody>
          <a:bodyPr/>
          <a:lstStyle/>
          <a:p>
            <a:r>
              <a:rPr lang="en-US" dirty="0"/>
              <a:t>Desktop App Converter</a:t>
            </a:r>
          </a:p>
        </p:txBody>
      </p:sp>
    </p:spTree>
    <p:extLst>
      <p:ext uri="{BB962C8B-B14F-4D97-AF65-F5344CB8AC3E}">
        <p14:creationId xmlns:p14="http://schemas.microsoft.com/office/powerpoint/2010/main" val="24470083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Project Centennial?</a:t>
            </a:r>
            <a:br>
              <a:rPr lang="en-US" dirty="0"/>
            </a:br>
            <a:endParaRPr lang="en-US" dirty="0"/>
          </a:p>
        </p:txBody>
      </p:sp>
      <p:sp>
        <p:nvSpPr>
          <p:cNvPr id="6" name="Text Placeholder 5"/>
          <p:cNvSpPr>
            <a:spLocks noGrp="1"/>
          </p:cNvSpPr>
          <p:nvPr>
            <p:ph type="body" sz="quarter" idx="10"/>
          </p:nvPr>
        </p:nvSpPr>
        <p:spPr>
          <a:xfrm>
            <a:off x="269239" y="1189495"/>
            <a:ext cx="11653523" cy="3460330"/>
          </a:xfrm>
        </p:spPr>
        <p:txBody>
          <a:bodyPr vert="horz" wrap="square" lIns="143428" tIns="89642" rIns="143428" bIns="89642" rtlCol="0" anchor="t">
            <a:spAutoFit/>
          </a:bodyPr>
          <a:lstStyle/>
          <a:p>
            <a:pPr>
              <a:spcBef>
                <a:spcPts val="0"/>
              </a:spcBef>
              <a:spcAft>
                <a:spcPts val="882"/>
              </a:spcAft>
            </a:pPr>
            <a:r>
              <a:rPr lang="en-US" dirty="0"/>
              <a:t>Improving the Windows platform for all developers</a:t>
            </a:r>
          </a:p>
          <a:p>
            <a:pPr lvl="1">
              <a:lnSpc>
                <a:spcPct val="150000"/>
              </a:lnSpc>
              <a:spcBef>
                <a:spcPts val="0"/>
              </a:spcBef>
              <a:spcAft>
                <a:spcPts val="980"/>
              </a:spcAft>
            </a:pPr>
            <a:r>
              <a:rPr lang="en-US" dirty="0"/>
              <a:t>Convert desktop apps to the Universal Windows deployment technology</a:t>
            </a:r>
          </a:p>
          <a:p>
            <a:pPr lvl="1">
              <a:lnSpc>
                <a:spcPct val="150000"/>
              </a:lnSpc>
              <a:spcBef>
                <a:spcPts val="0"/>
              </a:spcBef>
              <a:spcAft>
                <a:spcPts val="980"/>
              </a:spcAft>
            </a:pPr>
            <a:r>
              <a:rPr lang="en-US" dirty="0"/>
              <a:t>Keep your current Win32/.NET code running</a:t>
            </a:r>
          </a:p>
          <a:p>
            <a:pPr lvl="1">
              <a:lnSpc>
                <a:spcPct val="150000"/>
              </a:lnSpc>
              <a:spcBef>
                <a:spcPts val="0"/>
              </a:spcBef>
              <a:spcAft>
                <a:spcPts val="980"/>
              </a:spcAft>
            </a:pPr>
            <a:r>
              <a:rPr lang="en-US" dirty="0"/>
              <a:t>Code targets Windows 10 and Windows 7 PCs</a:t>
            </a:r>
          </a:p>
          <a:p>
            <a:pPr lvl="1">
              <a:lnSpc>
                <a:spcPct val="150000"/>
              </a:lnSpc>
              <a:spcBef>
                <a:spcPts val="0"/>
              </a:spcBef>
              <a:spcAft>
                <a:spcPts val="980"/>
              </a:spcAft>
            </a:pPr>
            <a:r>
              <a:rPr lang="en-US" dirty="0"/>
              <a:t>Add Universal Windows components over time</a:t>
            </a:r>
          </a:p>
          <a:p>
            <a:pPr lvl="1">
              <a:lnSpc>
                <a:spcPct val="150000"/>
              </a:lnSpc>
              <a:spcBef>
                <a:spcPts val="0"/>
              </a:spcBef>
              <a:spcAft>
                <a:spcPts val="1765"/>
              </a:spcAft>
            </a:pPr>
            <a:r>
              <a:rPr lang="en-US" dirty="0"/>
              <a:t>Monetize via Windows Store or other distribution of choice</a:t>
            </a:r>
          </a:p>
        </p:txBody>
      </p:sp>
    </p:spTree>
    <p:extLst>
      <p:ext uri="{BB962C8B-B14F-4D97-AF65-F5344CB8AC3E}">
        <p14:creationId xmlns:p14="http://schemas.microsoft.com/office/powerpoint/2010/main" val="36332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Developer Workflow</a:t>
            </a:r>
          </a:p>
        </p:txBody>
      </p:sp>
      <p:grpSp>
        <p:nvGrpSpPr>
          <p:cNvPr id="92" name="Group 91"/>
          <p:cNvGrpSpPr/>
          <p:nvPr/>
        </p:nvGrpSpPr>
        <p:grpSpPr>
          <a:xfrm>
            <a:off x="1165665" y="4563572"/>
            <a:ext cx="1018389" cy="1286154"/>
            <a:chOff x="1189038" y="4651035"/>
            <a:chExt cx="1038810" cy="1311944"/>
          </a:xfrm>
        </p:grpSpPr>
        <p:sp>
          <p:nvSpPr>
            <p:cNvPr id="19" name="Rectangle 18"/>
            <p:cNvSpPr/>
            <p:nvPr/>
          </p:nvSpPr>
          <p:spPr>
            <a:xfrm>
              <a:off x="1414812" y="5544062"/>
              <a:ext cx="587262" cy="376685"/>
            </a:xfrm>
            <a:prstGeom prst="rect">
              <a:avLst/>
            </a:prstGeom>
          </p:spPr>
          <p:txBody>
            <a:bodyPr wrap="none">
              <a:spAutoFit/>
            </a:bodyPr>
            <a:lstStyle/>
            <a:p>
              <a:pPr algn="ctr" defTabSz="914367">
                <a:defRPr/>
              </a:pPr>
              <a:r>
                <a:rPr lang="en-US" sz="1765" dirty="0">
                  <a:solidFill>
                    <a:srgbClr val="0078D7"/>
                  </a:solidFill>
                  <a:latin typeface="Segoe UI"/>
                </a:rPr>
                <a:t>MSI</a:t>
              </a:r>
            </a:p>
          </p:txBody>
        </p:sp>
        <p:grpSp>
          <p:nvGrpSpPr>
            <p:cNvPr id="25" name="Group 8"/>
            <p:cNvGrpSpPr>
              <a:grpSpLocks noChangeAspect="1"/>
            </p:cNvGrpSpPr>
            <p:nvPr/>
          </p:nvGrpSpPr>
          <p:grpSpPr bwMode="auto">
            <a:xfrm>
              <a:off x="1300979" y="4811712"/>
              <a:ext cx="814929" cy="752240"/>
              <a:chOff x="5121" y="428"/>
              <a:chExt cx="364" cy="336"/>
            </a:xfrm>
            <a:solidFill>
              <a:schemeClr val="accent1"/>
            </a:solidFill>
          </p:grpSpPr>
          <p:sp>
            <p:nvSpPr>
              <p:cNvPr id="27" name="Freeform 9"/>
              <p:cNvSpPr>
                <a:spLocks noEditPoints="1"/>
              </p:cNvSpPr>
              <p:nvPr/>
            </p:nvSpPr>
            <p:spPr bwMode="auto">
              <a:xfrm>
                <a:off x="5121" y="576"/>
                <a:ext cx="188" cy="188"/>
              </a:xfrm>
              <a:custGeom>
                <a:avLst/>
                <a:gdLst>
                  <a:gd name="T0" fmla="*/ 39 w 78"/>
                  <a:gd name="T1" fmla="*/ 78 h 78"/>
                  <a:gd name="T2" fmla="*/ 0 w 78"/>
                  <a:gd name="T3" fmla="*/ 39 h 78"/>
                  <a:gd name="T4" fmla="*/ 39 w 78"/>
                  <a:gd name="T5" fmla="*/ 0 h 78"/>
                  <a:gd name="T6" fmla="*/ 78 w 78"/>
                  <a:gd name="T7" fmla="*/ 39 h 78"/>
                  <a:gd name="T8" fmla="*/ 39 w 78"/>
                  <a:gd name="T9" fmla="*/ 78 h 78"/>
                  <a:gd name="T10" fmla="*/ 39 w 78"/>
                  <a:gd name="T11" fmla="*/ 8 h 78"/>
                  <a:gd name="T12" fmla="*/ 8 w 78"/>
                  <a:gd name="T13" fmla="*/ 39 h 78"/>
                  <a:gd name="T14" fmla="*/ 39 w 78"/>
                  <a:gd name="T15" fmla="*/ 70 h 78"/>
                  <a:gd name="T16" fmla="*/ 70 w 78"/>
                  <a:gd name="T17" fmla="*/ 39 h 78"/>
                  <a:gd name="T18" fmla="*/ 39 w 78"/>
                  <a:gd name="T19" fmla="*/ 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78"/>
                    </a:moveTo>
                    <a:cubicBezTo>
                      <a:pt x="18" y="78"/>
                      <a:pt x="0" y="60"/>
                      <a:pt x="0" y="39"/>
                    </a:cubicBezTo>
                    <a:cubicBezTo>
                      <a:pt x="0" y="17"/>
                      <a:pt x="18" y="0"/>
                      <a:pt x="39" y="0"/>
                    </a:cubicBezTo>
                    <a:cubicBezTo>
                      <a:pt x="61" y="0"/>
                      <a:pt x="78" y="17"/>
                      <a:pt x="78" y="39"/>
                    </a:cubicBezTo>
                    <a:cubicBezTo>
                      <a:pt x="78" y="60"/>
                      <a:pt x="61" y="78"/>
                      <a:pt x="39" y="78"/>
                    </a:cubicBezTo>
                    <a:close/>
                    <a:moveTo>
                      <a:pt x="39" y="8"/>
                    </a:moveTo>
                    <a:cubicBezTo>
                      <a:pt x="22" y="8"/>
                      <a:pt x="8" y="22"/>
                      <a:pt x="8" y="39"/>
                    </a:cubicBezTo>
                    <a:cubicBezTo>
                      <a:pt x="8" y="56"/>
                      <a:pt x="22" y="70"/>
                      <a:pt x="39" y="70"/>
                    </a:cubicBezTo>
                    <a:cubicBezTo>
                      <a:pt x="56" y="70"/>
                      <a:pt x="70" y="56"/>
                      <a:pt x="70" y="39"/>
                    </a:cubicBezTo>
                    <a:cubicBezTo>
                      <a:pt x="70" y="22"/>
                      <a:pt x="56" y="8"/>
                      <a:pt x="3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8" name="Freeform 10"/>
              <p:cNvSpPr>
                <a:spLocks noEditPoints="1"/>
              </p:cNvSpPr>
              <p:nvPr/>
            </p:nvSpPr>
            <p:spPr bwMode="auto">
              <a:xfrm>
                <a:off x="5183" y="638"/>
                <a:ext cx="63" cy="63"/>
              </a:xfrm>
              <a:custGeom>
                <a:avLst/>
                <a:gdLst>
                  <a:gd name="T0" fmla="*/ 13 w 26"/>
                  <a:gd name="T1" fmla="*/ 26 h 26"/>
                  <a:gd name="T2" fmla="*/ 0 w 26"/>
                  <a:gd name="T3" fmla="*/ 13 h 26"/>
                  <a:gd name="T4" fmla="*/ 13 w 26"/>
                  <a:gd name="T5" fmla="*/ 0 h 26"/>
                  <a:gd name="T6" fmla="*/ 26 w 26"/>
                  <a:gd name="T7" fmla="*/ 13 h 26"/>
                  <a:gd name="T8" fmla="*/ 13 w 26"/>
                  <a:gd name="T9" fmla="*/ 26 h 26"/>
                  <a:gd name="T10" fmla="*/ 13 w 26"/>
                  <a:gd name="T11" fmla="*/ 8 h 26"/>
                  <a:gd name="T12" fmla="*/ 8 w 26"/>
                  <a:gd name="T13" fmla="*/ 13 h 26"/>
                  <a:gd name="T14" fmla="*/ 13 w 26"/>
                  <a:gd name="T15" fmla="*/ 18 h 26"/>
                  <a:gd name="T16" fmla="*/ 18 w 26"/>
                  <a:gd name="T17" fmla="*/ 13 h 26"/>
                  <a:gd name="T18" fmla="*/ 13 w 26"/>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26"/>
                    </a:moveTo>
                    <a:cubicBezTo>
                      <a:pt x="6" y="26"/>
                      <a:pt x="0" y="20"/>
                      <a:pt x="0" y="13"/>
                    </a:cubicBezTo>
                    <a:cubicBezTo>
                      <a:pt x="0" y="6"/>
                      <a:pt x="6" y="0"/>
                      <a:pt x="13" y="0"/>
                    </a:cubicBezTo>
                    <a:cubicBezTo>
                      <a:pt x="20" y="0"/>
                      <a:pt x="26" y="6"/>
                      <a:pt x="26" y="13"/>
                    </a:cubicBezTo>
                    <a:cubicBezTo>
                      <a:pt x="26" y="20"/>
                      <a:pt x="20" y="26"/>
                      <a:pt x="13" y="26"/>
                    </a:cubicBezTo>
                    <a:close/>
                    <a:moveTo>
                      <a:pt x="13" y="8"/>
                    </a:moveTo>
                    <a:cubicBezTo>
                      <a:pt x="11" y="8"/>
                      <a:pt x="8" y="10"/>
                      <a:pt x="8" y="13"/>
                    </a:cubicBezTo>
                    <a:cubicBezTo>
                      <a:pt x="8" y="15"/>
                      <a:pt x="11" y="18"/>
                      <a:pt x="13" y="18"/>
                    </a:cubicBezTo>
                    <a:cubicBezTo>
                      <a:pt x="16" y="18"/>
                      <a:pt x="18" y="15"/>
                      <a:pt x="18" y="13"/>
                    </a:cubicBezTo>
                    <a:cubicBezTo>
                      <a:pt x="18" y="10"/>
                      <a:pt x="16" y="8"/>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9" name="Rectangle 11"/>
              <p:cNvSpPr>
                <a:spLocks noChangeArrowheads="1"/>
              </p:cNvSpPr>
              <p:nvPr/>
            </p:nvSpPr>
            <p:spPr bwMode="auto">
              <a:xfrm>
                <a:off x="5174" y="718"/>
                <a:ext cx="84"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30" name="Freeform 12"/>
              <p:cNvSpPr>
                <a:spLocks/>
              </p:cNvSpPr>
              <p:nvPr/>
            </p:nvSpPr>
            <p:spPr bwMode="auto">
              <a:xfrm>
                <a:off x="5176" y="428"/>
                <a:ext cx="309" cy="252"/>
              </a:xfrm>
              <a:custGeom>
                <a:avLst/>
                <a:gdLst>
                  <a:gd name="T0" fmla="*/ 128 w 128"/>
                  <a:gd name="T1" fmla="*/ 88 h 104"/>
                  <a:gd name="T2" fmla="*/ 128 w 128"/>
                  <a:gd name="T3" fmla="*/ 32 h 104"/>
                  <a:gd name="T4" fmla="*/ 56 w 128"/>
                  <a:gd name="T5" fmla="*/ 32 h 104"/>
                  <a:gd name="T6" fmla="*/ 56 w 128"/>
                  <a:gd name="T7" fmla="*/ 0 h 104"/>
                  <a:gd name="T8" fmla="*/ 0 w 128"/>
                  <a:gd name="T9" fmla="*/ 0 h 104"/>
                  <a:gd name="T10" fmla="*/ 0 w 128"/>
                  <a:gd name="T11" fmla="*/ 56 h 104"/>
                  <a:gd name="T12" fmla="*/ 8 w 128"/>
                  <a:gd name="T13" fmla="*/ 53 h 104"/>
                  <a:gd name="T14" fmla="*/ 8 w 128"/>
                  <a:gd name="T15" fmla="*/ 8 h 104"/>
                  <a:gd name="T16" fmla="*/ 48 w 128"/>
                  <a:gd name="T17" fmla="*/ 8 h 104"/>
                  <a:gd name="T18" fmla="*/ 48 w 128"/>
                  <a:gd name="T19" fmla="*/ 32 h 104"/>
                  <a:gd name="T20" fmla="*/ 40 w 128"/>
                  <a:gd name="T21" fmla="*/ 32 h 104"/>
                  <a:gd name="T22" fmla="*/ 40 w 128"/>
                  <a:gd name="T23" fmla="*/ 59 h 104"/>
                  <a:gd name="T24" fmla="*/ 48 w 128"/>
                  <a:gd name="T25" fmla="*/ 65 h 104"/>
                  <a:gd name="T26" fmla="*/ 48 w 128"/>
                  <a:gd name="T27" fmla="*/ 40 h 104"/>
                  <a:gd name="T28" fmla="*/ 120 w 128"/>
                  <a:gd name="T29" fmla="*/ 40 h 104"/>
                  <a:gd name="T30" fmla="*/ 120 w 128"/>
                  <a:gd name="T31" fmla="*/ 80 h 104"/>
                  <a:gd name="T32" fmla="*/ 59 w 128"/>
                  <a:gd name="T33" fmla="*/ 80 h 104"/>
                  <a:gd name="T34" fmla="*/ 62 w 128"/>
                  <a:gd name="T35" fmla="*/ 88 h 104"/>
                  <a:gd name="T36" fmla="*/ 80 w 128"/>
                  <a:gd name="T37" fmla="*/ 88 h 104"/>
                  <a:gd name="T38" fmla="*/ 80 w 128"/>
                  <a:gd name="T39" fmla="*/ 96 h 104"/>
                  <a:gd name="T40" fmla="*/ 64 w 128"/>
                  <a:gd name="T41" fmla="*/ 96 h 104"/>
                  <a:gd name="T42" fmla="*/ 64 w 128"/>
                  <a:gd name="T43" fmla="*/ 104 h 104"/>
                  <a:gd name="T44" fmla="*/ 104 w 128"/>
                  <a:gd name="T45" fmla="*/ 104 h 104"/>
                  <a:gd name="T46" fmla="*/ 104 w 128"/>
                  <a:gd name="T47" fmla="*/ 96 h 104"/>
                  <a:gd name="T48" fmla="*/ 88 w 128"/>
                  <a:gd name="T49" fmla="*/ 96 h 104"/>
                  <a:gd name="T50" fmla="*/ 88 w 128"/>
                  <a:gd name="T51" fmla="*/ 88 h 104"/>
                  <a:gd name="T52" fmla="*/ 128 w 128"/>
                  <a:gd name="T53"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04">
                    <a:moveTo>
                      <a:pt x="128" y="88"/>
                    </a:moveTo>
                    <a:cubicBezTo>
                      <a:pt x="128" y="32"/>
                      <a:pt x="128" y="32"/>
                      <a:pt x="128" y="32"/>
                    </a:cubicBezTo>
                    <a:cubicBezTo>
                      <a:pt x="56" y="32"/>
                      <a:pt x="56" y="32"/>
                      <a:pt x="56" y="32"/>
                    </a:cubicBezTo>
                    <a:cubicBezTo>
                      <a:pt x="56" y="0"/>
                      <a:pt x="56" y="0"/>
                      <a:pt x="56" y="0"/>
                    </a:cubicBezTo>
                    <a:cubicBezTo>
                      <a:pt x="0" y="0"/>
                      <a:pt x="0" y="0"/>
                      <a:pt x="0" y="0"/>
                    </a:cubicBezTo>
                    <a:cubicBezTo>
                      <a:pt x="0" y="56"/>
                      <a:pt x="0" y="56"/>
                      <a:pt x="0" y="56"/>
                    </a:cubicBezTo>
                    <a:cubicBezTo>
                      <a:pt x="3" y="55"/>
                      <a:pt x="5" y="54"/>
                      <a:pt x="8" y="53"/>
                    </a:cubicBezTo>
                    <a:cubicBezTo>
                      <a:pt x="8" y="8"/>
                      <a:pt x="8" y="8"/>
                      <a:pt x="8" y="8"/>
                    </a:cubicBezTo>
                    <a:cubicBezTo>
                      <a:pt x="48" y="8"/>
                      <a:pt x="48" y="8"/>
                      <a:pt x="48" y="8"/>
                    </a:cubicBezTo>
                    <a:cubicBezTo>
                      <a:pt x="48" y="32"/>
                      <a:pt x="48" y="32"/>
                      <a:pt x="48" y="32"/>
                    </a:cubicBezTo>
                    <a:cubicBezTo>
                      <a:pt x="40" y="32"/>
                      <a:pt x="40" y="32"/>
                      <a:pt x="40" y="32"/>
                    </a:cubicBezTo>
                    <a:cubicBezTo>
                      <a:pt x="40" y="59"/>
                      <a:pt x="40" y="59"/>
                      <a:pt x="40" y="59"/>
                    </a:cubicBezTo>
                    <a:cubicBezTo>
                      <a:pt x="43" y="61"/>
                      <a:pt x="46" y="63"/>
                      <a:pt x="48" y="65"/>
                    </a:cubicBezTo>
                    <a:cubicBezTo>
                      <a:pt x="48" y="40"/>
                      <a:pt x="48" y="40"/>
                      <a:pt x="48" y="40"/>
                    </a:cubicBezTo>
                    <a:cubicBezTo>
                      <a:pt x="120" y="40"/>
                      <a:pt x="120" y="40"/>
                      <a:pt x="120" y="40"/>
                    </a:cubicBezTo>
                    <a:cubicBezTo>
                      <a:pt x="120" y="80"/>
                      <a:pt x="120" y="80"/>
                      <a:pt x="120" y="80"/>
                    </a:cubicBezTo>
                    <a:cubicBezTo>
                      <a:pt x="59" y="80"/>
                      <a:pt x="59" y="80"/>
                      <a:pt x="59" y="80"/>
                    </a:cubicBezTo>
                    <a:cubicBezTo>
                      <a:pt x="60" y="83"/>
                      <a:pt x="61" y="85"/>
                      <a:pt x="62" y="88"/>
                    </a:cubicBezTo>
                    <a:cubicBezTo>
                      <a:pt x="80" y="88"/>
                      <a:pt x="80" y="88"/>
                      <a:pt x="80" y="88"/>
                    </a:cubicBezTo>
                    <a:cubicBezTo>
                      <a:pt x="80" y="96"/>
                      <a:pt x="80" y="96"/>
                      <a:pt x="80" y="96"/>
                    </a:cubicBezTo>
                    <a:cubicBezTo>
                      <a:pt x="64" y="96"/>
                      <a:pt x="64" y="96"/>
                      <a:pt x="64" y="96"/>
                    </a:cubicBezTo>
                    <a:cubicBezTo>
                      <a:pt x="64" y="104"/>
                      <a:pt x="64" y="104"/>
                      <a:pt x="64" y="104"/>
                    </a:cubicBezTo>
                    <a:cubicBezTo>
                      <a:pt x="104" y="104"/>
                      <a:pt x="104" y="104"/>
                      <a:pt x="104" y="104"/>
                    </a:cubicBezTo>
                    <a:cubicBezTo>
                      <a:pt x="104" y="96"/>
                      <a:pt x="104" y="96"/>
                      <a:pt x="104" y="96"/>
                    </a:cubicBezTo>
                    <a:cubicBezTo>
                      <a:pt x="88" y="96"/>
                      <a:pt x="88" y="96"/>
                      <a:pt x="88" y="96"/>
                    </a:cubicBezTo>
                    <a:cubicBezTo>
                      <a:pt x="88" y="88"/>
                      <a:pt x="88" y="88"/>
                      <a:pt x="88" y="88"/>
                    </a:cubicBezTo>
                    <a:lnTo>
                      <a:pt x="128"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sp>
          <p:nvSpPr>
            <p:cNvPr id="34" name="Freeform 16"/>
            <p:cNvSpPr>
              <a:spLocks noEditPoints="1"/>
            </p:cNvSpPr>
            <p:nvPr/>
          </p:nvSpPr>
          <p:spPr bwMode="auto">
            <a:xfrm>
              <a:off x="1189038" y="4651035"/>
              <a:ext cx="1038810" cy="1311944"/>
            </a:xfrm>
            <a:custGeom>
              <a:avLst/>
              <a:gdLst>
                <a:gd name="T0" fmla="*/ 464 w 464"/>
                <a:gd name="T1" fmla="*/ 586 h 586"/>
                <a:gd name="T2" fmla="*/ 0 w 464"/>
                <a:gd name="T3" fmla="*/ 586 h 586"/>
                <a:gd name="T4" fmla="*/ 0 w 464"/>
                <a:gd name="T5" fmla="*/ 0 h 586"/>
                <a:gd name="T6" fmla="*/ 322 w 464"/>
                <a:gd name="T7" fmla="*/ 0 h 586"/>
                <a:gd name="T8" fmla="*/ 464 w 464"/>
                <a:gd name="T9" fmla="*/ 129 h 586"/>
                <a:gd name="T10" fmla="*/ 464 w 464"/>
                <a:gd name="T11" fmla="*/ 586 h 586"/>
                <a:gd name="T12" fmla="*/ 22 w 464"/>
                <a:gd name="T13" fmla="*/ 565 h 586"/>
                <a:gd name="T14" fmla="*/ 442 w 464"/>
                <a:gd name="T15" fmla="*/ 565 h 586"/>
                <a:gd name="T16" fmla="*/ 442 w 464"/>
                <a:gd name="T17" fmla="*/ 139 h 586"/>
                <a:gd name="T18" fmla="*/ 315 w 464"/>
                <a:gd name="T19" fmla="*/ 22 h 586"/>
                <a:gd name="T20" fmla="*/ 22 w 464"/>
                <a:gd name="T21" fmla="*/ 22 h 586"/>
                <a:gd name="T22" fmla="*/ 22 w 464"/>
                <a:gd name="T23" fmla="*/ 565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4" h="586">
                  <a:moveTo>
                    <a:pt x="464" y="586"/>
                  </a:moveTo>
                  <a:lnTo>
                    <a:pt x="0" y="586"/>
                  </a:lnTo>
                  <a:lnTo>
                    <a:pt x="0" y="0"/>
                  </a:lnTo>
                  <a:lnTo>
                    <a:pt x="322" y="0"/>
                  </a:lnTo>
                  <a:lnTo>
                    <a:pt x="464" y="129"/>
                  </a:lnTo>
                  <a:lnTo>
                    <a:pt x="464" y="586"/>
                  </a:lnTo>
                  <a:close/>
                  <a:moveTo>
                    <a:pt x="22" y="565"/>
                  </a:moveTo>
                  <a:lnTo>
                    <a:pt x="442" y="565"/>
                  </a:lnTo>
                  <a:lnTo>
                    <a:pt x="442" y="139"/>
                  </a:lnTo>
                  <a:lnTo>
                    <a:pt x="315" y="22"/>
                  </a:lnTo>
                  <a:lnTo>
                    <a:pt x="22" y="22"/>
                  </a:lnTo>
                  <a:lnTo>
                    <a:pt x="22" y="5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sp>
        <p:nvSpPr>
          <p:cNvPr id="36" name="Freeform 17"/>
          <p:cNvSpPr>
            <a:spLocks noEditPoints="1"/>
          </p:cNvSpPr>
          <p:nvPr/>
        </p:nvSpPr>
        <p:spPr bwMode="auto">
          <a:xfrm rot="16200000" flipV="1">
            <a:off x="3615167" y="5240007"/>
            <a:ext cx="504507" cy="500148"/>
          </a:xfrm>
          <a:custGeom>
            <a:avLst/>
            <a:gdLst>
              <a:gd name="T0" fmla="*/ 101 w 121"/>
              <a:gd name="T1" fmla="*/ 59 h 120"/>
              <a:gd name="T2" fmla="*/ 100 w 121"/>
              <a:gd name="T3" fmla="*/ 53 h 120"/>
              <a:gd name="T4" fmla="*/ 121 w 121"/>
              <a:gd name="T5" fmla="*/ 44 h 120"/>
              <a:gd name="T6" fmla="*/ 116 w 121"/>
              <a:gd name="T7" fmla="*/ 33 h 120"/>
              <a:gd name="T8" fmla="*/ 97 w 121"/>
              <a:gd name="T9" fmla="*/ 41 h 120"/>
              <a:gd name="T10" fmla="*/ 80 w 121"/>
              <a:gd name="T11" fmla="*/ 24 h 120"/>
              <a:gd name="T12" fmla="*/ 88 w 121"/>
              <a:gd name="T13" fmla="*/ 4 h 120"/>
              <a:gd name="T14" fmla="*/ 77 w 121"/>
              <a:gd name="T15" fmla="*/ 0 h 120"/>
              <a:gd name="T16" fmla="*/ 69 w 121"/>
              <a:gd name="T17" fmla="*/ 20 h 120"/>
              <a:gd name="T18" fmla="*/ 61 w 121"/>
              <a:gd name="T19" fmla="*/ 19 h 120"/>
              <a:gd name="T20" fmla="*/ 54 w 121"/>
              <a:gd name="T21" fmla="*/ 20 h 120"/>
              <a:gd name="T22" fmla="*/ 45 w 121"/>
              <a:gd name="T23" fmla="*/ 0 h 120"/>
              <a:gd name="T24" fmla="*/ 34 w 121"/>
              <a:gd name="T25" fmla="*/ 4 h 120"/>
              <a:gd name="T26" fmla="*/ 42 w 121"/>
              <a:gd name="T27" fmla="*/ 24 h 120"/>
              <a:gd name="T28" fmla="*/ 25 w 121"/>
              <a:gd name="T29" fmla="*/ 41 h 120"/>
              <a:gd name="T30" fmla="*/ 5 w 121"/>
              <a:gd name="T31" fmla="*/ 33 h 120"/>
              <a:gd name="T32" fmla="*/ 0 w 121"/>
              <a:gd name="T33" fmla="*/ 44 h 120"/>
              <a:gd name="T34" fmla="*/ 21 w 121"/>
              <a:gd name="T35" fmla="*/ 53 h 120"/>
              <a:gd name="T36" fmla="*/ 21 w 121"/>
              <a:gd name="T37" fmla="*/ 59 h 120"/>
              <a:gd name="T38" fmla="*/ 22 w 121"/>
              <a:gd name="T39" fmla="*/ 68 h 120"/>
              <a:gd name="T40" fmla="*/ 0 w 121"/>
              <a:gd name="T41" fmla="*/ 77 h 120"/>
              <a:gd name="T42" fmla="*/ 5 w 121"/>
              <a:gd name="T43" fmla="*/ 88 h 120"/>
              <a:gd name="T44" fmla="*/ 26 w 121"/>
              <a:gd name="T45" fmla="*/ 79 h 120"/>
              <a:gd name="T46" fmla="*/ 43 w 121"/>
              <a:gd name="T47" fmla="*/ 95 h 120"/>
              <a:gd name="T48" fmla="*/ 34 w 121"/>
              <a:gd name="T49" fmla="*/ 116 h 120"/>
              <a:gd name="T50" fmla="*/ 45 w 121"/>
              <a:gd name="T51" fmla="*/ 120 h 120"/>
              <a:gd name="T52" fmla="*/ 54 w 121"/>
              <a:gd name="T53" fmla="*/ 99 h 120"/>
              <a:gd name="T54" fmla="*/ 61 w 121"/>
              <a:gd name="T55" fmla="*/ 99 h 120"/>
              <a:gd name="T56" fmla="*/ 68 w 121"/>
              <a:gd name="T57" fmla="*/ 99 h 120"/>
              <a:gd name="T58" fmla="*/ 77 w 121"/>
              <a:gd name="T59" fmla="*/ 120 h 120"/>
              <a:gd name="T60" fmla="*/ 88 w 121"/>
              <a:gd name="T61" fmla="*/ 116 h 120"/>
              <a:gd name="T62" fmla="*/ 80 w 121"/>
              <a:gd name="T63" fmla="*/ 95 h 120"/>
              <a:gd name="T64" fmla="*/ 96 w 121"/>
              <a:gd name="T65" fmla="*/ 79 h 120"/>
              <a:gd name="T66" fmla="*/ 116 w 121"/>
              <a:gd name="T67" fmla="*/ 88 h 120"/>
              <a:gd name="T68" fmla="*/ 121 w 121"/>
              <a:gd name="T69" fmla="*/ 77 h 120"/>
              <a:gd name="T70" fmla="*/ 100 w 121"/>
              <a:gd name="T71" fmla="*/ 68 h 120"/>
              <a:gd name="T72" fmla="*/ 101 w 121"/>
              <a:gd name="T73" fmla="*/ 59 h 120"/>
              <a:gd name="T74" fmla="*/ 61 w 121"/>
              <a:gd name="T75" fmla="*/ 87 h 120"/>
              <a:gd name="T76" fmla="*/ 33 w 121"/>
              <a:gd name="T77" fmla="*/ 59 h 120"/>
              <a:gd name="T78" fmla="*/ 61 w 121"/>
              <a:gd name="T79" fmla="*/ 31 h 120"/>
              <a:gd name="T80" fmla="*/ 89 w 121"/>
              <a:gd name="T81" fmla="*/ 59 h 120"/>
              <a:gd name="T82" fmla="*/ 61 w 121"/>
              <a:gd name="T83" fmla="*/ 8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1" h="120">
                <a:moveTo>
                  <a:pt x="101" y="59"/>
                </a:moveTo>
                <a:cubicBezTo>
                  <a:pt x="101" y="57"/>
                  <a:pt x="101" y="55"/>
                  <a:pt x="100" y="53"/>
                </a:cubicBezTo>
                <a:cubicBezTo>
                  <a:pt x="121" y="44"/>
                  <a:pt x="121" y="44"/>
                  <a:pt x="121" y="44"/>
                </a:cubicBezTo>
                <a:cubicBezTo>
                  <a:pt x="116" y="33"/>
                  <a:pt x="116" y="33"/>
                  <a:pt x="116" y="33"/>
                </a:cubicBezTo>
                <a:cubicBezTo>
                  <a:pt x="97" y="41"/>
                  <a:pt x="97" y="41"/>
                  <a:pt x="97" y="41"/>
                </a:cubicBezTo>
                <a:cubicBezTo>
                  <a:pt x="93" y="34"/>
                  <a:pt x="87" y="28"/>
                  <a:pt x="80" y="24"/>
                </a:cubicBezTo>
                <a:cubicBezTo>
                  <a:pt x="88" y="4"/>
                  <a:pt x="88" y="4"/>
                  <a:pt x="88" y="4"/>
                </a:cubicBezTo>
                <a:cubicBezTo>
                  <a:pt x="77" y="0"/>
                  <a:pt x="77" y="0"/>
                  <a:pt x="77" y="0"/>
                </a:cubicBezTo>
                <a:cubicBezTo>
                  <a:pt x="69" y="20"/>
                  <a:pt x="69" y="20"/>
                  <a:pt x="69" y="20"/>
                </a:cubicBezTo>
                <a:cubicBezTo>
                  <a:pt x="66" y="20"/>
                  <a:pt x="64" y="19"/>
                  <a:pt x="61" y="19"/>
                </a:cubicBezTo>
                <a:cubicBezTo>
                  <a:pt x="58" y="19"/>
                  <a:pt x="56" y="20"/>
                  <a:pt x="54" y="20"/>
                </a:cubicBezTo>
                <a:cubicBezTo>
                  <a:pt x="45" y="0"/>
                  <a:pt x="45" y="0"/>
                  <a:pt x="45" y="0"/>
                </a:cubicBezTo>
                <a:cubicBezTo>
                  <a:pt x="34" y="4"/>
                  <a:pt x="34" y="4"/>
                  <a:pt x="34" y="4"/>
                </a:cubicBezTo>
                <a:cubicBezTo>
                  <a:pt x="42" y="24"/>
                  <a:pt x="42" y="24"/>
                  <a:pt x="42" y="24"/>
                </a:cubicBezTo>
                <a:cubicBezTo>
                  <a:pt x="35" y="28"/>
                  <a:pt x="29" y="34"/>
                  <a:pt x="25" y="41"/>
                </a:cubicBezTo>
                <a:cubicBezTo>
                  <a:pt x="5" y="33"/>
                  <a:pt x="5" y="33"/>
                  <a:pt x="5" y="33"/>
                </a:cubicBezTo>
                <a:cubicBezTo>
                  <a:pt x="0" y="44"/>
                  <a:pt x="0" y="44"/>
                  <a:pt x="0" y="44"/>
                </a:cubicBezTo>
                <a:cubicBezTo>
                  <a:pt x="21" y="53"/>
                  <a:pt x="21" y="53"/>
                  <a:pt x="21" y="53"/>
                </a:cubicBezTo>
                <a:cubicBezTo>
                  <a:pt x="21" y="55"/>
                  <a:pt x="21" y="57"/>
                  <a:pt x="21" y="59"/>
                </a:cubicBezTo>
                <a:cubicBezTo>
                  <a:pt x="21" y="62"/>
                  <a:pt x="21" y="65"/>
                  <a:pt x="22" y="68"/>
                </a:cubicBezTo>
                <a:cubicBezTo>
                  <a:pt x="0" y="77"/>
                  <a:pt x="0" y="77"/>
                  <a:pt x="0" y="77"/>
                </a:cubicBezTo>
                <a:cubicBezTo>
                  <a:pt x="5" y="88"/>
                  <a:pt x="5" y="88"/>
                  <a:pt x="5" y="88"/>
                </a:cubicBezTo>
                <a:cubicBezTo>
                  <a:pt x="26" y="79"/>
                  <a:pt x="26" y="79"/>
                  <a:pt x="26" y="79"/>
                </a:cubicBezTo>
                <a:cubicBezTo>
                  <a:pt x="30" y="86"/>
                  <a:pt x="36" y="91"/>
                  <a:pt x="43" y="95"/>
                </a:cubicBezTo>
                <a:cubicBezTo>
                  <a:pt x="34" y="116"/>
                  <a:pt x="34" y="116"/>
                  <a:pt x="34" y="116"/>
                </a:cubicBezTo>
                <a:cubicBezTo>
                  <a:pt x="45" y="120"/>
                  <a:pt x="45" y="120"/>
                  <a:pt x="45" y="120"/>
                </a:cubicBezTo>
                <a:cubicBezTo>
                  <a:pt x="54" y="99"/>
                  <a:pt x="54" y="99"/>
                  <a:pt x="54" y="99"/>
                </a:cubicBezTo>
                <a:cubicBezTo>
                  <a:pt x="56" y="99"/>
                  <a:pt x="59" y="99"/>
                  <a:pt x="61" y="99"/>
                </a:cubicBezTo>
                <a:cubicBezTo>
                  <a:pt x="63" y="99"/>
                  <a:pt x="66" y="99"/>
                  <a:pt x="68" y="99"/>
                </a:cubicBezTo>
                <a:cubicBezTo>
                  <a:pt x="77" y="120"/>
                  <a:pt x="77" y="120"/>
                  <a:pt x="77" y="120"/>
                </a:cubicBezTo>
                <a:cubicBezTo>
                  <a:pt x="88" y="116"/>
                  <a:pt x="88" y="116"/>
                  <a:pt x="88" y="116"/>
                </a:cubicBezTo>
                <a:cubicBezTo>
                  <a:pt x="80" y="95"/>
                  <a:pt x="80" y="95"/>
                  <a:pt x="80" y="95"/>
                </a:cubicBezTo>
                <a:cubicBezTo>
                  <a:pt x="86" y="91"/>
                  <a:pt x="92" y="86"/>
                  <a:pt x="96" y="79"/>
                </a:cubicBezTo>
                <a:cubicBezTo>
                  <a:pt x="116" y="88"/>
                  <a:pt x="116" y="88"/>
                  <a:pt x="116" y="88"/>
                </a:cubicBezTo>
                <a:cubicBezTo>
                  <a:pt x="121" y="77"/>
                  <a:pt x="121" y="77"/>
                  <a:pt x="121" y="77"/>
                </a:cubicBezTo>
                <a:cubicBezTo>
                  <a:pt x="100" y="68"/>
                  <a:pt x="100" y="68"/>
                  <a:pt x="100" y="68"/>
                </a:cubicBezTo>
                <a:cubicBezTo>
                  <a:pt x="101" y="65"/>
                  <a:pt x="101" y="62"/>
                  <a:pt x="101" y="59"/>
                </a:cubicBezTo>
                <a:close/>
                <a:moveTo>
                  <a:pt x="61" y="87"/>
                </a:moveTo>
                <a:cubicBezTo>
                  <a:pt x="45" y="87"/>
                  <a:pt x="33" y="75"/>
                  <a:pt x="33" y="59"/>
                </a:cubicBezTo>
                <a:cubicBezTo>
                  <a:pt x="33" y="44"/>
                  <a:pt x="45" y="31"/>
                  <a:pt x="61" y="31"/>
                </a:cubicBezTo>
                <a:cubicBezTo>
                  <a:pt x="76" y="31"/>
                  <a:pt x="89" y="44"/>
                  <a:pt x="89" y="59"/>
                </a:cubicBezTo>
                <a:cubicBezTo>
                  <a:pt x="89" y="75"/>
                  <a:pt x="76" y="87"/>
                  <a:pt x="61" y="87"/>
                </a:cubicBez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37" name="Freeform 17"/>
          <p:cNvSpPr>
            <a:spLocks noEditPoints="1"/>
          </p:cNvSpPr>
          <p:nvPr/>
        </p:nvSpPr>
        <p:spPr bwMode="auto">
          <a:xfrm rot="15300000" flipV="1">
            <a:off x="3813349" y="4729366"/>
            <a:ext cx="612650" cy="607357"/>
          </a:xfrm>
          <a:custGeom>
            <a:avLst/>
            <a:gdLst>
              <a:gd name="T0" fmla="*/ 101 w 121"/>
              <a:gd name="T1" fmla="*/ 59 h 120"/>
              <a:gd name="T2" fmla="*/ 100 w 121"/>
              <a:gd name="T3" fmla="*/ 53 h 120"/>
              <a:gd name="T4" fmla="*/ 121 w 121"/>
              <a:gd name="T5" fmla="*/ 44 h 120"/>
              <a:gd name="T6" fmla="*/ 116 w 121"/>
              <a:gd name="T7" fmla="*/ 33 h 120"/>
              <a:gd name="T8" fmla="*/ 97 w 121"/>
              <a:gd name="T9" fmla="*/ 41 h 120"/>
              <a:gd name="T10" fmla="*/ 80 w 121"/>
              <a:gd name="T11" fmla="*/ 24 h 120"/>
              <a:gd name="T12" fmla="*/ 88 w 121"/>
              <a:gd name="T13" fmla="*/ 4 h 120"/>
              <a:gd name="T14" fmla="*/ 77 w 121"/>
              <a:gd name="T15" fmla="*/ 0 h 120"/>
              <a:gd name="T16" fmla="*/ 69 w 121"/>
              <a:gd name="T17" fmla="*/ 20 h 120"/>
              <a:gd name="T18" fmla="*/ 61 w 121"/>
              <a:gd name="T19" fmla="*/ 19 h 120"/>
              <a:gd name="T20" fmla="*/ 54 w 121"/>
              <a:gd name="T21" fmla="*/ 20 h 120"/>
              <a:gd name="T22" fmla="*/ 45 w 121"/>
              <a:gd name="T23" fmla="*/ 0 h 120"/>
              <a:gd name="T24" fmla="*/ 34 w 121"/>
              <a:gd name="T25" fmla="*/ 4 h 120"/>
              <a:gd name="T26" fmla="*/ 42 w 121"/>
              <a:gd name="T27" fmla="*/ 24 h 120"/>
              <a:gd name="T28" fmla="*/ 25 w 121"/>
              <a:gd name="T29" fmla="*/ 41 h 120"/>
              <a:gd name="T30" fmla="*/ 5 w 121"/>
              <a:gd name="T31" fmla="*/ 33 h 120"/>
              <a:gd name="T32" fmla="*/ 0 w 121"/>
              <a:gd name="T33" fmla="*/ 44 h 120"/>
              <a:gd name="T34" fmla="*/ 21 w 121"/>
              <a:gd name="T35" fmla="*/ 53 h 120"/>
              <a:gd name="T36" fmla="*/ 21 w 121"/>
              <a:gd name="T37" fmla="*/ 59 h 120"/>
              <a:gd name="T38" fmla="*/ 22 w 121"/>
              <a:gd name="T39" fmla="*/ 68 h 120"/>
              <a:gd name="T40" fmla="*/ 0 w 121"/>
              <a:gd name="T41" fmla="*/ 77 h 120"/>
              <a:gd name="T42" fmla="*/ 5 w 121"/>
              <a:gd name="T43" fmla="*/ 88 h 120"/>
              <a:gd name="T44" fmla="*/ 26 w 121"/>
              <a:gd name="T45" fmla="*/ 79 h 120"/>
              <a:gd name="T46" fmla="*/ 43 w 121"/>
              <a:gd name="T47" fmla="*/ 95 h 120"/>
              <a:gd name="T48" fmla="*/ 34 w 121"/>
              <a:gd name="T49" fmla="*/ 116 h 120"/>
              <a:gd name="T50" fmla="*/ 45 w 121"/>
              <a:gd name="T51" fmla="*/ 120 h 120"/>
              <a:gd name="T52" fmla="*/ 54 w 121"/>
              <a:gd name="T53" fmla="*/ 99 h 120"/>
              <a:gd name="T54" fmla="*/ 61 w 121"/>
              <a:gd name="T55" fmla="*/ 99 h 120"/>
              <a:gd name="T56" fmla="*/ 68 w 121"/>
              <a:gd name="T57" fmla="*/ 99 h 120"/>
              <a:gd name="T58" fmla="*/ 77 w 121"/>
              <a:gd name="T59" fmla="*/ 120 h 120"/>
              <a:gd name="T60" fmla="*/ 88 w 121"/>
              <a:gd name="T61" fmla="*/ 116 h 120"/>
              <a:gd name="T62" fmla="*/ 80 w 121"/>
              <a:gd name="T63" fmla="*/ 95 h 120"/>
              <a:gd name="T64" fmla="*/ 96 w 121"/>
              <a:gd name="T65" fmla="*/ 79 h 120"/>
              <a:gd name="T66" fmla="*/ 116 w 121"/>
              <a:gd name="T67" fmla="*/ 88 h 120"/>
              <a:gd name="T68" fmla="*/ 121 w 121"/>
              <a:gd name="T69" fmla="*/ 77 h 120"/>
              <a:gd name="T70" fmla="*/ 100 w 121"/>
              <a:gd name="T71" fmla="*/ 68 h 120"/>
              <a:gd name="T72" fmla="*/ 101 w 121"/>
              <a:gd name="T73" fmla="*/ 59 h 120"/>
              <a:gd name="T74" fmla="*/ 61 w 121"/>
              <a:gd name="T75" fmla="*/ 87 h 120"/>
              <a:gd name="T76" fmla="*/ 33 w 121"/>
              <a:gd name="T77" fmla="*/ 59 h 120"/>
              <a:gd name="T78" fmla="*/ 61 w 121"/>
              <a:gd name="T79" fmla="*/ 31 h 120"/>
              <a:gd name="T80" fmla="*/ 89 w 121"/>
              <a:gd name="T81" fmla="*/ 59 h 120"/>
              <a:gd name="T82" fmla="*/ 61 w 121"/>
              <a:gd name="T83" fmla="*/ 8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1" h="120">
                <a:moveTo>
                  <a:pt x="101" y="59"/>
                </a:moveTo>
                <a:cubicBezTo>
                  <a:pt x="101" y="57"/>
                  <a:pt x="101" y="55"/>
                  <a:pt x="100" y="53"/>
                </a:cubicBezTo>
                <a:cubicBezTo>
                  <a:pt x="121" y="44"/>
                  <a:pt x="121" y="44"/>
                  <a:pt x="121" y="44"/>
                </a:cubicBezTo>
                <a:cubicBezTo>
                  <a:pt x="116" y="33"/>
                  <a:pt x="116" y="33"/>
                  <a:pt x="116" y="33"/>
                </a:cubicBezTo>
                <a:cubicBezTo>
                  <a:pt x="97" y="41"/>
                  <a:pt x="97" y="41"/>
                  <a:pt x="97" y="41"/>
                </a:cubicBezTo>
                <a:cubicBezTo>
                  <a:pt x="93" y="34"/>
                  <a:pt x="87" y="28"/>
                  <a:pt x="80" y="24"/>
                </a:cubicBezTo>
                <a:cubicBezTo>
                  <a:pt x="88" y="4"/>
                  <a:pt x="88" y="4"/>
                  <a:pt x="88" y="4"/>
                </a:cubicBezTo>
                <a:cubicBezTo>
                  <a:pt x="77" y="0"/>
                  <a:pt x="77" y="0"/>
                  <a:pt x="77" y="0"/>
                </a:cubicBezTo>
                <a:cubicBezTo>
                  <a:pt x="69" y="20"/>
                  <a:pt x="69" y="20"/>
                  <a:pt x="69" y="20"/>
                </a:cubicBezTo>
                <a:cubicBezTo>
                  <a:pt x="66" y="20"/>
                  <a:pt x="64" y="19"/>
                  <a:pt x="61" y="19"/>
                </a:cubicBezTo>
                <a:cubicBezTo>
                  <a:pt x="58" y="19"/>
                  <a:pt x="56" y="20"/>
                  <a:pt x="54" y="20"/>
                </a:cubicBezTo>
                <a:cubicBezTo>
                  <a:pt x="45" y="0"/>
                  <a:pt x="45" y="0"/>
                  <a:pt x="45" y="0"/>
                </a:cubicBezTo>
                <a:cubicBezTo>
                  <a:pt x="34" y="4"/>
                  <a:pt x="34" y="4"/>
                  <a:pt x="34" y="4"/>
                </a:cubicBezTo>
                <a:cubicBezTo>
                  <a:pt x="42" y="24"/>
                  <a:pt x="42" y="24"/>
                  <a:pt x="42" y="24"/>
                </a:cubicBezTo>
                <a:cubicBezTo>
                  <a:pt x="35" y="28"/>
                  <a:pt x="29" y="34"/>
                  <a:pt x="25" y="41"/>
                </a:cubicBezTo>
                <a:cubicBezTo>
                  <a:pt x="5" y="33"/>
                  <a:pt x="5" y="33"/>
                  <a:pt x="5" y="33"/>
                </a:cubicBezTo>
                <a:cubicBezTo>
                  <a:pt x="0" y="44"/>
                  <a:pt x="0" y="44"/>
                  <a:pt x="0" y="44"/>
                </a:cubicBezTo>
                <a:cubicBezTo>
                  <a:pt x="21" y="53"/>
                  <a:pt x="21" y="53"/>
                  <a:pt x="21" y="53"/>
                </a:cubicBezTo>
                <a:cubicBezTo>
                  <a:pt x="21" y="55"/>
                  <a:pt x="21" y="57"/>
                  <a:pt x="21" y="59"/>
                </a:cubicBezTo>
                <a:cubicBezTo>
                  <a:pt x="21" y="62"/>
                  <a:pt x="21" y="65"/>
                  <a:pt x="22" y="68"/>
                </a:cubicBezTo>
                <a:cubicBezTo>
                  <a:pt x="0" y="77"/>
                  <a:pt x="0" y="77"/>
                  <a:pt x="0" y="77"/>
                </a:cubicBezTo>
                <a:cubicBezTo>
                  <a:pt x="5" y="88"/>
                  <a:pt x="5" y="88"/>
                  <a:pt x="5" y="88"/>
                </a:cubicBezTo>
                <a:cubicBezTo>
                  <a:pt x="26" y="79"/>
                  <a:pt x="26" y="79"/>
                  <a:pt x="26" y="79"/>
                </a:cubicBezTo>
                <a:cubicBezTo>
                  <a:pt x="30" y="86"/>
                  <a:pt x="36" y="91"/>
                  <a:pt x="43" y="95"/>
                </a:cubicBezTo>
                <a:cubicBezTo>
                  <a:pt x="34" y="116"/>
                  <a:pt x="34" y="116"/>
                  <a:pt x="34" y="116"/>
                </a:cubicBezTo>
                <a:cubicBezTo>
                  <a:pt x="45" y="120"/>
                  <a:pt x="45" y="120"/>
                  <a:pt x="45" y="120"/>
                </a:cubicBezTo>
                <a:cubicBezTo>
                  <a:pt x="54" y="99"/>
                  <a:pt x="54" y="99"/>
                  <a:pt x="54" y="99"/>
                </a:cubicBezTo>
                <a:cubicBezTo>
                  <a:pt x="56" y="99"/>
                  <a:pt x="59" y="99"/>
                  <a:pt x="61" y="99"/>
                </a:cubicBezTo>
                <a:cubicBezTo>
                  <a:pt x="63" y="99"/>
                  <a:pt x="66" y="99"/>
                  <a:pt x="68" y="99"/>
                </a:cubicBezTo>
                <a:cubicBezTo>
                  <a:pt x="77" y="120"/>
                  <a:pt x="77" y="120"/>
                  <a:pt x="77" y="120"/>
                </a:cubicBezTo>
                <a:cubicBezTo>
                  <a:pt x="88" y="116"/>
                  <a:pt x="88" y="116"/>
                  <a:pt x="88" y="116"/>
                </a:cubicBezTo>
                <a:cubicBezTo>
                  <a:pt x="80" y="95"/>
                  <a:pt x="80" y="95"/>
                  <a:pt x="80" y="95"/>
                </a:cubicBezTo>
                <a:cubicBezTo>
                  <a:pt x="86" y="91"/>
                  <a:pt x="92" y="86"/>
                  <a:pt x="96" y="79"/>
                </a:cubicBezTo>
                <a:cubicBezTo>
                  <a:pt x="116" y="88"/>
                  <a:pt x="116" y="88"/>
                  <a:pt x="116" y="88"/>
                </a:cubicBezTo>
                <a:cubicBezTo>
                  <a:pt x="121" y="77"/>
                  <a:pt x="121" y="77"/>
                  <a:pt x="121" y="77"/>
                </a:cubicBezTo>
                <a:cubicBezTo>
                  <a:pt x="100" y="68"/>
                  <a:pt x="100" y="68"/>
                  <a:pt x="100" y="68"/>
                </a:cubicBezTo>
                <a:cubicBezTo>
                  <a:pt x="101" y="65"/>
                  <a:pt x="101" y="62"/>
                  <a:pt x="101" y="59"/>
                </a:cubicBezTo>
                <a:close/>
                <a:moveTo>
                  <a:pt x="61" y="87"/>
                </a:moveTo>
                <a:cubicBezTo>
                  <a:pt x="45" y="87"/>
                  <a:pt x="33" y="75"/>
                  <a:pt x="33" y="59"/>
                </a:cubicBezTo>
                <a:cubicBezTo>
                  <a:pt x="33" y="44"/>
                  <a:pt x="45" y="31"/>
                  <a:pt x="61" y="31"/>
                </a:cubicBezTo>
                <a:cubicBezTo>
                  <a:pt x="76" y="31"/>
                  <a:pt x="89" y="44"/>
                  <a:pt x="89" y="59"/>
                </a:cubicBezTo>
                <a:cubicBezTo>
                  <a:pt x="89" y="75"/>
                  <a:pt x="76" y="87"/>
                  <a:pt x="61" y="87"/>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55" name="Content Placeholder 15"/>
          <p:cNvSpPr txBox="1">
            <a:spLocks/>
          </p:cNvSpPr>
          <p:nvPr/>
        </p:nvSpPr>
        <p:spPr>
          <a:xfrm>
            <a:off x="434672" y="1344099"/>
            <a:ext cx="3095002" cy="1385479"/>
          </a:xfrm>
          <a:prstGeom prst="rect">
            <a:avLst/>
          </a:prstGeom>
        </p:spPr>
        <p:txBody>
          <a:bodyPr vert="horz" lIns="0" tIns="0" rIns="0" bIns="0" rtlCol="0">
            <a:noAutofit/>
          </a:bodyPr>
          <a:lstStyle>
            <a:lvl1pPr marL="0" indent="0" algn="l" defTabSz="685800" rtl="0" eaLnBrk="1" latinLnBrk="0" hangingPunct="1">
              <a:lnSpc>
                <a:spcPct val="90000"/>
              </a:lnSpc>
              <a:spcBef>
                <a:spcPts val="1800"/>
              </a:spcBef>
              <a:buFont typeface="Arial" panose="020B0604020202020204" pitchFamily="34" charset="0"/>
              <a:buNone/>
              <a:defRPr sz="2400" b="0" kern="1200" spc="-100" baseline="0">
                <a:gradFill>
                  <a:gsLst>
                    <a:gs pos="0">
                      <a:schemeClr val="accent1"/>
                    </a:gs>
                    <a:gs pos="100000">
                      <a:schemeClr val="accent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685800" rtl="0" eaLnBrk="1" latinLnBrk="0" hangingPunct="1">
              <a:lnSpc>
                <a:spcPct val="90000"/>
              </a:lnSpc>
              <a:spcBef>
                <a:spcPts val="450"/>
              </a:spcBef>
              <a:buFont typeface="Arial" panose="020B0604020202020204" pitchFamily="34" charset="0"/>
              <a:buNone/>
              <a:defRPr sz="1400" kern="1200" spc="-100" baseline="0">
                <a:solidFill>
                  <a:srgbClr val="0078D7"/>
                </a:solidFill>
                <a:latin typeface="+mn-lt"/>
                <a:ea typeface="+mn-ea"/>
                <a:cs typeface="+mn-cs"/>
              </a:defRPr>
            </a:lvl2pPr>
            <a:lvl3pPr marL="175022" indent="-171450" algn="l" defTabSz="685800" rtl="0" eaLnBrk="1" latinLnBrk="0" hangingPunct="1">
              <a:lnSpc>
                <a:spcPct val="90000"/>
              </a:lnSpc>
              <a:spcBef>
                <a:spcPts val="450"/>
              </a:spcBef>
              <a:buFont typeface="Arial" panose="020B0604020202020204" pitchFamily="34" charset="0"/>
              <a:buChar char="•"/>
              <a:defRPr sz="1400" kern="1200" spc="-100" baseline="0">
                <a:solidFill>
                  <a:srgbClr val="0078D7"/>
                </a:solidFill>
                <a:latin typeface="+mn-lt"/>
                <a:ea typeface="+mn-ea"/>
                <a:cs typeface="+mn-cs"/>
              </a:defRPr>
            </a:lvl3pPr>
            <a:lvl4pPr marL="342900" indent="-171450" algn="l" defTabSz="685800" rtl="0" eaLnBrk="1" latinLnBrk="0" hangingPunct="1">
              <a:lnSpc>
                <a:spcPct val="90000"/>
              </a:lnSpc>
              <a:spcBef>
                <a:spcPts val="450"/>
              </a:spcBef>
              <a:buFont typeface="Arial" panose="020B0604020202020204" pitchFamily="34" charset="0"/>
              <a:buChar char="•"/>
              <a:defRPr sz="1400" kern="1200" spc="-100" baseline="0">
                <a:solidFill>
                  <a:srgbClr val="0078D7"/>
                </a:solidFill>
                <a:latin typeface="+mn-lt"/>
                <a:ea typeface="+mn-ea"/>
                <a:cs typeface="+mn-cs"/>
              </a:defRPr>
            </a:lvl4pPr>
            <a:lvl5pPr marL="517922" indent="-171450" algn="l" defTabSz="685800" rtl="0" eaLnBrk="1" latinLnBrk="0" hangingPunct="1">
              <a:lnSpc>
                <a:spcPct val="90000"/>
              </a:lnSpc>
              <a:spcBef>
                <a:spcPts val="450"/>
              </a:spcBef>
              <a:buFont typeface="Arial" panose="020B0604020202020204" pitchFamily="34" charset="0"/>
              <a:buChar char="•"/>
              <a:defRPr sz="1400" kern="1200" spc="-100" baseline="0">
                <a:solidFill>
                  <a:srgbClr val="0078D7"/>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defTabSz="914367">
              <a:spcBef>
                <a:spcPts val="0"/>
              </a:spcBef>
              <a:spcAft>
                <a:spcPts val="588"/>
              </a:spcAft>
              <a:buSzPct val="90000"/>
              <a:defRPr/>
            </a:pPr>
            <a:r>
              <a:rPr lang="en-US" sz="3529" spc="0" dirty="0">
                <a:gradFill>
                  <a:gsLst>
                    <a:gs pos="1250">
                      <a:srgbClr val="0078D7"/>
                    </a:gs>
                    <a:gs pos="99000">
                      <a:srgbClr val="0078D7"/>
                    </a:gs>
                  </a:gsLst>
                  <a:lin ang="5400000" scaled="0"/>
                </a:gradFill>
                <a:latin typeface="Segoe UI Light"/>
              </a:rPr>
              <a:t>Desktop </a:t>
            </a:r>
            <a:br>
              <a:rPr lang="en-US" sz="3529" spc="0" dirty="0">
                <a:gradFill>
                  <a:gsLst>
                    <a:gs pos="1250">
                      <a:srgbClr val="0078D7"/>
                    </a:gs>
                    <a:gs pos="99000">
                      <a:srgbClr val="0078D7"/>
                    </a:gs>
                  </a:gsLst>
                  <a:lin ang="5400000" scaled="0"/>
                </a:gradFill>
                <a:latin typeface="Segoe UI Light"/>
              </a:rPr>
            </a:br>
            <a:r>
              <a:rPr lang="en-US" sz="3529" spc="0" dirty="0">
                <a:gradFill>
                  <a:gsLst>
                    <a:gs pos="1250">
                      <a:srgbClr val="0078D7"/>
                    </a:gs>
                    <a:gs pos="99000">
                      <a:srgbClr val="0078D7"/>
                    </a:gs>
                  </a:gsLst>
                  <a:lin ang="5400000" scaled="0"/>
                </a:gradFill>
                <a:latin typeface="Segoe UI Light"/>
              </a:rPr>
              <a:t>App Converter</a:t>
            </a:r>
          </a:p>
          <a:p>
            <a:pPr lvl="1" defTabSz="914367">
              <a:spcBef>
                <a:spcPts val="0"/>
              </a:spcBef>
              <a:spcAft>
                <a:spcPts val="980"/>
              </a:spcAft>
              <a:buSzPct val="90000"/>
              <a:defRPr/>
            </a:pPr>
            <a:r>
              <a:rPr lang="en-US" sz="1961" spc="0" dirty="0">
                <a:gradFill>
                  <a:gsLst>
                    <a:gs pos="1250">
                      <a:srgbClr val="505050"/>
                    </a:gs>
                    <a:gs pos="100000">
                      <a:srgbClr val="505050"/>
                    </a:gs>
                  </a:gsLst>
                  <a:lin ang="5400000" scaled="0"/>
                </a:gradFill>
                <a:latin typeface="Segoe UI"/>
              </a:rPr>
              <a:t>Converts existing desktop installer</a:t>
            </a:r>
          </a:p>
          <a:p>
            <a:pPr lvl="1" defTabSz="914367">
              <a:spcBef>
                <a:spcPts val="0"/>
              </a:spcBef>
              <a:spcAft>
                <a:spcPts val="2353"/>
              </a:spcAft>
              <a:buSzPct val="90000"/>
              <a:defRPr/>
            </a:pPr>
            <a:r>
              <a:rPr lang="en-US" sz="1961" spc="0" dirty="0">
                <a:gradFill>
                  <a:gsLst>
                    <a:gs pos="1250">
                      <a:srgbClr val="505050"/>
                    </a:gs>
                    <a:gs pos="100000">
                      <a:srgbClr val="505050"/>
                    </a:gs>
                  </a:gsLst>
                  <a:lin ang="5400000" scaled="0"/>
                </a:gradFill>
                <a:latin typeface="Segoe UI"/>
                <a:sym typeface="Wingdings" panose="05000000000000000000" pitchFamily="2" charset="2"/>
              </a:rPr>
              <a:t>Results in a packaged app with UWP manifest</a:t>
            </a:r>
          </a:p>
        </p:txBody>
      </p:sp>
      <p:sp>
        <p:nvSpPr>
          <p:cNvPr id="56" name="Content Placeholder 15"/>
          <p:cNvSpPr txBox="1">
            <a:spLocks/>
          </p:cNvSpPr>
          <p:nvPr/>
        </p:nvSpPr>
        <p:spPr>
          <a:xfrm>
            <a:off x="4442807" y="1344099"/>
            <a:ext cx="3339153" cy="1385479"/>
          </a:xfrm>
          <a:prstGeom prst="rect">
            <a:avLst/>
          </a:prstGeom>
        </p:spPr>
        <p:txBody>
          <a:bodyPr vert="horz" lIns="0" tIns="0" rIns="0" bIns="0" rtlCol="0">
            <a:noAutofit/>
          </a:bodyPr>
          <a:lstStyle>
            <a:defPPr>
              <a:defRPr lang="en-US"/>
            </a:defPPr>
            <a:lvl1pPr lvl="0" indent="0">
              <a:lnSpc>
                <a:spcPct val="90000"/>
              </a:lnSpc>
              <a:spcBef>
                <a:spcPts val="0"/>
              </a:spcBef>
              <a:spcAft>
                <a:spcPts val="600"/>
              </a:spcAft>
              <a:buSzPct val="90000"/>
              <a:buFont typeface="Arial" panose="020B0604020202020204" pitchFamily="34" charset="0"/>
              <a:buNone/>
              <a:defRPr sz="3600" b="0" spc="0" baseline="0">
                <a:gradFill>
                  <a:gsLst>
                    <a:gs pos="1250">
                      <a:srgbClr val="0078D7"/>
                    </a:gs>
                    <a:gs pos="99000">
                      <a:srgbClr val="0078D7"/>
                    </a:gs>
                  </a:gsLst>
                  <a:lin ang="5400000" scaled="0"/>
                </a:gradFill>
                <a:latin typeface="Segoe UI Light"/>
              </a:defRPr>
            </a:lvl1pPr>
            <a:lvl2pPr marL="0" lvl="1" indent="0">
              <a:lnSpc>
                <a:spcPct val="90000"/>
              </a:lnSpc>
              <a:spcBef>
                <a:spcPts val="0"/>
              </a:spcBef>
              <a:spcAft>
                <a:spcPts val="1000"/>
              </a:spcAft>
              <a:buSzPct val="90000"/>
              <a:buFont typeface="Arial" panose="020B0604020202020204" pitchFamily="34" charset="0"/>
              <a:buNone/>
              <a:defRPr sz="2000" spc="0" baseline="0">
                <a:gradFill>
                  <a:gsLst>
                    <a:gs pos="1250">
                      <a:srgbClr val="505050"/>
                    </a:gs>
                    <a:gs pos="100000">
                      <a:srgbClr val="505050"/>
                    </a:gs>
                  </a:gsLst>
                  <a:lin ang="5400000" scaled="0"/>
                </a:gradFill>
              </a:defRPr>
            </a:lvl2pPr>
            <a:lvl3pPr marL="175022" indent="-171450" defTabSz="685800">
              <a:lnSpc>
                <a:spcPct val="90000"/>
              </a:lnSpc>
              <a:spcBef>
                <a:spcPts val="450"/>
              </a:spcBef>
              <a:buFont typeface="Arial" panose="020B0604020202020204" pitchFamily="34" charset="0"/>
              <a:buChar char="•"/>
              <a:defRPr sz="1400" spc="-100" baseline="0">
                <a:solidFill>
                  <a:srgbClr val="0078D7"/>
                </a:solidFill>
              </a:defRPr>
            </a:lvl3pPr>
            <a:lvl4pPr marL="342900" indent="-171450" defTabSz="685800">
              <a:lnSpc>
                <a:spcPct val="90000"/>
              </a:lnSpc>
              <a:spcBef>
                <a:spcPts val="450"/>
              </a:spcBef>
              <a:buFont typeface="Arial" panose="020B0604020202020204" pitchFamily="34" charset="0"/>
              <a:buChar char="•"/>
              <a:defRPr sz="1400" spc="-100" baseline="0">
                <a:solidFill>
                  <a:srgbClr val="0078D7"/>
                </a:solidFill>
              </a:defRPr>
            </a:lvl4pPr>
            <a:lvl5pPr marL="517922" indent="-171450" defTabSz="685800">
              <a:lnSpc>
                <a:spcPct val="90000"/>
              </a:lnSpc>
              <a:spcBef>
                <a:spcPts val="450"/>
              </a:spcBef>
              <a:buFont typeface="Arial" panose="020B0604020202020204" pitchFamily="34" charset="0"/>
              <a:buChar char="•"/>
              <a:defRPr sz="1400" spc="-100" baseline="0">
                <a:solidFill>
                  <a:srgbClr val="0078D7"/>
                </a:solidFill>
              </a:defRPr>
            </a:lvl5pPr>
            <a:lvl6pPr marL="1885950" indent="-171450" defTabSz="685800">
              <a:lnSpc>
                <a:spcPct val="90000"/>
              </a:lnSpc>
              <a:spcBef>
                <a:spcPts val="375"/>
              </a:spcBef>
              <a:buFont typeface="Arial" panose="020B0604020202020204" pitchFamily="34" charset="0"/>
              <a:buChar char="•"/>
              <a:defRPr sz="1400"/>
            </a:lvl6pPr>
            <a:lvl7pPr marL="2228850" indent="-171450" defTabSz="685800">
              <a:lnSpc>
                <a:spcPct val="90000"/>
              </a:lnSpc>
              <a:spcBef>
                <a:spcPts val="375"/>
              </a:spcBef>
              <a:buFont typeface="Arial" panose="020B0604020202020204" pitchFamily="34" charset="0"/>
              <a:buChar char="•"/>
              <a:defRPr sz="1400"/>
            </a:lvl7pPr>
            <a:lvl8pPr marL="2571750" indent="-171450" defTabSz="685800">
              <a:lnSpc>
                <a:spcPct val="90000"/>
              </a:lnSpc>
              <a:spcBef>
                <a:spcPts val="375"/>
              </a:spcBef>
              <a:buFont typeface="Arial" panose="020B0604020202020204" pitchFamily="34" charset="0"/>
              <a:buChar char="•"/>
              <a:defRPr sz="1400"/>
            </a:lvl8pPr>
            <a:lvl9pPr marL="2914650" indent="-171450" defTabSz="685800">
              <a:lnSpc>
                <a:spcPct val="90000"/>
              </a:lnSpc>
              <a:spcBef>
                <a:spcPts val="375"/>
              </a:spcBef>
              <a:buFont typeface="Arial" panose="020B0604020202020204" pitchFamily="34" charset="0"/>
              <a:buChar char="•"/>
              <a:defRPr sz="1400"/>
            </a:lvl9pPr>
          </a:lstStyle>
          <a:p>
            <a:pPr defTabSz="914367">
              <a:spcAft>
                <a:spcPts val="588"/>
              </a:spcAft>
              <a:defRPr/>
            </a:pPr>
            <a:r>
              <a:rPr lang="en-US" sz="3529" dirty="0"/>
              <a:t>Test, Update </a:t>
            </a:r>
            <a:br>
              <a:rPr lang="en-US" sz="3529" dirty="0"/>
            </a:br>
            <a:r>
              <a:rPr lang="en-US" sz="3529" dirty="0"/>
              <a:t>and Evolve</a:t>
            </a:r>
          </a:p>
          <a:p>
            <a:pPr lvl="1" defTabSz="914367">
              <a:spcAft>
                <a:spcPts val="980"/>
              </a:spcAft>
              <a:defRPr/>
            </a:pPr>
            <a:r>
              <a:rPr lang="en-US" sz="1961" dirty="0">
                <a:latin typeface="Segoe UI"/>
              </a:rPr>
              <a:t>Make compatible code changes that go into both MSI and app package</a:t>
            </a:r>
          </a:p>
          <a:p>
            <a:pPr lvl="1" defTabSz="914367">
              <a:spcAft>
                <a:spcPts val="980"/>
              </a:spcAft>
              <a:defRPr/>
            </a:pPr>
            <a:r>
              <a:rPr lang="en-US" sz="1961" dirty="0">
                <a:latin typeface="Segoe UI"/>
              </a:rPr>
              <a:t>Evolve app package to take advantage of the Universal Windows Platform</a:t>
            </a:r>
          </a:p>
        </p:txBody>
      </p:sp>
      <p:sp>
        <p:nvSpPr>
          <p:cNvPr id="60" name="Text Placeholder 59" hidden="1"/>
          <p:cNvSpPr>
            <a:spLocks noGrp="1"/>
          </p:cNvSpPr>
          <p:nvPr>
            <p:ph type="body" sz="quarter" idx="10"/>
          </p:nvPr>
        </p:nvSpPr>
        <p:spPr/>
        <p:txBody>
          <a:bodyPr/>
          <a:lstStyle/>
          <a:p>
            <a:endParaRPr lang="en-US"/>
          </a:p>
        </p:txBody>
      </p:sp>
      <p:sp>
        <p:nvSpPr>
          <p:cNvPr id="61" name="Content Placeholder 15"/>
          <p:cNvSpPr txBox="1">
            <a:spLocks/>
          </p:cNvSpPr>
          <p:nvPr/>
        </p:nvSpPr>
        <p:spPr>
          <a:xfrm>
            <a:off x="8614183" y="1344098"/>
            <a:ext cx="3310897" cy="1385479"/>
          </a:xfrm>
          <a:prstGeom prst="rect">
            <a:avLst/>
          </a:prstGeom>
        </p:spPr>
        <p:txBody>
          <a:bodyPr vert="horz" lIns="0" tIns="0" rIns="0" bIns="0" rtlCol="0">
            <a:noAutofit/>
          </a:bodyPr>
          <a:lstStyle>
            <a:defPPr>
              <a:defRPr lang="en-US"/>
            </a:defPPr>
            <a:lvl1pPr lvl="0" indent="0">
              <a:lnSpc>
                <a:spcPct val="90000"/>
              </a:lnSpc>
              <a:spcBef>
                <a:spcPts val="0"/>
              </a:spcBef>
              <a:spcAft>
                <a:spcPts val="600"/>
              </a:spcAft>
              <a:buSzPct val="90000"/>
              <a:buFont typeface="Arial" panose="020B0604020202020204" pitchFamily="34" charset="0"/>
              <a:buNone/>
              <a:defRPr sz="3600" b="0" spc="0" baseline="0">
                <a:gradFill>
                  <a:gsLst>
                    <a:gs pos="1250">
                      <a:srgbClr val="0078D7"/>
                    </a:gs>
                    <a:gs pos="99000">
                      <a:srgbClr val="0078D7"/>
                    </a:gs>
                  </a:gsLst>
                  <a:lin ang="5400000" scaled="0"/>
                </a:gradFill>
                <a:latin typeface="Segoe UI Light"/>
              </a:defRPr>
            </a:lvl1pPr>
            <a:lvl2pPr marL="0" lvl="1" indent="0">
              <a:lnSpc>
                <a:spcPct val="90000"/>
              </a:lnSpc>
              <a:spcBef>
                <a:spcPts val="0"/>
              </a:spcBef>
              <a:spcAft>
                <a:spcPts val="1000"/>
              </a:spcAft>
              <a:buSzPct val="90000"/>
              <a:buFont typeface="Arial" panose="020B0604020202020204" pitchFamily="34" charset="0"/>
              <a:buNone/>
              <a:defRPr sz="2000" spc="0" baseline="0">
                <a:gradFill>
                  <a:gsLst>
                    <a:gs pos="1250">
                      <a:srgbClr val="505050"/>
                    </a:gs>
                    <a:gs pos="100000">
                      <a:srgbClr val="505050"/>
                    </a:gs>
                  </a:gsLst>
                  <a:lin ang="5400000" scaled="0"/>
                </a:gradFill>
              </a:defRPr>
            </a:lvl2pPr>
            <a:lvl3pPr marL="175022" indent="-171450" defTabSz="685800">
              <a:lnSpc>
                <a:spcPct val="90000"/>
              </a:lnSpc>
              <a:spcBef>
                <a:spcPts val="450"/>
              </a:spcBef>
              <a:buFont typeface="Arial" panose="020B0604020202020204" pitchFamily="34" charset="0"/>
              <a:buChar char="•"/>
              <a:defRPr sz="1400" spc="-100" baseline="0">
                <a:solidFill>
                  <a:srgbClr val="0078D7"/>
                </a:solidFill>
              </a:defRPr>
            </a:lvl3pPr>
            <a:lvl4pPr marL="342900" indent="-171450" defTabSz="685800">
              <a:lnSpc>
                <a:spcPct val="90000"/>
              </a:lnSpc>
              <a:spcBef>
                <a:spcPts val="450"/>
              </a:spcBef>
              <a:buFont typeface="Arial" panose="020B0604020202020204" pitchFamily="34" charset="0"/>
              <a:buChar char="•"/>
              <a:defRPr sz="1400" spc="-100" baseline="0">
                <a:solidFill>
                  <a:srgbClr val="0078D7"/>
                </a:solidFill>
              </a:defRPr>
            </a:lvl4pPr>
            <a:lvl5pPr marL="517922" indent="-171450" defTabSz="685800">
              <a:lnSpc>
                <a:spcPct val="90000"/>
              </a:lnSpc>
              <a:spcBef>
                <a:spcPts val="450"/>
              </a:spcBef>
              <a:buFont typeface="Arial" panose="020B0604020202020204" pitchFamily="34" charset="0"/>
              <a:buChar char="•"/>
              <a:defRPr sz="1400" spc="-100" baseline="0">
                <a:solidFill>
                  <a:srgbClr val="0078D7"/>
                </a:solidFill>
              </a:defRPr>
            </a:lvl5pPr>
            <a:lvl6pPr marL="1885950" indent="-171450" defTabSz="685800">
              <a:lnSpc>
                <a:spcPct val="90000"/>
              </a:lnSpc>
              <a:spcBef>
                <a:spcPts val="375"/>
              </a:spcBef>
              <a:buFont typeface="Arial" panose="020B0604020202020204" pitchFamily="34" charset="0"/>
              <a:buChar char="•"/>
              <a:defRPr sz="1400"/>
            </a:lvl6pPr>
            <a:lvl7pPr marL="2228850" indent="-171450" defTabSz="685800">
              <a:lnSpc>
                <a:spcPct val="90000"/>
              </a:lnSpc>
              <a:spcBef>
                <a:spcPts val="375"/>
              </a:spcBef>
              <a:buFont typeface="Arial" panose="020B0604020202020204" pitchFamily="34" charset="0"/>
              <a:buChar char="•"/>
              <a:defRPr sz="1400"/>
            </a:lvl7pPr>
            <a:lvl8pPr marL="2571750" indent="-171450" defTabSz="685800">
              <a:lnSpc>
                <a:spcPct val="90000"/>
              </a:lnSpc>
              <a:spcBef>
                <a:spcPts val="375"/>
              </a:spcBef>
              <a:buFont typeface="Arial" panose="020B0604020202020204" pitchFamily="34" charset="0"/>
              <a:buChar char="•"/>
              <a:defRPr sz="1400"/>
            </a:lvl8pPr>
            <a:lvl9pPr marL="2914650" indent="-171450" defTabSz="685800">
              <a:lnSpc>
                <a:spcPct val="90000"/>
              </a:lnSpc>
              <a:spcBef>
                <a:spcPts val="375"/>
              </a:spcBef>
              <a:buFont typeface="Arial" panose="020B0604020202020204" pitchFamily="34" charset="0"/>
              <a:buChar char="•"/>
              <a:defRPr sz="1400"/>
            </a:lvl9pPr>
          </a:lstStyle>
          <a:p>
            <a:pPr defTabSz="914367">
              <a:spcAft>
                <a:spcPts val="588"/>
              </a:spcAft>
              <a:defRPr/>
            </a:pPr>
            <a:r>
              <a:rPr lang="en-US" sz="3529" dirty="0"/>
              <a:t>Publish and Distribute</a:t>
            </a:r>
          </a:p>
          <a:p>
            <a:pPr lvl="1" defTabSz="914367">
              <a:spcAft>
                <a:spcPts val="980"/>
              </a:spcAft>
              <a:defRPr/>
            </a:pPr>
            <a:r>
              <a:rPr lang="en-US" sz="1961" dirty="0">
                <a:latin typeface="Segoe UI"/>
              </a:rPr>
              <a:t>Distribute the app package via </a:t>
            </a:r>
            <a:r>
              <a:rPr lang="en-US" sz="1961" dirty="0" err="1">
                <a:latin typeface="Segoe UI"/>
              </a:rPr>
              <a:t>sideloading</a:t>
            </a:r>
            <a:r>
              <a:rPr lang="en-US" sz="1961" dirty="0">
                <a:latin typeface="Segoe UI"/>
              </a:rPr>
              <a:t>, MDM or the Windows Store*</a:t>
            </a:r>
          </a:p>
        </p:txBody>
      </p:sp>
      <p:grpSp>
        <p:nvGrpSpPr>
          <p:cNvPr id="72" name="Group 71"/>
          <p:cNvGrpSpPr/>
          <p:nvPr/>
        </p:nvGrpSpPr>
        <p:grpSpPr>
          <a:xfrm>
            <a:off x="5856646" y="4563572"/>
            <a:ext cx="1018389" cy="1286154"/>
            <a:chOff x="3848839" y="4502644"/>
            <a:chExt cx="1038810" cy="1311944"/>
          </a:xfrm>
        </p:grpSpPr>
        <p:sp>
          <p:nvSpPr>
            <p:cNvPr id="70" name="Freeform 69"/>
            <p:cNvSpPr>
              <a:spLocks noChangeAspect="1" noEditPoints="1"/>
            </p:cNvSpPr>
            <p:nvPr/>
          </p:nvSpPr>
          <p:spPr bwMode="black">
            <a:xfrm>
              <a:off x="4169285" y="4866435"/>
              <a:ext cx="397917" cy="39630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2"/>
            </a:solidFill>
            <a:ln>
              <a:noFill/>
            </a:ln>
            <a:extLst/>
          </p:spPr>
          <p:txBody>
            <a:bodyPr vert="horz" wrap="square" lIns="67216" tIns="33608" rIns="67216" bIns="33608" numCol="1" anchor="t" anchorCtr="0" compatLnSpc="1">
              <a:prstTxWarp prst="textNoShape">
                <a:avLst/>
              </a:prstTxWarp>
            </a:bodyPr>
            <a:lstStyle/>
            <a:p>
              <a:pPr defTabSz="914367">
                <a:defRPr/>
              </a:pPr>
              <a:endParaRPr lang="en-US" sz="1322" dirty="0">
                <a:solidFill>
                  <a:srgbClr val="0078D7"/>
                </a:solidFill>
                <a:latin typeface="Segoe UI"/>
              </a:endParaRPr>
            </a:p>
          </p:txBody>
        </p:sp>
        <p:sp>
          <p:nvSpPr>
            <p:cNvPr id="65" name="Freeform 16"/>
            <p:cNvSpPr>
              <a:spLocks noEditPoints="1"/>
            </p:cNvSpPr>
            <p:nvPr/>
          </p:nvSpPr>
          <p:spPr bwMode="auto">
            <a:xfrm>
              <a:off x="3848839" y="4502644"/>
              <a:ext cx="1038810" cy="1311944"/>
            </a:xfrm>
            <a:custGeom>
              <a:avLst/>
              <a:gdLst>
                <a:gd name="T0" fmla="*/ 464 w 464"/>
                <a:gd name="T1" fmla="*/ 586 h 586"/>
                <a:gd name="T2" fmla="*/ 0 w 464"/>
                <a:gd name="T3" fmla="*/ 586 h 586"/>
                <a:gd name="T4" fmla="*/ 0 w 464"/>
                <a:gd name="T5" fmla="*/ 0 h 586"/>
                <a:gd name="T6" fmla="*/ 322 w 464"/>
                <a:gd name="T7" fmla="*/ 0 h 586"/>
                <a:gd name="T8" fmla="*/ 464 w 464"/>
                <a:gd name="T9" fmla="*/ 129 h 586"/>
                <a:gd name="T10" fmla="*/ 464 w 464"/>
                <a:gd name="T11" fmla="*/ 586 h 586"/>
                <a:gd name="T12" fmla="*/ 22 w 464"/>
                <a:gd name="T13" fmla="*/ 565 h 586"/>
                <a:gd name="T14" fmla="*/ 442 w 464"/>
                <a:gd name="T15" fmla="*/ 565 h 586"/>
                <a:gd name="T16" fmla="*/ 442 w 464"/>
                <a:gd name="T17" fmla="*/ 139 h 586"/>
                <a:gd name="T18" fmla="*/ 315 w 464"/>
                <a:gd name="T19" fmla="*/ 22 h 586"/>
                <a:gd name="T20" fmla="*/ 22 w 464"/>
                <a:gd name="T21" fmla="*/ 22 h 586"/>
                <a:gd name="T22" fmla="*/ 22 w 464"/>
                <a:gd name="T23" fmla="*/ 565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4" h="586">
                  <a:moveTo>
                    <a:pt x="464" y="586"/>
                  </a:moveTo>
                  <a:lnTo>
                    <a:pt x="0" y="586"/>
                  </a:lnTo>
                  <a:lnTo>
                    <a:pt x="0" y="0"/>
                  </a:lnTo>
                  <a:lnTo>
                    <a:pt x="322" y="0"/>
                  </a:lnTo>
                  <a:lnTo>
                    <a:pt x="464" y="129"/>
                  </a:lnTo>
                  <a:lnTo>
                    <a:pt x="464" y="586"/>
                  </a:lnTo>
                  <a:close/>
                  <a:moveTo>
                    <a:pt x="22" y="565"/>
                  </a:moveTo>
                  <a:lnTo>
                    <a:pt x="442" y="565"/>
                  </a:lnTo>
                  <a:lnTo>
                    <a:pt x="442" y="139"/>
                  </a:lnTo>
                  <a:lnTo>
                    <a:pt x="315" y="22"/>
                  </a:lnTo>
                  <a:lnTo>
                    <a:pt x="22" y="22"/>
                  </a:lnTo>
                  <a:lnTo>
                    <a:pt x="22" y="5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1" name="Rectangle 70"/>
            <p:cNvSpPr/>
            <p:nvPr/>
          </p:nvSpPr>
          <p:spPr>
            <a:xfrm>
              <a:off x="3996988" y="5395671"/>
              <a:ext cx="742512" cy="369332"/>
            </a:xfrm>
            <a:prstGeom prst="rect">
              <a:avLst/>
            </a:prstGeom>
          </p:spPr>
          <p:txBody>
            <a:bodyPr wrap="none">
              <a:spAutoFit/>
            </a:bodyPr>
            <a:lstStyle/>
            <a:p>
              <a:pPr algn="ctr" defTabSz="914367">
                <a:defRPr/>
              </a:pPr>
              <a:r>
                <a:rPr lang="en-US" sz="1765" dirty="0" err="1">
                  <a:solidFill>
                    <a:srgbClr val="0078D7"/>
                  </a:solidFill>
                  <a:latin typeface="Segoe UI"/>
                </a:rPr>
                <a:t>AppX</a:t>
              </a:r>
              <a:endParaRPr lang="en-US" sz="1765" dirty="0">
                <a:solidFill>
                  <a:srgbClr val="0078D7"/>
                </a:solidFill>
                <a:latin typeface="Segoe UI"/>
              </a:endParaRPr>
            </a:p>
          </p:txBody>
        </p:sp>
      </p:grpSp>
      <p:sp>
        <p:nvSpPr>
          <p:cNvPr id="77" name="Freeform 20" hidden="1"/>
          <p:cNvSpPr>
            <a:spLocks noEditPoints="1"/>
          </p:cNvSpPr>
          <p:nvPr/>
        </p:nvSpPr>
        <p:spPr bwMode="auto">
          <a:xfrm>
            <a:off x="8398542" y="4566651"/>
            <a:ext cx="1237253" cy="1227916"/>
          </a:xfrm>
          <a:custGeom>
            <a:avLst/>
            <a:gdLst>
              <a:gd name="T0" fmla="*/ 85 w 129"/>
              <a:gd name="T1" fmla="*/ 0 h 128"/>
              <a:gd name="T2" fmla="*/ 41 w 129"/>
              <a:gd name="T3" fmla="*/ 44 h 128"/>
              <a:gd name="T4" fmla="*/ 51 w 129"/>
              <a:gd name="T5" fmla="*/ 72 h 128"/>
              <a:gd name="T6" fmla="*/ 2 w 129"/>
              <a:gd name="T7" fmla="*/ 121 h 128"/>
              <a:gd name="T8" fmla="*/ 2 w 129"/>
              <a:gd name="T9" fmla="*/ 127 h 128"/>
              <a:gd name="T10" fmla="*/ 5 w 129"/>
              <a:gd name="T11" fmla="*/ 128 h 128"/>
              <a:gd name="T12" fmla="*/ 8 w 129"/>
              <a:gd name="T13" fmla="*/ 127 h 128"/>
              <a:gd name="T14" fmla="*/ 57 w 129"/>
              <a:gd name="T15" fmla="*/ 78 h 128"/>
              <a:gd name="T16" fmla="*/ 85 w 129"/>
              <a:gd name="T17" fmla="*/ 88 h 128"/>
              <a:gd name="T18" fmla="*/ 129 w 129"/>
              <a:gd name="T19" fmla="*/ 44 h 128"/>
              <a:gd name="T20" fmla="*/ 85 w 129"/>
              <a:gd name="T21" fmla="*/ 0 h 128"/>
              <a:gd name="T22" fmla="*/ 85 w 129"/>
              <a:gd name="T23" fmla="*/ 80 h 128"/>
              <a:gd name="T24" fmla="*/ 49 w 129"/>
              <a:gd name="T25" fmla="*/ 44 h 128"/>
              <a:gd name="T26" fmla="*/ 85 w 129"/>
              <a:gd name="T27" fmla="*/ 8 h 128"/>
              <a:gd name="T28" fmla="*/ 121 w 129"/>
              <a:gd name="T29" fmla="*/ 44 h 128"/>
              <a:gd name="T30" fmla="*/ 85 w 129"/>
              <a:gd name="T31" fmla="*/ 8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28">
                <a:moveTo>
                  <a:pt x="85" y="0"/>
                </a:moveTo>
                <a:cubicBezTo>
                  <a:pt x="60" y="0"/>
                  <a:pt x="41" y="20"/>
                  <a:pt x="41" y="44"/>
                </a:cubicBezTo>
                <a:cubicBezTo>
                  <a:pt x="41" y="55"/>
                  <a:pt x="45" y="65"/>
                  <a:pt x="51" y="72"/>
                </a:cubicBezTo>
                <a:cubicBezTo>
                  <a:pt x="2" y="121"/>
                  <a:pt x="2" y="121"/>
                  <a:pt x="2" y="121"/>
                </a:cubicBezTo>
                <a:cubicBezTo>
                  <a:pt x="0" y="123"/>
                  <a:pt x="0" y="125"/>
                  <a:pt x="2" y="127"/>
                </a:cubicBezTo>
                <a:cubicBezTo>
                  <a:pt x="3" y="128"/>
                  <a:pt x="4" y="128"/>
                  <a:pt x="5" y="128"/>
                </a:cubicBezTo>
                <a:cubicBezTo>
                  <a:pt x="6" y="128"/>
                  <a:pt x="7" y="128"/>
                  <a:pt x="8" y="127"/>
                </a:cubicBezTo>
                <a:cubicBezTo>
                  <a:pt x="57" y="78"/>
                  <a:pt x="57" y="78"/>
                  <a:pt x="57" y="78"/>
                </a:cubicBezTo>
                <a:cubicBezTo>
                  <a:pt x="64" y="84"/>
                  <a:pt x="74" y="88"/>
                  <a:pt x="85" y="88"/>
                </a:cubicBezTo>
                <a:cubicBezTo>
                  <a:pt x="109" y="88"/>
                  <a:pt x="129" y="68"/>
                  <a:pt x="129" y="44"/>
                </a:cubicBezTo>
                <a:cubicBezTo>
                  <a:pt x="129" y="20"/>
                  <a:pt x="109" y="0"/>
                  <a:pt x="85" y="0"/>
                </a:cubicBezTo>
                <a:close/>
                <a:moveTo>
                  <a:pt x="85" y="80"/>
                </a:moveTo>
                <a:cubicBezTo>
                  <a:pt x="65" y="80"/>
                  <a:pt x="49" y="64"/>
                  <a:pt x="49" y="44"/>
                </a:cubicBezTo>
                <a:cubicBezTo>
                  <a:pt x="49" y="24"/>
                  <a:pt x="65" y="8"/>
                  <a:pt x="85" y="8"/>
                </a:cubicBezTo>
                <a:cubicBezTo>
                  <a:pt x="105" y="8"/>
                  <a:pt x="121" y="24"/>
                  <a:pt x="121" y="44"/>
                </a:cubicBezTo>
                <a:cubicBezTo>
                  <a:pt x="121" y="64"/>
                  <a:pt x="105" y="80"/>
                  <a:pt x="85" y="80"/>
                </a:cubicBezTo>
                <a:close/>
              </a:path>
            </a:pathLst>
          </a:custGeom>
          <a:solidFill>
            <a:srgbClr val="50505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nvGrpSpPr>
          <p:cNvPr id="79" name="Group 23"/>
          <p:cNvGrpSpPr>
            <a:grpSpLocks noChangeAspect="1"/>
          </p:cNvGrpSpPr>
          <p:nvPr/>
        </p:nvGrpSpPr>
        <p:grpSpPr bwMode="auto">
          <a:xfrm>
            <a:off x="8308327" y="4854508"/>
            <a:ext cx="702001" cy="704282"/>
            <a:chOff x="3763" y="2050"/>
            <a:chExt cx="308" cy="309"/>
          </a:xfrm>
          <a:solidFill>
            <a:schemeClr val="accent1"/>
          </a:solidFill>
        </p:grpSpPr>
        <p:sp>
          <p:nvSpPr>
            <p:cNvPr id="81" name="Freeform 24"/>
            <p:cNvSpPr>
              <a:spLocks/>
            </p:cNvSpPr>
            <p:nvPr/>
          </p:nvSpPr>
          <p:spPr bwMode="auto">
            <a:xfrm>
              <a:off x="3763" y="2241"/>
              <a:ext cx="306" cy="118"/>
            </a:xfrm>
            <a:custGeom>
              <a:avLst/>
              <a:gdLst>
                <a:gd name="T0" fmla="*/ 64 w 127"/>
                <a:gd name="T1" fmla="*/ 41 h 49"/>
                <a:gd name="T2" fmla="*/ 12 w 127"/>
                <a:gd name="T3" fmla="*/ 9 h 49"/>
                <a:gd name="T4" fmla="*/ 32 w 127"/>
                <a:gd name="T5" fmla="*/ 9 h 49"/>
                <a:gd name="T6" fmla="*/ 32 w 127"/>
                <a:gd name="T7" fmla="*/ 1 h 49"/>
                <a:gd name="T8" fmla="*/ 0 w 127"/>
                <a:gd name="T9" fmla="*/ 1 h 49"/>
                <a:gd name="T10" fmla="*/ 0 w 127"/>
                <a:gd name="T11" fmla="*/ 33 h 49"/>
                <a:gd name="T12" fmla="*/ 8 w 127"/>
                <a:gd name="T13" fmla="*/ 33 h 49"/>
                <a:gd name="T14" fmla="*/ 8 w 127"/>
                <a:gd name="T15" fmla="*/ 18 h 49"/>
                <a:gd name="T16" fmla="*/ 64 w 127"/>
                <a:gd name="T17" fmla="*/ 49 h 49"/>
                <a:gd name="T18" fmla="*/ 127 w 127"/>
                <a:gd name="T19" fmla="*/ 2 h 49"/>
                <a:gd name="T20" fmla="*/ 119 w 127"/>
                <a:gd name="T21" fmla="*/ 0 h 49"/>
                <a:gd name="T22" fmla="*/ 64 w 127"/>
                <a:gd name="T23"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49">
                  <a:moveTo>
                    <a:pt x="64" y="41"/>
                  </a:moveTo>
                  <a:cubicBezTo>
                    <a:pt x="42" y="41"/>
                    <a:pt x="22" y="28"/>
                    <a:pt x="12" y="9"/>
                  </a:cubicBezTo>
                  <a:cubicBezTo>
                    <a:pt x="32" y="9"/>
                    <a:pt x="32" y="9"/>
                    <a:pt x="32" y="9"/>
                  </a:cubicBezTo>
                  <a:cubicBezTo>
                    <a:pt x="32" y="1"/>
                    <a:pt x="32" y="1"/>
                    <a:pt x="32" y="1"/>
                  </a:cubicBezTo>
                  <a:cubicBezTo>
                    <a:pt x="0" y="1"/>
                    <a:pt x="0" y="1"/>
                    <a:pt x="0" y="1"/>
                  </a:cubicBezTo>
                  <a:cubicBezTo>
                    <a:pt x="0" y="33"/>
                    <a:pt x="0" y="33"/>
                    <a:pt x="0" y="33"/>
                  </a:cubicBezTo>
                  <a:cubicBezTo>
                    <a:pt x="8" y="33"/>
                    <a:pt x="8" y="33"/>
                    <a:pt x="8" y="33"/>
                  </a:cubicBezTo>
                  <a:cubicBezTo>
                    <a:pt x="8" y="18"/>
                    <a:pt x="8" y="18"/>
                    <a:pt x="8" y="18"/>
                  </a:cubicBezTo>
                  <a:cubicBezTo>
                    <a:pt x="20" y="37"/>
                    <a:pt x="41" y="49"/>
                    <a:pt x="64" y="49"/>
                  </a:cubicBezTo>
                  <a:cubicBezTo>
                    <a:pt x="93" y="49"/>
                    <a:pt x="118" y="30"/>
                    <a:pt x="127" y="2"/>
                  </a:cubicBezTo>
                  <a:cubicBezTo>
                    <a:pt x="119" y="0"/>
                    <a:pt x="119" y="0"/>
                    <a:pt x="119" y="0"/>
                  </a:cubicBezTo>
                  <a:cubicBezTo>
                    <a:pt x="112" y="24"/>
                    <a:pt x="89" y="41"/>
                    <a:pt x="64" y="4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82" name="Freeform 25"/>
            <p:cNvSpPr>
              <a:spLocks/>
            </p:cNvSpPr>
            <p:nvPr/>
          </p:nvSpPr>
          <p:spPr bwMode="auto">
            <a:xfrm>
              <a:off x="3765" y="2050"/>
              <a:ext cx="306" cy="118"/>
            </a:xfrm>
            <a:custGeom>
              <a:avLst/>
              <a:gdLst>
                <a:gd name="T0" fmla="*/ 119 w 127"/>
                <a:gd name="T1" fmla="*/ 16 h 49"/>
                <a:gd name="T2" fmla="*/ 119 w 127"/>
                <a:gd name="T3" fmla="*/ 31 h 49"/>
                <a:gd name="T4" fmla="*/ 63 w 127"/>
                <a:gd name="T5" fmla="*/ 0 h 49"/>
                <a:gd name="T6" fmla="*/ 0 w 127"/>
                <a:gd name="T7" fmla="*/ 47 h 49"/>
                <a:gd name="T8" fmla="*/ 7 w 127"/>
                <a:gd name="T9" fmla="*/ 49 h 49"/>
                <a:gd name="T10" fmla="*/ 63 w 127"/>
                <a:gd name="T11" fmla="*/ 8 h 49"/>
                <a:gd name="T12" fmla="*/ 114 w 127"/>
                <a:gd name="T13" fmla="*/ 40 h 49"/>
                <a:gd name="T14" fmla="*/ 95 w 127"/>
                <a:gd name="T15" fmla="*/ 40 h 49"/>
                <a:gd name="T16" fmla="*/ 95 w 127"/>
                <a:gd name="T17" fmla="*/ 48 h 49"/>
                <a:gd name="T18" fmla="*/ 127 w 127"/>
                <a:gd name="T19" fmla="*/ 48 h 49"/>
                <a:gd name="T20" fmla="*/ 127 w 127"/>
                <a:gd name="T21" fmla="*/ 16 h 49"/>
                <a:gd name="T22" fmla="*/ 119 w 127"/>
                <a:gd name="T23" fmla="*/ 1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49">
                  <a:moveTo>
                    <a:pt x="119" y="16"/>
                  </a:moveTo>
                  <a:cubicBezTo>
                    <a:pt x="119" y="31"/>
                    <a:pt x="119" y="31"/>
                    <a:pt x="119" y="31"/>
                  </a:cubicBezTo>
                  <a:cubicBezTo>
                    <a:pt x="107" y="12"/>
                    <a:pt x="86" y="0"/>
                    <a:pt x="63" y="0"/>
                  </a:cubicBezTo>
                  <a:cubicBezTo>
                    <a:pt x="33" y="0"/>
                    <a:pt x="8" y="19"/>
                    <a:pt x="0" y="47"/>
                  </a:cubicBezTo>
                  <a:cubicBezTo>
                    <a:pt x="7" y="49"/>
                    <a:pt x="7" y="49"/>
                    <a:pt x="7" y="49"/>
                  </a:cubicBezTo>
                  <a:cubicBezTo>
                    <a:pt x="15" y="25"/>
                    <a:pt x="37" y="8"/>
                    <a:pt x="63" y="8"/>
                  </a:cubicBezTo>
                  <a:cubicBezTo>
                    <a:pt x="85" y="8"/>
                    <a:pt x="105" y="21"/>
                    <a:pt x="114" y="40"/>
                  </a:cubicBezTo>
                  <a:cubicBezTo>
                    <a:pt x="95" y="40"/>
                    <a:pt x="95" y="40"/>
                    <a:pt x="95" y="40"/>
                  </a:cubicBezTo>
                  <a:cubicBezTo>
                    <a:pt x="95" y="48"/>
                    <a:pt x="95" y="48"/>
                    <a:pt x="95" y="48"/>
                  </a:cubicBezTo>
                  <a:cubicBezTo>
                    <a:pt x="127" y="48"/>
                    <a:pt x="127" y="48"/>
                    <a:pt x="127" y="48"/>
                  </a:cubicBezTo>
                  <a:cubicBezTo>
                    <a:pt x="127" y="16"/>
                    <a:pt x="127" y="16"/>
                    <a:pt x="127" y="16"/>
                  </a:cubicBezTo>
                  <a:lnTo>
                    <a:pt x="11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sp>
        <p:nvSpPr>
          <p:cNvPr id="87" name="Freeform 29"/>
          <p:cNvSpPr>
            <a:spLocks noEditPoints="1"/>
          </p:cNvSpPr>
          <p:nvPr/>
        </p:nvSpPr>
        <p:spPr bwMode="auto">
          <a:xfrm>
            <a:off x="10443620" y="4849390"/>
            <a:ext cx="582717" cy="714521"/>
          </a:xfrm>
          <a:custGeom>
            <a:avLst/>
            <a:gdLst>
              <a:gd name="T0" fmla="*/ 88 w 104"/>
              <a:gd name="T1" fmla="*/ 32 h 128"/>
              <a:gd name="T2" fmla="*/ 88 w 104"/>
              <a:gd name="T3" fmla="*/ 24 h 128"/>
              <a:gd name="T4" fmla="*/ 64 w 104"/>
              <a:gd name="T5" fmla="*/ 0 h 128"/>
              <a:gd name="T6" fmla="*/ 52 w 104"/>
              <a:gd name="T7" fmla="*/ 3 h 128"/>
              <a:gd name="T8" fmla="*/ 40 w 104"/>
              <a:gd name="T9" fmla="*/ 0 h 128"/>
              <a:gd name="T10" fmla="*/ 16 w 104"/>
              <a:gd name="T11" fmla="*/ 24 h 128"/>
              <a:gd name="T12" fmla="*/ 16 w 104"/>
              <a:gd name="T13" fmla="*/ 32 h 128"/>
              <a:gd name="T14" fmla="*/ 0 w 104"/>
              <a:gd name="T15" fmla="*/ 32 h 128"/>
              <a:gd name="T16" fmla="*/ 0 w 104"/>
              <a:gd name="T17" fmla="*/ 112 h 128"/>
              <a:gd name="T18" fmla="*/ 16 w 104"/>
              <a:gd name="T19" fmla="*/ 128 h 128"/>
              <a:gd name="T20" fmla="*/ 88 w 104"/>
              <a:gd name="T21" fmla="*/ 128 h 128"/>
              <a:gd name="T22" fmla="*/ 104 w 104"/>
              <a:gd name="T23" fmla="*/ 112 h 128"/>
              <a:gd name="T24" fmla="*/ 104 w 104"/>
              <a:gd name="T25" fmla="*/ 32 h 128"/>
              <a:gd name="T26" fmla="*/ 88 w 104"/>
              <a:gd name="T27" fmla="*/ 32 h 128"/>
              <a:gd name="T28" fmla="*/ 80 w 104"/>
              <a:gd name="T29" fmla="*/ 24 h 128"/>
              <a:gd name="T30" fmla="*/ 80 w 104"/>
              <a:gd name="T31" fmla="*/ 32 h 128"/>
              <a:gd name="T32" fmla="*/ 64 w 104"/>
              <a:gd name="T33" fmla="*/ 32 h 128"/>
              <a:gd name="T34" fmla="*/ 64 w 104"/>
              <a:gd name="T35" fmla="*/ 24 h 128"/>
              <a:gd name="T36" fmla="*/ 58 w 104"/>
              <a:gd name="T37" fmla="*/ 9 h 128"/>
              <a:gd name="T38" fmla="*/ 64 w 104"/>
              <a:gd name="T39" fmla="*/ 8 h 128"/>
              <a:gd name="T40" fmla="*/ 80 w 104"/>
              <a:gd name="T41" fmla="*/ 24 h 128"/>
              <a:gd name="T42" fmla="*/ 24 w 104"/>
              <a:gd name="T43" fmla="*/ 24 h 128"/>
              <a:gd name="T44" fmla="*/ 40 w 104"/>
              <a:gd name="T45" fmla="*/ 8 h 128"/>
              <a:gd name="T46" fmla="*/ 56 w 104"/>
              <a:gd name="T47" fmla="*/ 24 h 128"/>
              <a:gd name="T48" fmla="*/ 56 w 104"/>
              <a:gd name="T49" fmla="*/ 32 h 128"/>
              <a:gd name="T50" fmla="*/ 24 w 104"/>
              <a:gd name="T51" fmla="*/ 32 h 128"/>
              <a:gd name="T52" fmla="*/ 24 w 104"/>
              <a:gd name="T53" fmla="*/ 24 h 128"/>
              <a:gd name="T54" fmla="*/ 16 w 104"/>
              <a:gd name="T55" fmla="*/ 120 h 128"/>
              <a:gd name="T56" fmla="*/ 8 w 104"/>
              <a:gd name="T57" fmla="*/ 112 h 128"/>
              <a:gd name="T58" fmla="*/ 8 w 104"/>
              <a:gd name="T59" fmla="*/ 40 h 128"/>
              <a:gd name="T60" fmla="*/ 72 w 104"/>
              <a:gd name="T61" fmla="*/ 40 h 128"/>
              <a:gd name="T62" fmla="*/ 72 w 104"/>
              <a:gd name="T63" fmla="*/ 112 h 128"/>
              <a:gd name="T64" fmla="*/ 74 w 104"/>
              <a:gd name="T65" fmla="*/ 120 h 128"/>
              <a:gd name="T66" fmla="*/ 16 w 104"/>
              <a:gd name="T67" fmla="*/ 120 h 128"/>
              <a:gd name="T68" fmla="*/ 96 w 104"/>
              <a:gd name="T69" fmla="*/ 112 h 128"/>
              <a:gd name="T70" fmla="*/ 88 w 104"/>
              <a:gd name="T71" fmla="*/ 120 h 128"/>
              <a:gd name="T72" fmla="*/ 80 w 104"/>
              <a:gd name="T73" fmla="*/ 112 h 128"/>
              <a:gd name="T74" fmla="*/ 80 w 104"/>
              <a:gd name="T75" fmla="*/ 40 h 128"/>
              <a:gd name="T76" fmla="*/ 96 w 104"/>
              <a:gd name="T77" fmla="*/ 40 h 128"/>
              <a:gd name="T78" fmla="*/ 96 w 104"/>
              <a:gd name="T79"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28">
                <a:moveTo>
                  <a:pt x="88" y="32"/>
                </a:moveTo>
                <a:cubicBezTo>
                  <a:pt x="88" y="24"/>
                  <a:pt x="88" y="24"/>
                  <a:pt x="88" y="24"/>
                </a:cubicBezTo>
                <a:cubicBezTo>
                  <a:pt x="88" y="11"/>
                  <a:pt x="77" y="0"/>
                  <a:pt x="64" y="0"/>
                </a:cubicBezTo>
                <a:cubicBezTo>
                  <a:pt x="59" y="0"/>
                  <a:pt x="55" y="1"/>
                  <a:pt x="52" y="3"/>
                </a:cubicBezTo>
                <a:cubicBezTo>
                  <a:pt x="48" y="1"/>
                  <a:pt x="44" y="0"/>
                  <a:pt x="40" y="0"/>
                </a:cubicBezTo>
                <a:cubicBezTo>
                  <a:pt x="26" y="0"/>
                  <a:pt x="16" y="11"/>
                  <a:pt x="16" y="24"/>
                </a:cubicBezTo>
                <a:cubicBezTo>
                  <a:pt x="16" y="32"/>
                  <a:pt x="16" y="32"/>
                  <a:pt x="16" y="32"/>
                </a:cubicBezTo>
                <a:cubicBezTo>
                  <a:pt x="0" y="32"/>
                  <a:pt x="0" y="32"/>
                  <a:pt x="0" y="32"/>
                </a:cubicBezTo>
                <a:cubicBezTo>
                  <a:pt x="0" y="112"/>
                  <a:pt x="0" y="112"/>
                  <a:pt x="0" y="112"/>
                </a:cubicBezTo>
                <a:cubicBezTo>
                  <a:pt x="0" y="121"/>
                  <a:pt x="7" y="128"/>
                  <a:pt x="16" y="128"/>
                </a:cubicBezTo>
                <a:cubicBezTo>
                  <a:pt x="88" y="128"/>
                  <a:pt x="88" y="128"/>
                  <a:pt x="88" y="128"/>
                </a:cubicBezTo>
                <a:cubicBezTo>
                  <a:pt x="97" y="128"/>
                  <a:pt x="104" y="121"/>
                  <a:pt x="104" y="112"/>
                </a:cubicBezTo>
                <a:cubicBezTo>
                  <a:pt x="104" y="32"/>
                  <a:pt x="104" y="32"/>
                  <a:pt x="104" y="32"/>
                </a:cubicBezTo>
                <a:lnTo>
                  <a:pt x="88" y="32"/>
                </a:lnTo>
                <a:close/>
                <a:moveTo>
                  <a:pt x="80" y="24"/>
                </a:moveTo>
                <a:cubicBezTo>
                  <a:pt x="80" y="32"/>
                  <a:pt x="80" y="32"/>
                  <a:pt x="80" y="32"/>
                </a:cubicBezTo>
                <a:cubicBezTo>
                  <a:pt x="64" y="32"/>
                  <a:pt x="64" y="32"/>
                  <a:pt x="64" y="32"/>
                </a:cubicBezTo>
                <a:cubicBezTo>
                  <a:pt x="64" y="24"/>
                  <a:pt x="64" y="24"/>
                  <a:pt x="64" y="24"/>
                </a:cubicBezTo>
                <a:cubicBezTo>
                  <a:pt x="64" y="18"/>
                  <a:pt x="62" y="13"/>
                  <a:pt x="58" y="9"/>
                </a:cubicBezTo>
                <a:cubicBezTo>
                  <a:pt x="60" y="8"/>
                  <a:pt x="62" y="8"/>
                  <a:pt x="64" y="8"/>
                </a:cubicBezTo>
                <a:cubicBezTo>
                  <a:pt x="73" y="8"/>
                  <a:pt x="80" y="15"/>
                  <a:pt x="80" y="24"/>
                </a:cubicBezTo>
                <a:close/>
                <a:moveTo>
                  <a:pt x="24" y="24"/>
                </a:moveTo>
                <a:cubicBezTo>
                  <a:pt x="24" y="15"/>
                  <a:pt x="31" y="8"/>
                  <a:pt x="40" y="8"/>
                </a:cubicBezTo>
                <a:cubicBezTo>
                  <a:pt x="49" y="8"/>
                  <a:pt x="56" y="15"/>
                  <a:pt x="56" y="24"/>
                </a:cubicBezTo>
                <a:cubicBezTo>
                  <a:pt x="56" y="32"/>
                  <a:pt x="56" y="32"/>
                  <a:pt x="56" y="32"/>
                </a:cubicBezTo>
                <a:cubicBezTo>
                  <a:pt x="24" y="32"/>
                  <a:pt x="24" y="32"/>
                  <a:pt x="24" y="32"/>
                </a:cubicBezTo>
                <a:lnTo>
                  <a:pt x="24" y="24"/>
                </a:lnTo>
                <a:close/>
                <a:moveTo>
                  <a:pt x="16" y="120"/>
                </a:moveTo>
                <a:cubicBezTo>
                  <a:pt x="11" y="120"/>
                  <a:pt x="8" y="117"/>
                  <a:pt x="8" y="112"/>
                </a:cubicBezTo>
                <a:cubicBezTo>
                  <a:pt x="8" y="40"/>
                  <a:pt x="8" y="40"/>
                  <a:pt x="8" y="40"/>
                </a:cubicBezTo>
                <a:cubicBezTo>
                  <a:pt x="72" y="40"/>
                  <a:pt x="72" y="40"/>
                  <a:pt x="72" y="40"/>
                </a:cubicBezTo>
                <a:cubicBezTo>
                  <a:pt x="72" y="112"/>
                  <a:pt x="72" y="112"/>
                  <a:pt x="72" y="112"/>
                </a:cubicBezTo>
                <a:cubicBezTo>
                  <a:pt x="72" y="115"/>
                  <a:pt x="72" y="118"/>
                  <a:pt x="74" y="120"/>
                </a:cubicBezTo>
                <a:lnTo>
                  <a:pt x="16" y="120"/>
                </a:lnTo>
                <a:close/>
                <a:moveTo>
                  <a:pt x="96" y="112"/>
                </a:moveTo>
                <a:cubicBezTo>
                  <a:pt x="96" y="117"/>
                  <a:pt x="92" y="120"/>
                  <a:pt x="88" y="120"/>
                </a:cubicBezTo>
                <a:cubicBezTo>
                  <a:pt x="83" y="120"/>
                  <a:pt x="80" y="117"/>
                  <a:pt x="80" y="112"/>
                </a:cubicBezTo>
                <a:cubicBezTo>
                  <a:pt x="80" y="40"/>
                  <a:pt x="80" y="40"/>
                  <a:pt x="80" y="40"/>
                </a:cubicBezTo>
                <a:cubicBezTo>
                  <a:pt x="96" y="40"/>
                  <a:pt x="96" y="40"/>
                  <a:pt x="96" y="40"/>
                </a:cubicBezTo>
                <a:lnTo>
                  <a:pt x="96" y="112"/>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nvGrpSpPr>
          <p:cNvPr id="89" name="Group 36"/>
          <p:cNvGrpSpPr>
            <a:grpSpLocks noChangeAspect="1"/>
          </p:cNvGrpSpPr>
          <p:nvPr/>
        </p:nvGrpSpPr>
        <p:grpSpPr bwMode="auto">
          <a:xfrm>
            <a:off x="2712708" y="5033045"/>
            <a:ext cx="426393" cy="400213"/>
            <a:chOff x="3810" y="2097"/>
            <a:chExt cx="228" cy="214"/>
          </a:xfrm>
          <a:noFill/>
        </p:grpSpPr>
        <p:sp>
          <p:nvSpPr>
            <p:cNvPr id="90" name="Line 37"/>
            <p:cNvSpPr>
              <a:spLocks noChangeShapeType="1"/>
            </p:cNvSpPr>
            <p:nvPr/>
          </p:nvSpPr>
          <p:spPr bwMode="auto">
            <a:xfrm flipH="1">
              <a:off x="3810" y="2204"/>
              <a:ext cx="218" cy="0"/>
            </a:xfrm>
            <a:prstGeom prst="line">
              <a:avLst/>
            </a:prstGeom>
            <a:grpFill/>
            <a:ln w="50800" cap="flat">
              <a:solidFill>
                <a:srgbClr val="737373"/>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91" name="Freeform 38"/>
            <p:cNvSpPr>
              <a:spLocks/>
            </p:cNvSpPr>
            <p:nvPr/>
          </p:nvSpPr>
          <p:spPr bwMode="auto">
            <a:xfrm>
              <a:off x="3932" y="2097"/>
              <a:ext cx="106" cy="214"/>
            </a:xfrm>
            <a:custGeom>
              <a:avLst/>
              <a:gdLst>
                <a:gd name="T0" fmla="*/ 0 w 106"/>
                <a:gd name="T1" fmla="*/ 0 h 214"/>
                <a:gd name="T2" fmla="*/ 106 w 106"/>
                <a:gd name="T3" fmla="*/ 107 h 214"/>
                <a:gd name="T4" fmla="*/ 0 w 106"/>
                <a:gd name="T5" fmla="*/ 214 h 214"/>
              </a:gdLst>
              <a:ahLst/>
              <a:cxnLst>
                <a:cxn ang="0">
                  <a:pos x="T0" y="T1"/>
                </a:cxn>
                <a:cxn ang="0">
                  <a:pos x="T2" y="T3"/>
                </a:cxn>
                <a:cxn ang="0">
                  <a:pos x="T4" y="T5"/>
                </a:cxn>
              </a:cxnLst>
              <a:rect l="0" t="0" r="r" b="b"/>
              <a:pathLst>
                <a:path w="106" h="214">
                  <a:moveTo>
                    <a:pt x="0" y="0"/>
                  </a:moveTo>
                  <a:lnTo>
                    <a:pt x="106" y="107"/>
                  </a:lnTo>
                  <a:lnTo>
                    <a:pt x="0" y="214"/>
                  </a:lnTo>
                </a:path>
              </a:pathLst>
            </a:custGeom>
            <a:grpFill/>
            <a:ln w="50800" cap="flat">
              <a:solidFill>
                <a:srgbClr val="737373"/>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93" name="Group 36"/>
          <p:cNvGrpSpPr>
            <a:grpSpLocks noChangeAspect="1"/>
          </p:cNvGrpSpPr>
          <p:nvPr/>
        </p:nvGrpSpPr>
        <p:grpSpPr bwMode="auto">
          <a:xfrm>
            <a:off x="4830221" y="5033045"/>
            <a:ext cx="426393" cy="400213"/>
            <a:chOff x="3810" y="2097"/>
            <a:chExt cx="228" cy="214"/>
          </a:xfrm>
          <a:noFill/>
        </p:grpSpPr>
        <p:sp>
          <p:nvSpPr>
            <p:cNvPr id="94" name="Line 37"/>
            <p:cNvSpPr>
              <a:spLocks noChangeShapeType="1"/>
            </p:cNvSpPr>
            <p:nvPr/>
          </p:nvSpPr>
          <p:spPr bwMode="auto">
            <a:xfrm flipH="1">
              <a:off x="3810" y="2204"/>
              <a:ext cx="218" cy="0"/>
            </a:xfrm>
            <a:prstGeom prst="line">
              <a:avLst/>
            </a:prstGeom>
            <a:grpFill/>
            <a:ln w="50800" cap="flat">
              <a:solidFill>
                <a:srgbClr val="737373"/>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95" name="Freeform 38"/>
            <p:cNvSpPr>
              <a:spLocks/>
            </p:cNvSpPr>
            <p:nvPr/>
          </p:nvSpPr>
          <p:spPr bwMode="auto">
            <a:xfrm>
              <a:off x="3932" y="2097"/>
              <a:ext cx="106" cy="214"/>
            </a:xfrm>
            <a:custGeom>
              <a:avLst/>
              <a:gdLst>
                <a:gd name="T0" fmla="*/ 0 w 106"/>
                <a:gd name="T1" fmla="*/ 0 h 214"/>
                <a:gd name="T2" fmla="*/ 106 w 106"/>
                <a:gd name="T3" fmla="*/ 107 h 214"/>
                <a:gd name="T4" fmla="*/ 0 w 106"/>
                <a:gd name="T5" fmla="*/ 214 h 214"/>
              </a:gdLst>
              <a:ahLst/>
              <a:cxnLst>
                <a:cxn ang="0">
                  <a:pos x="T0" y="T1"/>
                </a:cxn>
                <a:cxn ang="0">
                  <a:pos x="T2" y="T3"/>
                </a:cxn>
                <a:cxn ang="0">
                  <a:pos x="T4" y="T5"/>
                </a:cxn>
              </a:cxnLst>
              <a:rect l="0" t="0" r="r" b="b"/>
              <a:pathLst>
                <a:path w="106" h="214">
                  <a:moveTo>
                    <a:pt x="0" y="0"/>
                  </a:moveTo>
                  <a:lnTo>
                    <a:pt x="106" y="107"/>
                  </a:lnTo>
                  <a:lnTo>
                    <a:pt x="0" y="214"/>
                  </a:lnTo>
                </a:path>
              </a:pathLst>
            </a:custGeom>
            <a:grpFill/>
            <a:ln w="50800" cap="flat">
              <a:solidFill>
                <a:srgbClr val="737373"/>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96" name="Group 36"/>
          <p:cNvGrpSpPr>
            <a:grpSpLocks noChangeAspect="1"/>
          </p:cNvGrpSpPr>
          <p:nvPr/>
        </p:nvGrpSpPr>
        <p:grpSpPr bwMode="auto">
          <a:xfrm>
            <a:off x="7374269" y="5033045"/>
            <a:ext cx="426393" cy="400213"/>
            <a:chOff x="3810" y="2097"/>
            <a:chExt cx="228" cy="214"/>
          </a:xfrm>
          <a:noFill/>
        </p:grpSpPr>
        <p:sp>
          <p:nvSpPr>
            <p:cNvPr id="97" name="Line 37"/>
            <p:cNvSpPr>
              <a:spLocks noChangeShapeType="1"/>
            </p:cNvSpPr>
            <p:nvPr/>
          </p:nvSpPr>
          <p:spPr bwMode="auto">
            <a:xfrm flipH="1">
              <a:off x="3810" y="2204"/>
              <a:ext cx="218" cy="0"/>
            </a:xfrm>
            <a:prstGeom prst="line">
              <a:avLst/>
            </a:prstGeom>
            <a:grpFill/>
            <a:ln w="50800" cap="flat">
              <a:solidFill>
                <a:srgbClr val="737373"/>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98" name="Freeform 38"/>
            <p:cNvSpPr>
              <a:spLocks/>
            </p:cNvSpPr>
            <p:nvPr/>
          </p:nvSpPr>
          <p:spPr bwMode="auto">
            <a:xfrm>
              <a:off x="3932" y="2097"/>
              <a:ext cx="106" cy="214"/>
            </a:xfrm>
            <a:custGeom>
              <a:avLst/>
              <a:gdLst>
                <a:gd name="T0" fmla="*/ 0 w 106"/>
                <a:gd name="T1" fmla="*/ 0 h 214"/>
                <a:gd name="T2" fmla="*/ 106 w 106"/>
                <a:gd name="T3" fmla="*/ 107 h 214"/>
                <a:gd name="T4" fmla="*/ 0 w 106"/>
                <a:gd name="T5" fmla="*/ 214 h 214"/>
              </a:gdLst>
              <a:ahLst/>
              <a:cxnLst>
                <a:cxn ang="0">
                  <a:pos x="T0" y="T1"/>
                </a:cxn>
                <a:cxn ang="0">
                  <a:pos x="T2" y="T3"/>
                </a:cxn>
                <a:cxn ang="0">
                  <a:pos x="T4" y="T5"/>
                </a:cxn>
              </a:cxnLst>
              <a:rect l="0" t="0" r="r" b="b"/>
              <a:pathLst>
                <a:path w="106" h="214">
                  <a:moveTo>
                    <a:pt x="0" y="0"/>
                  </a:moveTo>
                  <a:lnTo>
                    <a:pt x="106" y="107"/>
                  </a:lnTo>
                  <a:lnTo>
                    <a:pt x="0" y="214"/>
                  </a:lnTo>
                </a:path>
              </a:pathLst>
            </a:custGeom>
            <a:grpFill/>
            <a:ln w="50800" cap="flat">
              <a:solidFill>
                <a:srgbClr val="737373"/>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99" name="Group 36"/>
          <p:cNvGrpSpPr>
            <a:grpSpLocks noChangeAspect="1"/>
          </p:cNvGrpSpPr>
          <p:nvPr/>
        </p:nvGrpSpPr>
        <p:grpSpPr bwMode="auto">
          <a:xfrm>
            <a:off x="9509219" y="5033045"/>
            <a:ext cx="426393" cy="400213"/>
            <a:chOff x="3810" y="2097"/>
            <a:chExt cx="228" cy="214"/>
          </a:xfrm>
          <a:noFill/>
        </p:grpSpPr>
        <p:sp>
          <p:nvSpPr>
            <p:cNvPr id="100" name="Line 37"/>
            <p:cNvSpPr>
              <a:spLocks noChangeShapeType="1"/>
            </p:cNvSpPr>
            <p:nvPr/>
          </p:nvSpPr>
          <p:spPr bwMode="auto">
            <a:xfrm flipH="1">
              <a:off x="3810" y="2204"/>
              <a:ext cx="218" cy="0"/>
            </a:xfrm>
            <a:prstGeom prst="line">
              <a:avLst/>
            </a:prstGeom>
            <a:grpFill/>
            <a:ln w="50800" cap="flat">
              <a:solidFill>
                <a:srgbClr val="737373"/>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01" name="Freeform 38"/>
            <p:cNvSpPr>
              <a:spLocks/>
            </p:cNvSpPr>
            <p:nvPr/>
          </p:nvSpPr>
          <p:spPr bwMode="auto">
            <a:xfrm>
              <a:off x="3932" y="2097"/>
              <a:ext cx="106" cy="214"/>
            </a:xfrm>
            <a:custGeom>
              <a:avLst/>
              <a:gdLst>
                <a:gd name="T0" fmla="*/ 0 w 106"/>
                <a:gd name="T1" fmla="*/ 0 h 214"/>
                <a:gd name="T2" fmla="*/ 106 w 106"/>
                <a:gd name="T3" fmla="*/ 107 h 214"/>
                <a:gd name="T4" fmla="*/ 0 w 106"/>
                <a:gd name="T5" fmla="*/ 214 h 214"/>
              </a:gdLst>
              <a:ahLst/>
              <a:cxnLst>
                <a:cxn ang="0">
                  <a:pos x="T0" y="T1"/>
                </a:cxn>
                <a:cxn ang="0">
                  <a:pos x="T2" y="T3"/>
                </a:cxn>
                <a:cxn ang="0">
                  <a:pos x="T4" y="T5"/>
                </a:cxn>
              </a:cxnLst>
              <a:rect l="0" t="0" r="r" b="b"/>
              <a:pathLst>
                <a:path w="106" h="214">
                  <a:moveTo>
                    <a:pt x="0" y="0"/>
                  </a:moveTo>
                  <a:lnTo>
                    <a:pt x="106" y="107"/>
                  </a:lnTo>
                  <a:lnTo>
                    <a:pt x="0" y="214"/>
                  </a:lnTo>
                </a:path>
              </a:pathLst>
            </a:custGeom>
            <a:grpFill/>
            <a:ln w="50800" cap="flat">
              <a:solidFill>
                <a:srgbClr val="737373"/>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sp>
        <p:nvSpPr>
          <p:cNvPr id="2" name="TextBox 1"/>
          <p:cNvSpPr txBox="1"/>
          <p:nvPr/>
        </p:nvSpPr>
        <p:spPr>
          <a:xfrm>
            <a:off x="10222966" y="6245777"/>
            <a:ext cx="1702114" cy="452590"/>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176" dirty="0">
                <a:gradFill>
                  <a:gsLst>
                    <a:gs pos="2917">
                      <a:srgbClr val="505050"/>
                    </a:gs>
                    <a:gs pos="30000">
                      <a:srgbClr val="505050"/>
                    </a:gs>
                  </a:gsLst>
                  <a:lin ang="5400000" scaled="0"/>
                </a:gradFill>
                <a:latin typeface="Segoe UI"/>
              </a:rPr>
              <a:t>*Pending availability</a:t>
            </a:r>
          </a:p>
        </p:txBody>
      </p:sp>
    </p:spTree>
    <p:extLst>
      <p:ext uri="{BB962C8B-B14F-4D97-AF65-F5344CB8AC3E}">
        <p14:creationId xmlns:p14="http://schemas.microsoft.com/office/powerpoint/2010/main" val="252079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89"/>
                                        </p:tgtEl>
                                        <p:attrNameLst>
                                          <p:attrName>style.visibility</p:attrName>
                                        </p:attrNameLst>
                                      </p:cBhvr>
                                      <p:to>
                                        <p:strVal val="visible"/>
                                      </p:to>
                                    </p:set>
                                    <p:animEffect transition="in" filter="wipe(left)">
                                      <p:cBhvr>
                                        <p:cTn id="7" dur="250"/>
                                        <p:tgtEl>
                                          <p:spTgt spid="89"/>
                                        </p:tgtEl>
                                      </p:cBhvr>
                                    </p:animEffect>
                                  </p:childTnLst>
                                </p:cTn>
                              </p:par>
                            </p:childTnLst>
                          </p:cTn>
                        </p:par>
                        <p:par>
                          <p:cTn id="8" fill="hold">
                            <p:stCondLst>
                              <p:cond delay="1250"/>
                            </p:stCondLst>
                            <p:childTnLst>
                              <p:par>
                                <p:cTn id="9" presetID="10" presetClass="entr" presetSubtype="0" fill="hold" grpId="0" nodeType="afterEffect">
                                  <p:stCondLst>
                                    <p:cond delay="75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par>
                          <p:cTn id="15" fill="hold">
                            <p:stCondLst>
                              <p:cond delay="2750"/>
                            </p:stCondLst>
                            <p:childTnLst>
                              <p:par>
                                <p:cTn id="16" presetID="8" presetClass="emph" presetSubtype="0" accel="33333" decel="43333" fill="hold" grpId="1" nodeType="afterEffect">
                                  <p:stCondLst>
                                    <p:cond delay="0"/>
                                  </p:stCondLst>
                                  <p:childTnLst>
                                    <p:animRot by="21600000">
                                      <p:cBhvr>
                                        <p:cTn id="17" dur="1500" fill="hold"/>
                                        <p:tgtEl>
                                          <p:spTgt spid="37"/>
                                        </p:tgtEl>
                                        <p:attrNameLst>
                                          <p:attrName>r</p:attrName>
                                        </p:attrNameLst>
                                      </p:cBhvr>
                                    </p:animRot>
                                  </p:childTnLst>
                                </p:cTn>
                              </p:par>
                              <p:par>
                                <p:cTn id="18" presetID="8" presetClass="emph" presetSubtype="0" accel="33333" decel="43333" fill="hold" grpId="1" nodeType="withEffect">
                                  <p:stCondLst>
                                    <p:cond delay="0"/>
                                  </p:stCondLst>
                                  <p:childTnLst>
                                    <p:animRot by="-21600000">
                                      <p:cBhvr>
                                        <p:cTn id="19" dur="1500" fill="hold"/>
                                        <p:tgtEl>
                                          <p:spTgt spid="36"/>
                                        </p:tgtEl>
                                        <p:attrNameLst>
                                          <p:attrName>r</p:attrName>
                                        </p:attrNameLst>
                                      </p:cBhvr>
                                    </p:animRot>
                                  </p:childTnLst>
                                </p:cTn>
                              </p:par>
                            </p:childTnLst>
                          </p:cTn>
                        </p:par>
                        <p:par>
                          <p:cTn id="20" fill="hold">
                            <p:stCondLst>
                              <p:cond delay="4250"/>
                            </p:stCondLst>
                            <p:childTnLst>
                              <p:par>
                                <p:cTn id="21" presetID="22" presetClass="entr" presetSubtype="8" fill="hold" nodeType="afterEffect">
                                  <p:stCondLst>
                                    <p:cond delay="500"/>
                                  </p:stCondLst>
                                  <p:childTnLst>
                                    <p:set>
                                      <p:cBhvr>
                                        <p:cTn id="22" dur="1" fill="hold">
                                          <p:stCondLst>
                                            <p:cond delay="0"/>
                                          </p:stCondLst>
                                        </p:cTn>
                                        <p:tgtEl>
                                          <p:spTgt spid="93"/>
                                        </p:tgtEl>
                                        <p:attrNameLst>
                                          <p:attrName>style.visibility</p:attrName>
                                        </p:attrNameLst>
                                      </p:cBhvr>
                                      <p:to>
                                        <p:strVal val="visible"/>
                                      </p:to>
                                    </p:set>
                                    <p:animEffect transition="in" filter="wipe(left)">
                                      <p:cBhvr>
                                        <p:cTn id="23" dur="250"/>
                                        <p:tgtEl>
                                          <p:spTgt spid="93"/>
                                        </p:tgtEl>
                                      </p:cBhvr>
                                    </p:animEffect>
                                  </p:childTnLst>
                                </p:cTn>
                              </p:par>
                            </p:childTnLst>
                          </p:cTn>
                        </p:par>
                        <p:par>
                          <p:cTn id="24" fill="hold">
                            <p:stCondLst>
                              <p:cond delay="5000"/>
                            </p:stCondLst>
                            <p:childTnLst>
                              <p:par>
                                <p:cTn id="25" presetID="4" presetClass="entr" presetSubtype="32" fill="hold" nodeType="after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box(out)">
                                      <p:cBhvr>
                                        <p:cTn id="27" dur="500"/>
                                        <p:tgtEl>
                                          <p:spTgt spid="7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96"/>
                                        </p:tgtEl>
                                        <p:attrNameLst>
                                          <p:attrName>style.visibility</p:attrName>
                                        </p:attrNameLst>
                                      </p:cBhvr>
                                      <p:to>
                                        <p:strVal val="visible"/>
                                      </p:to>
                                    </p:set>
                                    <p:animEffect transition="in" filter="wipe(left)">
                                      <p:cBhvr>
                                        <p:cTn id="36" dur="250"/>
                                        <p:tgtEl>
                                          <p:spTgt spid="96"/>
                                        </p:tgtEl>
                                      </p:cBhvr>
                                    </p:animEffect>
                                  </p:childTnLst>
                                </p:cTn>
                              </p:par>
                            </p:childTnLst>
                          </p:cTn>
                        </p:par>
                        <p:par>
                          <p:cTn id="37" fill="hold">
                            <p:stCondLst>
                              <p:cond delay="750"/>
                            </p:stCondLst>
                            <p:childTnLst>
                              <p:par>
                                <p:cTn id="38" presetID="10" presetClass="entr" presetSubtype="0" fill="hold" nodeType="after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fade">
                                      <p:cBhvr>
                                        <p:cTn id="40" dur="500"/>
                                        <p:tgtEl>
                                          <p:spTgt spid="79"/>
                                        </p:tgtEl>
                                      </p:cBhvr>
                                    </p:animEffect>
                                  </p:childTnLst>
                                </p:cTn>
                              </p:par>
                            </p:childTnLst>
                          </p:cTn>
                        </p:par>
                        <p:par>
                          <p:cTn id="41" fill="hold">
                            <p:stCondLst>
                              <p:cond delay="1250"/>
                            </p:stCondLst>
                            <p:childTnLst>
                              <p:par>
                                <p:cTn id="42" presetID="8" presetClass="emph" presetSubtype="0" fill="hold" nodeType="afterEffect">
                                  <p:stCondLst>
                                    <p:cond delay="250"/>
                                  </p:stCondLst>
                                  <p:childTnLst>
                                    <p:animRot by="21600000">
                                      <p:cBhvr>
                                        <p:cTn id="43" dur="1500" fill="hold"/>
                                        <p:tgtEl>
                                          <p:spTgt spid="79"/>
                                        </p:tgtEl>
                                        <p:attrNameLst>
                                          <p:attrName>r</p:attrName>
                                        </p:attrNameLst>
                                      </p:cBhvr>
                                    </p:animRo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99"/>
                                        </p:tgtEl>
                                        <p:attrNameLst>
                                          <p:attrName>style.visibility</p:attrName>
                                        </p:attrNameLst>
                                      </p:cBhvr>
                                      <p:to>
                                        <p:strVal val="visible"/>
                                      </p:to>
                                    </p:set>
                                    <p:animEffect transition="in" filter="wipe(left)">
                                      <p:cBhvr>
                                        <p:cTn id="52" dur="250"/>
                                        <p:tgtEl>
                                          <p:spTgt spid="99"/>
                                        </p:tgtEl>
                                      </p:cBhvr>
                                    </p:animEffect>
                                  </p:childTnLst>
                                </p:cTn>
                              </p:par>
                            </p:childTnLst>
                          </p:cTn>
                        </p:par>
                        <p:par>
                          <p:cTn id="53" fill="hold">
                            <p:stCondLst>
                              <p:cond delay="750"/>
                            </p:stCondLst>
                            <p:childTnLst>
                              <p:par>
                                <p:cTn id="54" presetID="4" presetClass="entr" presetSubtype="32" fill="hold" grpId="0" nodeType="afterEffect">
                                  <p:stCondLst>
                                    <p:cond delay="0"/>
                                  </p:stCondLst>
                                  <p:childTnLst>
                                    <p:set>
                                      <p:cBhvr>
                                        <p:cTn id="55" dur="1" fill="hold">
                                          <p:stCondLst>
                                            <p:cond delay="0"/>
                                          </p:stCondLst>
                                        </p:cTn>
                                        <p:tgtEl>
                                          <p:spTgt spid="87"/>
                                        </p:tgtEl>
                                        <p:attrNameLst>
                                          <p:attrName>style.visibility</p:attrName>
                                        </p:attrNameLst>
                                      </p:cBhvr>
                                      <p:to>
                                        <p:strVal val="visible"/>
                                      </p:to>
                                    </p:set>
                                    <p:animEffect transition="in" filter="box(out)">
                                      <p:cBhvr>
                                        <p:cTn id="56"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7" grpId="0" animBg="1"/>
      <p:bldP spid="37" grpId="1" animBg="1"/>
      <p:bldP spid="56" grpId="0"/>
      <p:bldP spid="61" grpId="0"/>
      <p:bldP spid="8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544214" y="2084364"/>
            <a:ext cx="5646923" cy="2215552"/>
          </a:xfrm>
          <a:prstGeom prst="rect">
            <a:avLst/>
          </a:prstGeom>
          <a:noFill/>
        </p:spPr>
        <p:txBody>
          <a:bodyPr wrap="square" rtlCol="0">
            <a:spAutoFit/>
          </a:bodyPr>
          <a:lstStyle/>
          <a:p>
            <a:pPr defTabSz="914367">
              <a:spcAft>
                <a:spcPts val="882"/>
              </a:spcAft>
              <a:defRPr/>
            </a:pPr>
            <a:r>
              <a:rPr lang="en-US" sz="3529" dirty="0">
                <a:gradFill>
                  <a:gsLst>
                    <a:gs pos="1250">
                      <a:srgbClr val="0078D7"/>
                    </a:gs>
                    <a:gs pos="99000">
                      <a:srgbClr val="0078D7"/>
                    </a:gs>
                  </a:gsLst>
                  <a:lin ang="5400000" scaled="0"/>
                </a:gradFill>
                <a:latin typeface="Segoe UI Light"/>
              </a:rPr>
              <a:t>Classic Desktop Application</a:t>
            </a:r>
          </a:p>
          <a:p>
            <a:pPr marL="0" lvl="1" defTabSz="914367">
              <a:lnSpc>
                <a:spcPct val="90000"/>
              </a:lnSpc>
              <a:spcAft>
                <a:spcPts val="980"/>
              </a:spcAft>
              <a:buSzPct val="90000"/>
              <a:defRPr/>
            </a:pPr>
            <a:r>
              <a:rPr lang="en-US" sz="1961" dirty="0">
                <a:gradFill>
                  <a:gsLst>
                    <a:gs pos="1250">
                      <a:srgbClr val="505050"/>
                    </a:gs>
                    <a:gs pos="100000">
                      <a:srgbClr val="505050"/>
                    </a:gs>
                  </a:gsLst>
                  <a:lin ang="5400000" scaled="0"/>
                </a:gradFill>
                <a:latin typeface="Segoe UI"/>
              </a:rPr>
              <a:t>Win32/.NET code base</a:t>
            </a:r>
          </a:p>
          <a:p>
            <a:pPr marL="0" lvl="1" defTabSz="914367">
              <a:lnSpc>
                <a:spcPct val="90000"/>
              </a:lnSpc>
              <a:spcAft>
                <a:spcPts val="980"/>
              </a:spcAft>
              <a:buSzPct val="90000"/>
              <a:defRPr/>
            </a:pPr>
            <a:r>
              <a:rPr lang="en-US" sz="1961" dirty="0">
                <a:gradFill>
                  <a:gsLst>
                    <a:gs pos="1250">
                      <a:srgbClr val="505050"/>
                    </a:gs>
                    <a:gs pos="100000">
                      <a:srgbClr val="505050"/>
                    </a:gs>
                  </a:gsLst>
                  <a:lin ang="5400000" scaled="0"/>
                </a:gradFill>
                <a:latin typeface="Segoe UI"/>
              </a:rPr>
              <a:t>MSI installer</a:t>
            </a:r>
          </a:p>
          <a:p>
            <a:pPr marL="0" lvl="1" defTabSz="914367">
              <a:lnSpc>
                <a:spcPct val="90000"/>
              </a:lnSpc>
              <a:spcAft>
                <a:spcPts val="980"/>
              </a:spcAft>
              <a:buSzPct val="90000"/>
              <a:defRPr/>
            </a:pPr>
            <a:r>
              <a:rPr lang="en-US" sz="1961" dirty="0">
                <a:gradFill>
                  <a:gsLst>
                    <a:gs pos="1250">
                      <a:srgbClr val="505050"/>
                    </a:gs>
                    <a:gs pos="100000">
                      <a:srgbClr val="505050"/>
                    </a:gs>
                  </a:gsLst>
                  <a:lin ang="5400000" scaled="0"/>
                </a:gradFill>
                <a:latin typeface="Segoe UI"/>
              </a:rPr>
              <a:t>Runs in a desktop process</a:t>
            </a:r>
          </a:p>
          <a:p>
            <a:pPr marL="285695" indent="-285695" defTabSz="914367">
              <a:buFont typeface="Arial" panose="020B0604020202020204" pitchFamily="34" charset="0"/>
              <a:buChar char="•"/>
              <a:defRPr/>
            </a:pPr>
            <a:endParaRPr lang="en-US" dirty="0">
              <a:solidFill>
                <a:srgbClr val="505050"/>
              </a:solidFill>
              <a:latin typeface="Segoe UI"/>
            </a:endParaRPr>
          </a:p>
        </p:txBody>
      </p:sp>
      <p:sp>
        <p:nvSpPr>
          <p:cNvPr id="2" name="Title 1"/>
          <p:cNvSpPr>
            <a:spLocks noGrp="1"/>
          </p:cNvSpPr>
          <p:nvPr>
            <p:ph type="title"/>
          </p:nvPr>
        </p:nvSpPr>
        <p:spPr/>
        <p:txBody>
          <a:bodyPr/>
          <a:lstStyle/>
          <a:p>
            <a:r>
              <a:rPr lang="en-US" dirty="0"/>
              <a:t>Step 0 – Win32 Desktop App</a:t>
            </a:r>
          </a:p>
        </p:txBody>
      </p:sp>
      <p:grpSp>
        <p:nvGrpSpPr>
          <p:cNvPr id="11" name="Group 10"/>
          <p:cNvGrpSpPr/>
          <p:nvPr/>
        </p:nvGrpSpPr>
        <p:grpSpPr>
          <a:xfrm>
            <a:off x="759908" y="2279168"/>
            <a:ext cx="4887881" cy="3122813"/>
            <a:chOff x="731837" y="4868862"/>
            <a:chExt cx="2385391" cy="1524000"/>
          </a:xfrm>
        </p:grpSpPr>
        <p:sp>
          <p:nvSpPr>
            <p:cNvPr id="12" name="Rectangle 11"/>
            <p:cNvSpPr/>
            <p:nvPr/>
          </p:nvSpPr>
          <p:spPr bwMode="auto">
            <a:xfrm>
              <a:off x="731837" y="4868862"/>
              <a:ext cx="2385391" cy="1524000"/>
            </a:xfrm>
            <a:prstGeom prst="rect">
              <a:avLst/>
            </a:prstGeom>
            <a:noFill/>
            <a:ln w="381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p:cNvSpPr/>
            <p:nvPr/>
          </p:nvSpPr>
          <p:spPr bwMode="auto">
            <a:xfrm>
              <a:off x="731837" y="4868862"/>
              <a:ext cx="2385390" cy="279662"/>
            </a:xfrm>
            <a:prstGeom prst="rect">
              <a:avLst/>
            </a:prstGeom>
            <a:solidFill>
              <a:srgbClr val="50505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Classic Windows App</a:t>
              </a:r>
            </a:p>
          </p:txBody>
        </p:sp>
      </p:grpSp>
    </p:spTree>
    <p:extLst>
      <p:ext uri="{BB962C8B-B14F-4D97-AF65-F5344CB8AC3E}">
        <p14:creationId xmlns:p14="http://schemas.microsoft.com/office/powerpoint/2010/main" val="4892805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7900" y="1690934"/>
            <a:ext cx="5533741" cy="4696580"/>
          </a:xfrm>
          <a:prstGeom prst="rect">
            <a:avLst/>
          </a:prstGeom>
          <a:noFill/>
          <a:ln w="762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tIns="89642" bIns="89642" rtlCol="0" anchor="t"/>
          <a:lstStyle/>
          <a:p>
            <a:pPr algn="ctr" defTabSz="914367">
              <a:defRPr/>
            </a:pPr>
            <a:r>
              <a:rPr lang="en-US" sz="1765" dirty="0">
                <a:solidFill>
                  <a:srgbClr val="0078D7"/>
                </a:solidFill>
                <a:latin typeface="Segoe UI Semibold" panose="020B0702040204020203" pitchFamily="34" charset="0"/>
                <a:ea typeface="Segoe UI" pitchFamily="34" charset="0"/>
                <a:cs typeface="Segoe UI Semibold" panose="020B0702040204020203" pitchFamily="34" charset="0"/>
              </a:rPr>
              <a:t>Universal App Package</a:t>
            </a:r>
          </a:p>
        </p:txBody>
      </p:sp>
      <p:sp>
        <p:nvSpPr>
          <p:cNvPr id="6" name="TextBox 5"/>
          <p:cNvSpPr txBox="1"/>
          <p:nvPr/>
        </p:nvSpPr>
        <p:spPr>
          <a:xfrm>
            <a:off x="6544214" y="2084364"/>
            <a:ext cx="5527168" cy="2878972"/>
          </a:xfrm>
          <a:prstGeom prst="rect">
            <a:avLst/>
          </a:prstGeom>
          <a:noFill/>
        </p:spPr>
        <p:txBody>
          <a:bodyPr wrap="square" rtlCol="0">
            <a:spAutoFit/>
          </a:bodyPr>
          <a:lstStyle/>
          <a:p>
            <a:pPr marL="0" lvl="1" defTabSz="914367">
              <a:spcAft>
                <a:spcPts val="882"/>
              </a:spcAft>
              <a:defRPr/>
            </a:pPr>
            <a:r>
              <a:rPr lang="en-US" sz="3529" dirty="0">
                <a:gradFill>
                  <a:gsLst>
                    <a:gs pos="1250">
                      <a:srgbClr val="0078D7"/>
                    </a:gs>
                    <a:gs pos="99000">
                      <a:srgbClr val="0078D7"/>
                    </a:gs>
                  </a:gsLst>
                  <a:lin ang="5400000" scaled="0"/>
                </a:gradFill>
                <a:latin typeface="Segoe UI Light"/>
              </a:rPr>
              <a:t>Immediate Benefits:</a:t>
            </a:r>
          </a:p>
          <a:p>
            <a:pPr marL="0" lvl="1" defTabSz="914367">
              <a:lnSpc>
                <a:spcPct val="90000"/>
              </a:lnSpc>
              <a:spcAft>
                <a:spcPts val="980"/>
              </a:spcAft>
              <a:buSzPct val="90000"/>
              <a:defRPr/>
            </a:pPr>
            <a:r>
              <a:rPr lang="en-US" sz="1961" dirty="0">
                <a:gradFill>
                  <a:gsLst>
                    <a:gs pos="1250">
                      <a:srgbClr val="505050"/>
                    </a:gs>
                    <a:gs pos="100000">
                      <a:srgbClr val="505050"/>
                    </a:gs>
                  </a:gsLst>
                  <a:lin ang="5400000" scaled="0"/>
                </a:gradFill>
                <a:latin typeface="Segoe UI"/>
              </a:rPr>
              <a:t>Modern deployment technology for all apps</a:t>
            </a:r>
          </a:p>
          <a:p>
            <a:pPr marL="0" lvl="1" defTabSz="914367">
              <a:lnSpc>
                <a:spcPct val="90000"/>
              </a:lnSpc>
              <a:spcAft>
                <a:spcPts val="980"/>
              </a:spcAft>
              <a:buSzPct val="90000"/>
              <a:defRPr/>
            </a:pPr>
            <a:r>
              <a:rPr lang="en-US" sz="1961" dirty="0">
                <a:gradFill>
                  <a:gsLst>
                    <a:gs pos="1250">
                      <a:srgbClr val="505050"/>
                    </a:gs>
                    <a:gs pos="100000">
                      <a:srgbClr val="505050"/>
                    </a:gs>
                  </a:gsLst>
                  <a:lin ang="5400000" scaled="0"/>
                </a:gradFill>
                <a:latin typeface="Segoe UI"/>
              </a:rPr>
              <a:t>Seamless updates, clean uninstall</a:t>
            </a:r>
          </a:p>
          <a:p>
            <a:pPr marL="0" lvl="1" defTabSz="914367">
              <a:lnSpc>
                <a:spcPct val="90000"/>
              </a:lnSpc>
              <a:spcAft>
                <a:spcPts val="980"/>
              </a:spcAft>
              <a:buSzPct val="90000"/>
              <a:defRPr/>
            </a:pPr>
            <a:r>
              <a:rPr lang="en-US" sz="1961" dirty="0">
                <a:gradFill>
                  <a:gsLst>
                    <a:gs pos="1250">
                      <a:srgbClr val="505050"/>
                    </a:gs>
                    <a:gs pos="100000">
                      <a:srgbClr val="505050"/>
                    </a:gs>
                  </a:gsLst>
                  <a:lin ang="5400000" scaled="0"/>
                </a:gradFill>
                <a:latin typeface="Segoe UI"/>
              </a:rPr>
              <a:t>Monetize via Windows Store or other distribution of choice</a:t>
            </a:r>
          </a:p>
          <a:p>
            <a:pPr marL="0" lvl="1" defTabSz="914367">
              <a:lnSpc>
                <a:spcPct val="90000"/>
              </a:lnSpc>
              <a:spcAft>
                <a:spcPts val="980"/>
              </a:spcAft>
              <a:buSzPct val="90000"/>
              <a:defRPr/>
            </a:pPr>
            <a:r>
              <a:rPr lang="en-US" sz="1961" dirty="0">
                <a:gradFill>
                  <a:gsLst>
                    <a:gs pos="1250">
                      <a:srgbClr val="505050"/>
                    </a:gs>
                    <a:gs pos="100000">
                      <a:srgbClr val="505050"/>
                    </a:gs>
                  </a:gsLst>
                  <a:lin ang="5400000" scaled="0"/>
                </a:gradFill>
                <a:latin typeface="Segoe UI"/>
              </a:rPr>
              <a:t>Runs your current code</a:t>
            </a:r>
          </a:p>
          <a:p>
            <a:pPr marL="0" lvl="1" defTabSz="914367">
              <a:lnSpc>
                <a:spcPct val="90000"/>
              </a:lnSpc>
              <a:spcAft>
                <a:spcPts val="980"/>
              </a:spcAft>
              <a:buSzPct val="90000"/>
              <a:defRPr/>
            </a:pPr>
            <a:r>
              <a:rPr lang="en-US" sz="1961" dirty="0">
                <a:gradFill>
                  <a:gsLst>
                    <a:gs pos="1250">
                      <a:srgbClr val="505050"/>
                    </a:gs>
                    <a:gs pos="100000">
                      <a:srgbClr val="505050"/>
                    </a:gs>
                  </a:gsLst>
                  <a:lin ang="5400000" scaled="0"/>
                </a:gradFill>
                <a:latin typeface="Segoe UI"/>
              </a:rPr>
              <a:t>Small amount of code changes needed (if any)</a:t>
            </a:r>
          </a:p>
        </p:txBody>
      </p:sp>
      <p:sp>
        <p:nvSpPr>
          <p:cNvPr id="3" name="Title 2"/>
          <p:cNvSpPr>
            <a:spLocks noGrp="1"/>
          </p:cNvSpPr>
          <p:nvPr>
            <p:ph type="title"/>
          </p:nvPr>
        </p:nvSpPr>
        <p:spPr/>
        <p:txBody>
          <a:bodyPr/>
          <a:lstStyle/>
          <a:p>
            <a:r>
              <a:rPr lang="en-US" dirty="0"/>
              <a:t>Step 1 – Convert the App</a:t>
            </a:r>
          </a:p>
        </p:txBody>
      </p:sp>
      <p:grpSp>
        <p:nvGrpSpPr>
          <p:cNvPr id="14" name="Group 13"/>
          <p:cNvGrpSpPr/>
          <p:nvPr/>
        </p:nvGrpSpPr>
        <p:grpSpPr>
          <a:xfrm>
            <a:off x="759908" y="2279168"/>
            <a:ext cx="4887881" cy="3122813"/>
            <a:chOff x="731837" y="4868862"/>
            <a:chExt cx="2385391" cy="1524000"/>
          </a:xfrm>
        </p:grpSpPr>
        <p:sp>
          <p:nvSpPr>
            <p:cNvPr id="15" name="Rectangle 14"/>
            <p:cNvSpPr/>
            <p:nvPr/>
          </p:nvSpPr>
          <p:spPr bwMode="auto">
            <a:xfrm>
              <a:off x="731837" y="4868862"/>
              <a:ext cx="2385391" cy="1524000"/>
            </a:xfrm>
            <a:prstGeom prst="rect">
              <a:avLst/>
            </a:prstGeom>
            <a:noFill/>
            <a:ln w="381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bwMode="auto">
            <a:xfrm>
              <a:off x="731837" y="4868862"/>
              <a:ext cx="2385390" cy="279662"/>
            </a:xfrm>
            <a:prstGeom prst="rect">
              <a:avLst/>
            </a:prstGeom>
            <a:solidFill>
              <a:srgbClr val="50505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Classic Windows App</a:t>
              </a:r>
            </a:p>
          </p:txBody>
        </p:sp>
      </p:grpSp>
    </p:spTree>
    <p:extLst>
      <p:ext uri="{BB962C8B-B14F-4D97-AF65-F5344CB8AC3E}">
        <p14:creationId xmlns:p14="http://schemas.microsoft.com/office/powerpoint/2010/main" val="13792252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barn(in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How does it work?</a:t>
            </a:r>
          </a:p>
        </p:txBody>
      </p:sp>
      <p:sp>
        <p:nvSpPr>
          <p:cNvPr id="6" name="Text Placeholder 5"/>
          <p:cNvSpPr>
            <a:spLocks noGrp="1"/>
          </p:cNvSpPr>
          <p:nvPr>
            <p:ph type="body" sz="quarter" idx="10"/>
          </p:nvPr>
        </p:nvSpPr>
        <p:spPr>
          <a:xfrm>
            <a:off x="269239" y="1189495"/>
            <a:ext cx="11653523" cy="4366986"/>
          </a:xfrm>
        </p:spPr>
        <p:txBody>
          <a:bodyPr/>
          <a:lstStyle/>
          <a:p>
            <a:pPr>
              <a:spcBef>
                <a:spcPts val="0"/>
              </a:spcBef>
              <a:spcAft>
                <a:spcPts val="882"/>
              </a:spcAft>
            </a:pPr>
            <a:r>
              <a:rPr lang="en-US" dirty="0"/>
              <a:t>Deployment</a:t>
            </a:r>
          </a:p>
          <a:p>
            <a:pPr lvl="1">
              <a:spcBef>
                <a:spcPts val="0"/>
              </a:spcBef>
              <a:spcAft>
                <a:spcPts val="980"/>
              </a:spcAft>
            </a:pPr>
            <a:r>
              <a:rPr lang="en-US" dirty="0"/>
              <a:t>Uses Universal Windows Platform deployment stack</a:t>
            </a:r>
          </a:p>
          <a:p>
            <a:pPr lvl="1">
              <a:spcBef>
                <a:spcPts val="0"/>
              </a:spcBef>
              <a:spcAft>
                <a:spcPts val="980"/>
              </a:spcAft>
            </a:pPr>
            <a:r>
              <a:rPr lang="en-US" dirty="0"/>
              <a:t>Extensions for required Win32 extension points</a:t>
            </a:r>
          </a:p>
          <a:p>
            <a:pPr lvl="1">
              <a:spcBef>
                <a:spcPts val="0"/>
              </a:spcBef>
              <a:spcAft>
                <a:spcPts val="3529"/>
              </a:spcAft>
            </a:pPr>
            <a:r>
              <a:rPr lang="en-US" dirty="0"/>
              <a:t>Shell extensions (e.g. file type associations)</a:t>
            </a:r>
          </a:p>
          <a:p>
            <a:pPr>
              <a:spcBef>
                <a:spcPts val="0"/>
              </a:spcBef>
              <a:spcAft>
                <a:spcPts val="882"/>
              </a:spcAft>
            </a:pPr>
            <a:r>
              <a:rPr lang="en-US" dirty="0"/>
              <a:t>Solving “DLL Hell” and “Registry Bloat”</a:t>
            </a:r>
          </a:p>
          <a:p>
            <a:pPr lvl="1">
              <a:spcBef>
                <a:spcPts val="0"/>
              </a:spcBef>
              <a:spcAft>
                <a:spcPts val="980"/>
              </a:spcAft>
            </a:pPr>
            <a:r>
              <a:rPr lang="en-US" dirty="0"/>
              <a:t>Registry redirection / merging</a:t>
            </a:r>
          </a:p>
          <a:p>
            <a:pPr lvl="1">
              <a:spcBef>
                <a:spcPts val="0"/>
              </a:spcBef>
              <a:spcAft>
                <a:spcPts val="980"/>
              </a:spcAft>
            </a:pPr>
            <a:r>
              <a:rPr lang="en-US" dirty="0"/>
              <a:t>Filesystem redirection / merging</a:t>
            </a:r>
          </a:p>
          <a:p>
            <a:pPr lvl="1">
              <a:spcBef>
                <a:spcPts val="0"/>
              </a:spcBef>
              <a:spcAft>
                <a:spcPts val="980"/>
              </a:spcAft>
            </a:pPr>
            <a:r>
              <a:rPr lang="en-US" dirty="0"/>
              <a:t>Write redirect for certain directories</a:t>
            </a:r>
          </a:p>
          <a:p>
            <a:pPr lvl="1">
              <a:spcBef>
                <a:spcPts val="0"/>
              </a:spcBef>
              <a:spcAft>
                <a:spcPts val="980"/>
              </a:spcAft>
            </a:pPr>
            <a:r>
              <a:rPr lang="en-US" dirty="0"/>
              <a:t>Same code will continue work on Windows 7, 8, etc.</a:t>
            </a:r>
          </a:p>
        </p:txBody>
      </p:sp>
      <p:sp>
        <p:nvSpPr>
          <p:cNvPr id="19" name="Freeform 17"/>
          <p:cNvSpPr>
            <a:spLocks noEditPoints="1"/>
          </p:cNvSpPr>
          <p:nvPr/>
        </p:nvSpPr>
        <p:spPr bwMode="auto">
          <a:xfrm>
            <a:off x="8487071" y="4306912"/>
            <a:ext cx="1526837" cy="1513646"/>
          </a:xfrm>
          <a:custGeom>
            <a:avLst/>
            <a:gdLst>
              <a:gd name="T0" fmla="*/ 101 w 121"/>
              <a:gd name="T1" fmla="*/ 59 h 120"/>
              <a:gd name="T2" fmla="*/ 100 w 121"/>
              <a:gd name="T3" fmla="*/ 53 h 120"/>
              <a:gd name="T4" fmla="*/ 121 w 121"/>
              <a:gd name="T5" fmla="*/ 44 h 120"/>
              <a:gd name="T6" fmla="*/ 116 w 121"/>
              <a:gd name="T7" fmla="*/ 33 h 120"/>
              <a:gd name="T8" fmla="*/ 97 w 121"/>
              <a:gd name="T9" fmla="*/ 41 h 120"/>
              <a:gd name="T10" fmla="*/ 80 w 121"/>
              <a:gd name="T11" fmla="*/ 24 h 120"/>
              <a:gd name="T12" fmla="*/ 88 w 121"/>
              <a:gd name="T13" fmla="*/ 4 h 120"/>
              <a:gd name="T14" fmla="*/ 77 w 121"/>
              <a:gd name="T15" fmla="*/ 0 h 120"/>
              <a:gd name="T16" fmla="*/ 69 w 121"/>
              <a:gd name="T17" fmla="*/ 20 h 120"/>
              <a:gd name="T18" fmla="*/ 61 w 121"/>
              <a:gd name="T19" fmla="*/ 19 h 120"/>
              <a:gd name="T20" fmla="*/ 54 w 121"/>
              <a:gd name="T21" fmla="*/ 20 h 120"/>
              <a:gd name="T22" fmla="*/ 45 w 121"/>
              <a:gd name="T23" fmla="*/ 0 h 120"/>
              <a:gd name="T24" fmla="*/ 34 w 121"/>
              <a:gd name="T25" fmla="*/ 4 h 120"/>
              <a:gd name="T26" fmla="*/ 42 w 121"/>
              <a:gd name="T27" fmla="*/ 24 h 120"/>
              <a:gd name="T28" fmla="*/ 25 w 121"/>
              <a:gd name="T29" fmla="*/ 41 h 120"/>
              <a:gd name="T30" fmla="*/ 5 w 121"/>
              <a:gd name="T31" fmla="*/ 33 h 120"/>
              <a:gd name="T32" fmla="*/ 0 w 121"/>
              <a:gd name="T33" fmla="*/ 44 h 120"/>
              <a:gd name="T34" fmla="*/ 21 w 121"/>
              <a:gd name="T35" fmla="*/ 53 h 120"/>
              <a:gd name="T36" fmla="*/ 21 w 121"/>
              <a:gd name="T37" fmla="*/ 59 h 120"/>
              <a:gd name="T38" fmla="*/ 22 w 121"/>
              <a:gd name="T39" fmla="*/ 68 h 120"/>
              <a:gd name="T40" fmla="*/ 0 w 121"/>
              <a:gd name="T41" fmla="*/ 77 h 120"/>
              <a:gd name="T42" fmla="*/ 5 w 121"/>
              <a:gd name="T43" fmla="*/ 88 h 120"/>
              <a:gd name="T44" fmla="*/ 26 w 121"/>
              <a:gd name="T45" fmla="*/ 79 h 120"/>
              <a:gd name="T46" fmla="*/ 43 w 121"/>
              <a:gd name="T47" fmla="*/ 95 h 120"/>
              <a:gd name="T48" fmla="*/ 34 w 121"/>
              <a:gd name="T49" fmla="*/ 116 h 120"/>
              <a:gd name="T50" fmla="*/ 45 w 121"/>
              <a:gd name="T51" fmla="*/ 120 h 120"/>
              <a:gd name="T52" fmla="*/ 54 w 121"/>
              <a:gd name="T53" fmla="*/ 99 h 120"/>
              <a:gd name="T54" fmla="*/ 61 w 121"/>
              <a:gd name="T55" fmla="*/ 99 h 120"/>
              <a:gd name="T56" fmla="*/ 68 w 121"/>
              <a:gd name="T57" fmla="*/ 99 h 120"/>
              <a:gd name="T58" fmla="*/ 77 w 121"/>
              <a:gd name="T59" fmla="*/ 120 h 120"/>
              <a:gd name="T60" fmla="*/ 88 w 121"/>
              <a:gd name="T61" fmla="*/ 116 h 120"/>
              <a:gd name="T62" fmla="*/ 80 w 121"/>
              <a:gd name="T63" fmla="*/ 95 h 120"/>
              <a:gd name="T64" fmla="*/ 96 w 121"/>
              <a:gd name="T65" fmla="*/ 79 h 120"/>
              <a:gd name="T66" fmla="*/ 116 w 121"/>
              <a:gd name="T67" fmla="*/ 88 h 120"/>
              <a:gd name="T68" fmla="*/ 121 w 121"/>
              <a:gd name="T69" fmla="*/ 77 h 120"/>
              <a:gd name="T70" fmla="*/ 100 w 121"/>
              <a:gd name="T71" fmla="*/ 68 h 120"/>
              <a:gd name="T72" fmla="*/ 101 w 121"/>
              <a:gd name="T73" fmla="*/ 59 h 120"/>
              <a:gd name="T74" fmla="*/ 61 w 121"/>
              <a:gd name="T75" fmla="*/ 87 h 120"/>
              <a:gd name="T76" fmla="*/ 33 w 121"/>
              <a:gd name="T77" fmla="*/ 59 h 120"/>
              <a:gd name="T78" fmla="*/ 61 w 121"/>
              <a:gd name="T79" fmla="*/ 31 h 120"/>
              <a:gd name="T80" fmla="*/ 89 w 121"/>
              <a:gd name="T81" fmla="*/ 59 h 120"/>
              <a:gd name="T82" fmla="*/ 61 w 121"/>
              <a:gd name="T83" fmla="*/ 8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1" h="120">
                <a:moveTo>
                  <a:pt x="101" y="59"/>
                </a:moveTo>
                <a:cubicBezTo>
                  <a:pt x="101" y="57"/>
                  <a:pt x="101" y="55"/>
                  <a:pt x="100" y="53"/>
                </a:cubicBezTo>
                <a:cubicBezTo>
                  <a:pt x="121" y="44"/>
                  <a:pt x="121" y="44"/>
                  <a:pt x="121" y="44"/>
                </a:cubicBezTo>
                <a:cubicBezTo>
                  <a:pt x="116" y="33"/>
                  <a:pt x="116" y="33"/>
                  <a:pt x="116" y="33"/>
                </a:cubicBezTo>
                <a:cubicBezTo>
                  <a:pt x="97" y="41"/>
                  <a:pt x="97" y="41"/>
                  <a:pt x="97" y="41"/>
                </a:cubicBezTo>
                <a:cubicBezTo>
                  <a:pt x="93" y="34"/>
                  <a:pt x="87" y="28"/>
                  <a:pt x="80" y="24"/>
                </a:cubicBezTo>
                <a:cubicBezTo>
                  <a:pt x="88" y="4"/>
                  <a:pt x="88" y="4"/>
                  <a:pt x="88" y="4"/>
                </a:cubicBezTo>
                <a:cubicBezTo>
                  <a:pt x="77" y="0"/>
                  <a:pt x="77" y="0"/>
                  <a:pt x="77" y="0"/>
                </a:cubicBezTo>
                <a:cubicBezTo>
                  <a:pt x="69" y="20"/>
                  <a:pt x="69" y="20"/>
                  <a:pt x="69" y="20"/>
                </a:cubicBezTo>
                <a:cubicBezTo>
                  <a:pt x="66" y="20"/>
                  <a:pt x="64" y="19"/>
                  <a:pt x="61" y="19"/>
                </a:cubicBezTo>
                <a:cubicBezTo>
                  <a:pt x="58" y="19"/>
                  <a:pt x="56" y="20"/>
                  <a:pt x="54" y="20"/>
                </a:cubicBezTo>
                <a:cubicBezTo>
                  <a:pt x="45" y="0"/>
                  <a:pt x="45" y="0"/>
                  <a:pt x="45" y="0"/>
                </a:cubicBezTo>
                <a:cubicBezTo>
                  <a:pt x="34" y="4"/>
                  <a:pt x="34" y="4"/>
                  <a:pt x="34" y="4"/>
                </a:cubicBezTo>
                <a:cubicBezTo>
                  <a:pt x="42" y="24"/>
                  <a:pt x="42" y="24"/>
                  <a:pt x="42" y="24"/>
                </a:cubicBezTo>
                <a:cubicBezTo>
                  <a:pt x="35" y="28"/>
                  <a:pt x="29" y="34"/>
                  <a:pt x="25" y="41"/>
                </a:cubicBezTo>
                <a:cubicBezTo>
                  <a:pt x="5" y="33"/>
                  <a:pt x="5" y="33"/>
                  <a:pt x="5" y="33"/>
                </a:cubicBezTo>
                <a:cubicBezTo>
                  <a:pt x="0" y="44"/>
                  <a:pt x="0" y="44"/>
                  <a:pt x="0" y="44"/>
                </a:cubicBezTo>
                <a:cubicBezTo>
                  <a:pt x="21" y="53"/>
                  <a:pt x="21" y="53"/>
                  <a:pt x="21" y="53"/>
                </a:cubicBezTo>
                <a:cubicBezTo>
                  <a:pt x="21" y="55"/>
                  <a:pt x="21" y="57"/>
                  <a:pt x="21" y="59"/>
                </a:cubicBezTo>
                <a:cubicBezTo>
                  <a:pt x="21" y="62"/>
                  <a:pt x="21" y="65"/>
                  <a:pt x="22" y="68"/>
                </a:cubicBezTo>
                <a:cubicBezTo>
                  <a:pt x="0" y="77"/>
                  <a:pt x="0" y="77"/>
                  <a:pt x="0" y="77"/>
                </a:cubicBezTo>
                <a:cubicBezTo>
                  <a:pt x="5" y="88"/>
                  <a:pt x="5" y="88"/>
                  <a:pt x="5" y="88"/>
                </a:cubicBezTo>
                <a:cubicBezTo>
                  <a:pt x="26" y="79"/>
                  <a:pt x="26" y="79"/>
                  <a:pt x="26" y="79"/>
                </a:cubicBezTo>
                <a:cubicBezTo>
                  <a:pt x="30" y="86"/>
                  <a:pt x="36" y="91"/>
                  <a:pt x="43" y="95"/>
                </a:cubicBezTo>
                <a:cubicBezTo>
                  <a:pt x="34" y="116"/>
                  <a:pt x="34" y="116"/>
                  <a:pt x="34" y="116"/>
                </a:cubicBezTo>
                <a:cubicBezTo>
                  <a:pt x="45" y="120"/>
                  <a:pt x="45" y="120"/>
                  <a:pt x="45" y="120"/>
                </a:cubicBezTo>
                <a:cubicBezTo>
                  <a:pt x="54" y="99"/>
                  <a:pt x="54" y="99"/>
                  <a:pt x="54" y="99"/>
                </a:cubicBezTo>
                <a:cubicBezTo>
                  <a:pt x="56" y="99"/>
                  <a:pt x="59" y="99"/>
                  <a:pt x="61" y="99"/>
                </a:cubicBezTo>
                <a:cubicBezTo>
                  <a:pt x="63" y="99"/>
                  <a:pt x="66" y="99"/>
                  <a:pt x="68" y="99"/>
                </a:cubicBezTo>
                <a:cubicBezTo>
                  <a:pt x="77" y="120"/>
                  <a:pt x="77" y="120"/>
                  <a:pt x="77" y="120"/>
                </a:cubicBezTo>
                <a:cubicBezTo>
                  <a:pt x="88" y="116"/>
                  <a:pt x="88" y="116"/>
                  <a:pt x="88" y="116"/>
                </a:cubicBezTo>
                <a:cubicBezTo>
                  <a:pt x="80" y="95"/>
                  <a:pt x="80" y="95"/>
                  <a:pt x="80" y="95"/>
                </a:cubicBezTo>
                <a:cubicBezTo>
                  <a:pt x="86" y="91"/>
                  <a:pt x="92" y="86"/>
                  <a:pt x="96" y="79"/>
                </a:cubicBezTo>
                <a:cubicBezTo>
                  <a:pt x="116" y="88"/>
                  <a:pt x="116" y="88"/>
                  <a:pt x="116" y="88"/>
                </a:cubicBezTo>
                <a:cubicBezTo>
                  <a:pt x="121" y="77"/>
                  <a:pt x="121" y="77"/>
                  <a:pt x="121" y="77"/>
                </a:cubicBezTo>
                <a:cubicBezTo>
                  <a:pt x="100" y="68"/>
                  <a:pt x="100" y="68"/>
                  <a:pt x="100" y="68"/>
                </a:cubicBezTo>
                <a:cubicBezTo>
                  <a:pt x="101" y="65"/>
                  <a:pt x="101" y="62"/>
                  <a:pt x="101" y="59"/>
                </a:cubicBezTo>
                <a:close/>
                <a:moveTo>
                  <a:pt x="61" y="87"/>
                </a:moveTo>
                <a:cubicBezTo>
                  <a:pt x="45" y="87"/>
                  <a:pt x="33" y="75"/>
                  <a:pt x="33" y="59"/>
                </a:cubicBezTo>
                <a:cubicBezTo>
                  <a:pt x="33" y="44"/>
                  <a:pt x="45" y="31"/>
                  <a:pt x="61" y="31"/>
                </a:cubicBezTo>
                <a:cubicBezTo>
                  <a:pt x="76" y="31"/>
                  <a:pt x="89" y="44"/>
                  <a:pt x="89" y="59"/>
                </a:cubicBezTo>
                <a:cubicBezTo>
                  <a:pt x="89" y="75"/>
                  <a:pt x="76" y="87"/>
                  <a:pt x="61" y="87"/>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0" name="Freeform 17"/>
          <p:cNvSpPr>
            <a:spLocks noEditPoints="1"/>
          </p:cNvSpPr>
          <p:nvPr/>
        </p:nvSpPr>
        <p:spPr bwMode="auto">
          <a:xfrm rot="1005984">
            <a:off x="9891060" y="3420741"/>
            <a:ext cx="1811216" cy="1795569"/>
          </a:xfrm>
          <a:custGeom>
            <a:avLst/>
            <a:gdLst>
              <a:gd name="T0" fmla="*/ 101 w 121"/>
              <a:gd name="T1" fmla="*/ 59 h 120"/>
              <a:gd name="T2" fmla="*/ 100 w 121"/>
              <a:gd name="T3" fmla="*/ 53 h 120"/>
              <a:gd name="T4" fmla="*/ 121 w 121"/>
              <a:gd name="T5" fmla="*/ 44 h 120"/>
              <a:gd name="T6" fmla="*/ 116 w 121"/>
              <a:gd name="T7" fmla="*/ 33 h 120"/>
              <a:gd name="T8" fmla="*/ 97 w 121"/>
              <a:gd name="T9" fmla="*/ 41 h 120"/>
              <a:gd name="T10" fmla="*/ 80 w 121"/>
              <a:gd name="T11" fmla="*/ 24 h 120"/>
              <a:gd name="T12" fmla="*/ 88 w 121"/>
              <a:gd name="T13" fmla="*/ 4 h 120"/>
              <a:gd name="T14" fmla="*/ 77 w 121"/>
              <a:gd name="T15" fmla="*/ 0 h 120"/>
              <a:gd name="T16" fmla="*/ 69 w 121"/>
              <a:gd name="T17" fmla="*/ 20 h 120"/>
              <a:gd name="T18" fmla="*/ 61 w 121"/>
              <a:gd name="T19" fmla="*/ 19 h 120"/>
              <a:gd name="T20" fmla="*/ 54 w 121"/>
              <a:gd name="T21" fmla="*/ 20 h 120"/>
              <a:gd name="T22" fmla="*/ 45 w 121"/>
              <a:gd name="T23" fmla="*/ 0 h 120"/>
              <a:gd name="T24" fmla="*/ 34 w 121"/>
              <a:gd name="T25" fmla="*/ 4 h 120"/>
              <a:gd name="T26" fmla="*/ 42 w 121"/>
              <a:gd name="T27" fmla="*/ 24 h 120"/>
              <a:gd name="T28" fmla="*/ 25 w 121"/>
              <a:gd name="T29" fmla="*/ 41 h 120"/>
              <a:gd name="T30" fmla="*/ 5 w 121"/>
              <a:gd name="T31" fmla="*/ 33 h 120"/>
              <a:gd name="T32" fmla="*/ 0 w 121"/>
              <a:gd name="T33" fmla="*/ 44 h 120"/>
              <a:gd name="T34" fmla="*/ 21 w 121"/>
              <a:gd name="T35" fmla="*/ 53 h 120"/>
              <a:gd name="T36" fmla="*/ 21 w 121"/>
              <a:gd name="T37" fmla="*/ 59 h 120"/>
              <a:gd name="T38" fmla="*/ 22 w 121"/>
              <a:gd name="T39" fmla="*/ 68 h 120"/>
              <a:gd name="T40" fmla="*/ 0 w 121"/>
              <a:gd name="T41" fmla="*/ 77 h 120"/>
              <a:gd name="T42" fmla="*/ 5 w 121"/>
              <a:gd name="T43" fmla="*/ 88 h 120"/>
              <a:gd name="T44" fmla="*/ 26 w 121"/>
              <a:gd name="T45" fmla="*/ 79 h 120"/>
              <a:gd name="T46" fmla="*/ 43 w 121"/>
              <a:gd name="T47" fmla="*/ 95 h 120"/>
              <a:gd name="T48" fmla="*/ 34 w 121"/>
              <a:gd name="T49" fmla="*/ 116 h 120"/>
              <a:gd name="T50" fmla="*/ 45 w 121"/>
              <a:gd name="T51" fmla="*/ 120 h 120"/>
              <a:gd name="T52" fmla="*/ 54 w 121"/>
              <a:gd name="T53" fmla="*/ 99 h 120"/>
              <a:gd name="T54" fmla="*/ 61 w 121"/>
              <a:gd name="T55" fmla="*/ 99 h 120"/>
              <a:gd name="T56" fmla="*/ 68 w 121"/>
              <a:gd name="T57" fmla="*/ 99 h 120"/>
              <a:gd name="T58" fmla="*/ 77 w 121"/>
              <a:gd name="T59" fmla="*/ 120 h 120"/>
              <a:gd name="T60" fmla="*/ 88 w 121"/>
              <a:gd name="T61" fmla="*/ 116 h 120"/>
              <a:gd name="T62" fmla="*/ 80 w 121"/>
              <a:gd name="T63" fmla="*/ 95 h 120"/>
              <a:gd name="T64" fmla="*/ 96 w 121"/>
              <a:gd name="T65" fmla="*/ 79 h 120"/>
              <a:gd name="T66" fmla="*/ 116 w 121"/>
              <a:gd name="T67" fmla="*/ 88 h 120"/>
              <a:gd name="T68" fmla="*/ 121 w 121"/>
              <a:gd name="T69" fmla="*/ 77 h 120"/>
              <a:gd name="T70" fmla="*/ 100 w 121"/>
              <a:gd name="T71" fmla="*/ 68 h 120"/>
              <a:gd name="T72" fmla="*/ 101 w 121"/>
              <a:gd name="T73" fmla="*/ 59 h 120"/>
              <a:gd name="T74" fmla="*/ 61 w 121"/>
              <a:gd name="T75" fmla="*/ 87 h 120"/>
              <a:gd name="T76" fmla="*/ 33 w 121"/>
              <a:gd name="T77" fmla="*/ 59 h 120"/>
              <a:gd name="T78" fmla="*/ 61 w 121"/>
              <a:gd name="T79" fmla="*/ 31 h 120"/>
              <a:gd name="T80" fmla="*/ 89 w 121"/>
              <a:gd name="T81" fmla="*/ 59 h 120"/>
              <a:gd name="T82" fmla="*/ 61 w 121"/>
              <a:gd name="T83" fmla="*/ 8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1" h="120">
                <a:moveTo>
                  <a:pt x="101" y="59"/>
                </a:moveTo>
                <a:cubicBezTo>
                  <a:pt x="101" y="57"/>
                  <a:pt x="101" y="55"/>
                  <a:pt x="100" y="53"/>
                </a:cubicBezTo>
                <a:cubicBezTo>
                  <a:pt x="121" y="44"/>
                  <a:pt x="121" y="44"/>
                  <a:pt x="121" y="44"/>
                </a:cubicBezTo>
                <a:cubicBezTo>
                  <a:pt x="116" y="33"/>
                  <a:pt x="116" y="33"/>
                  <a:pt x="116" y="33"/>
                </a:cubicBezTo>
                <a:cubicBezTo>
                  <a:pt x="97" y="41"/>
                  <a:pt x="97" y="41"/>
                  <a:pt x="97" y="41"/>
                </a:cubicBezTo>
                <a:cubicBezTo>
                  <a:pt x="93" y="34"/>
                  <a:pt x="87" y="28"/>
                  <a:pt x="80" y="24"/>
                </a:cubicBezTo>
                <a:cubicBezTo>
                  <a:pt x="88" y="4"/>
                  <a:pt x="88" y="4"/>
                  <a:pt x="88" y="4"/>
                </a:cubicBezTo>
                <a:cubicBezTo>
                  <a:pt x="77" y="0"/>
                  <a:pt x="77" y="0"/>
                  <a:pt x="77" y="0"/>
                </a:cubicBezTo>
                <a:cubicBezTo>
                  <a:pt x="69" y="20"/>
                  <a:pt x="69" y="20"/>
                  <a:pt x="69" y="20"/>
                </a:cubicBezTo>
                <a:cubicBezTo>
                  <a:pt x="66" y="20"/>
                  <a:pt x="64" y="19"/>
                  <a:pt x="61" y="19"/>
                </a:cubicBezTo>
                <a:cubicBezTo>
                  <a:pt x="58" y="19"/>
                  <a:pt x="56" y="20"/>
                  <a:pt x="54" y="20"/>
                </a:cubicBezTo>
                <a:cubicBezTo>
                  <a:pt x="45" y="0"/>
                  <a:pt x="45" y="0"/>
                  <a:pt x="45" y="0"/>
                </a:cubicBezTo>
                <a:cubicBezTo>
                  <a:pt x="34" y="4"/>
                  <a:pt x="34" y="4"/>
                  <a:pt x="34" y="4"/>
                </a:cubicBezTo>
                <a:cubicBezTo>
                  <a:pt x="42" y="24"/>
                  <a:pt x="42" y="24"/>
                  <a:pt x="42" y="24"/>
                </a:cubicBezTo>
                <a:cubicBezTo>
                  <a:pt x="35" y="28"/>
                  <a:pt x="29" y="34"/>
                  <a:pt x="25" y="41"/>
                </a:cubicBezTo>
                <a:cubicBezTo>
                  <a:pt x="5" y="33"/>
                  <a:pt x="5" y="33"/>
                  <a:pt x="5" y="33"/>
                </a:cubicBezTo>
                <a:cubicBezTo>
                  <a:pt x="0" y="44"/>
                  <a:pt x="0" y="44"/>
                  <a:pt x="0" y="44"/>
                </a:cubicBezTo>
                <a:cubicBezTo>
                  <a:pt x="21" y="53"/>
                  <a:pt x="21" y="53"/>
                  <a:pt x="21" y="53"/>
                </a:cubicBezTo>
                <a:cubicBezTo>
                  <a:pt x="21" y="55"/>
                  <a:pt x="21" y="57"/>
                  <a:pt x="21" y="59"/>
                </a:cubicBezTo>
                <a:cubicBezTo>
                  <a:pt x="21" y="62"/>
                  <a:pt x="21" y="65"/>
                  <a:pt x="22" y="68"/>
                </a:cubicBezTo>
                <a:cubicBezTo>
                  <a:pt x="0" y="77"/>
                  <a:pt x="0" y="77"/>
                  <a:pt x="0" y="77"/>
                </a:cubicBezTo>
                <a:cubicBezTo>
                  <a:pt x="5" y="88"/>
                  <a:pt x="5" y="88"/>
                  <a:pt x="5" y="88"/>
                </a:cubicBezTo>
                <a:cubicBezTo>
                  <a:pt x="26" y="79"/>
                  <a:pt x="26" y="79"/>
                  <a:pt x="26" y="79"/>
                </a:cubicBezTo>
                <a:cubicBezTo>
                  <a:pt x="30" y="86"/>
                  <a:pt x="36" y="91"/>
                  <a:pt x="43" y="95"/>
                </a:cubicBezTo>
                <a:cubicBezTo>
                  <a:pt x="34" y="116"/>
                  <a:pt x="34" y="116"/>
                  <a:pt x="34" y="116"/>
                </a:cubicBezTo>
                <a:cubicBezTo>
                  <a:pt x="45" y="120"/>
                  <a:pt x="45" y="120"/>
                  <a:pt x="45" y="120"/>
                </a:cubicBezTo>
                <a:cubicBezTo>
                  <a:pt x="54" y="99"/>
                  <a:pt x="54" y="99"/>
                  <a:pt x="54" y="99"/>
                </a:cubicBezTo>
                <a:cubicBezTo>
                  <a:pt x="56" y="99"/>
                  <a:pt x="59" y="99"/>
                  <a:pt x="61" y="99"/>
                </a:cubicBezTo>
                <a:cubicBezTo>
                  <a:pt x="63" y="99"/>
                  <a:pt x="66" y="99"/>
                  <a:pt x="68" y="99"/>
                </a:cubicBezTo>
                <a:cubicBezTo>
                  <a:pt x="77" y="120"/>
                  <a:pt x="77" y="120"/>
                  <a:pt x="77" y="120"/>
                </a:cubicBezTo>
                <a:cubicBezTo>
                  <a:pt x="88" y="116"/>
                  <a:pt x="88" y="116"/>
                  <a:pt x="88" y="116"/>
                </a:cubicBezTo>
                <a:cubicBezTo>
                  <a:pt x="80" y="95"/>
                  <a:pt x="80" y="95"/>
                  <a:pt x="80" y="95"/>
                </a:cubicBezTo>
                <a:cubicBezTo>
                  <a:pt x="86" y="91"/>
                  <a:pt x="92" y="86"/>
                  <a:pt x="96" y="79"/>
                </a:cubicBezTo>
                <a:cubicBezTo>
                  <a:pt x="116" y="88"/>
                  <a:pt x="116" y="88"/>
                  <a:pt x="116" y="88"/>
                </a:cubicBezTo>
                <a:cubicBezTo>
                  <a:pt x="121" y="77"/>
                  <a:pt x="121" y="77"/>
                  <a:pt x="121" y="77"/>
                </a:cubicBezTo>
                <a:cubicBezTo>
                  <a:pt x="100" y="68"/>
                  <a:pt x="100" y="68"/>
                  <a:pt x="100" y="68"/>
                </a:cubicBezTo>
                <a:cubicBezTo>
                  <a:pt x="101" y="65"/>
                  <a:pt x="101" y="62"/>
                  <a:pt x="101" y="59"/>
                </a:cubicBezTo>
                <a:close/>
                <a:moveTo>
                  <a:pt x="61" y="87"/>
                </a:moveTo>
                <a:cubicBezTo>
                  <a:pt x="45" y="87"/>
                  <a:pt x="33" y="75"/>
                  <a:pt x="33" y="59"/>
                </a:cubicBezTo>
                <a:cubicBezTo>
                  <a:pt x="33" y="44"/>
                  <a:pt x="45" y="31"/>
                  <a:pt x="61" y="31"/>
                </a:cubicBezTo>
                <a:cubicBezTo>
                  <a:pt x="76" y="31"/>
                  <a:pt x="89" y="44"/>
                  <a:pt x="89" y="59"/>
                </a:cubicBezTo>
                <a:cubicBezTo>
                  <a:pt x="89" y="75"/>
                  <a:pt x="76" y="87"/>
                  <a:pt x="61" y="87"/>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1" name="Freeform 17"/>
          <p:cNvSpPr>
            <a:spLocks noEditPoints="1"/>
          </p:cNvSpPr>
          <p:nvPr/>
        </p:nvSpPr>
        <p:spPr bwMode="auto">
          <a:xfrm>
            <a:off x="9877967" y="5365177"/>
            <a:ext cx="918700" cy="910763"/>
          </a:xfrm>
          <a:custGeom>
            <a:avLst/>
            <a:gdLst>
              <a:gd name="T0" fmla="*/ 101 w 121"/>
              <a:gd name="T1" fmla="*/ 59 h 120"/>
              <a:gd name="T2" fmla="*/ 100 w 121"/>
              <a:gd name="T3" fmla="*/ 53 h 120"/>
              <a:gd name="T4" fmla="*/ 121 w 121"/>
              <a:gd name="T5" fmla="*/ 44 h 120"/>
              <a:gd name="T6" fmla="*/ 116 w 121"/>
              <a:gd name="T7" fmla="*/ 33 h 120"/>
              <a:gd name="T8" fmla="*/ 97 w 121"/>
              <a:gd name="T9" fmla="*/ 41 h 120"/>
              <a:gd name="T10" fmla="*/ 80 w 121"/>
              <a:gd name="T11" fmla="*/ 24 h 120"/>
              <a:gd name="T12" fmla="*/ 88 w 121"/>
              <a:gd name="T13" fmla="*/ 4 h 120"/>
              <a:gd name="T14" fmla="*/ 77 w 121"/>
              <a:gd name="T15" fmla="*/ 0 h 120"/>
              <a:gd name="T16" fmla="*/ 69 w 121"/>
              <a:gd name="T17" fmla="*/ 20 h 120"/>
              <a:gd name="T18" fmla="*/ 61 w 121"/>
              <a:gd name="T19" fmla="*/ 19 h 120"/>
              <a:gd name="T20" fmla="*/ 54 w 121"/>
              <a:gd name="T21" fmla="*/ 20 h 120"/>
              <a:gd name="T22" fmla="*/ 45 w 121"/>
              <a:gd name="T23" fmla="*/ 0 h 120"/>
              <a:gd name="T24" fmla="*/ 34 w 121"/>
              <a:gd name="T25" fmla="*/ 4 h 120"/>
              <a:gd name="T26" fmla="*/ 42 w 121"/>
              <a:gd name="T27" fmla="*/ 24 h 120"/>
              <a:gd name="T28" fmla="*/ 25 w 121"/>
              <a:gd name="T29" fmla="*/ 41 h 120"/>
              <a:gd name="T30" fmla="*/ 5 w 121"/>
              <a:gd name="T31" fmla="*/ 33 h 120"/>
              <a:gd name="T32" fmla="*/ 0 w 121"/>
              <a:gd name="T33" fmla="*/ 44 h 120"/>
              <a:gd name="T34" fmla="*/ 21 w 121"/>
              <a:gd name="T35" fmla="*/ 53 h 120"/>
              <a:gd name="T36" fmla="*/ 21 w 121"/>
              <a:gd name="T37" fmla="*/ 59 h 120"/>
              <a:gd name="T38" fmla="*/ 22 w 121"/>
              <a:gd name="T39" fmla="*/ 68 h 120"/>
              <a:gd name="T40" fmla="*/ 0 w 121"/>
              <a:gd name="T41" fmla="*/ 77 h 120"/>
              <a:gd name="T42" fmla="*/ 5 w 121"/>
              <a:gd name="T43" fmla="*/ 88 h 120"/>
              <a:gd name="T44" fmla="*/ 26 w 121"/>
              <a:gd name="T45" fmla="*/ 79 h 120"/>
              <a:gd name="T46" fmla="*/ 43 w 121"/>
              <a:gd name="T47" fmla="*/ 95 h 120"/>
              <a:gd name="T48" fmla="*/ 34 w 121"/>
              <a:gd name="T49" fmla="*/ 116 h 120"/>
              <a:gd name="T50" fmla="*/ 45 w 121"/>
              <a:gd name="T51" fmla="*/ 120 h 120"/>
              <a:gd name="T52" fmla="*/ 54 w 121"/>
              <a:gd name="T53" fmla="*/ 99 h 120"/>
              <a:gd name="T54" fmla="*/ 61 w 121"/>
              <a:gd name="T55" fmla="*/ 99 h 120"/>
              <a:gd name="T56" fmla="*/ 68 w 121"/>
              <a:gd name="T57" fmla="*/ 99 h 120"/>
              <a:gd name="T58" fmla="*/ 77 w 121"/>
              <a:gd name="T59" fmla="*/ 120 h 120"/>
              <a:gd name="T60" fmla="*/ 88 w 121"/>
              <a:gd name="T61" fmla="*/ 116 h 120"/>
              <a:gd name="T62" fmla="*/ 80 w 121"/>
              <a:gd name="T63" fmla="*/ 95 h 120"/>
              <a:gd name="T64" fmla="*/ 96 w 121"/>
              <a:gd name="T65" fmla="*/ 79 h 120"/>
              <a:gd name="T66" fmla="*/ 116 w 121"/>
              <a:gd name="T67" fmla="*/ 88 h 120"/>
              <a:gd name="T68" fmla="*/ 121 w 121"/>
              <a:gd name="T69" fmla="*/ 77 h 120"/>
              <a:gd name="T70" fmla="*/ 100 w 121"/>
              <a:gd name="T71" fmla="*/ 68 h 120"/>
              <a:gd name="T72" fmla="*/ 101 w 121"/>
              <a:gd name="T73" fmla="*/ 59 h 120"/>
              <a:gd name="T74" fmla="*/ 61 w 121"/>
              <a:gd name="T75" fmla="*/ 87 h 120"/>
              <a:gd name="T76" fmla="*/ 33 w 121"/>
              <a:gd name="T77" fmla="*/ 59 h 120"/>
              <a:gd name="T78" fmla="*/ 61 w 121"/>
              <a:gd name="T79" fmla="*/ 31 h 120"/>
              <a:gd name="T80" fmla="*/ 89 w 121"/>
              <a:gd name="T81" fmla="*/ 59 h 120"/>
              <a:gd name="T82" fmla="*/ 61 w 121"/>
              <a:gd name="T83" fmla="*/ 8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1" h="120">
                <a:moveTo>
                  <a:pt x="101" y="59"/>
                </a:moveTo>
                <a:cubicBezTo>
                  <a:pt x="101" y="57"/>
                  <a:pt x="101" y="55"/>
                  <a:pt x="100" y="53"/>
                </a:cubicBezTo>
                <a:cubicBezTo>
                  <a:pt x="121" y="44"/>
                  <a:pt x="121" y="44"/>
                  <a:pt x="121" y="44"/>
                </a:cubicBezTo>
                <a:cubicBezTo>
                  <a:pt x="116" y="33"/>
                  <a:pt x="116" y="33"/>
                  <a:pt x="116" y="33"/>
                </a:cubicBezTo>
                <a:cubicBezTo>
                  <a:pt x="97" y="41"/>
                  <a:pt x="97" y="41"/>
                  <a:pt x="97" y="41"/>
                </a:cubicBezTo>
                <a:cubicBezTo>
                  <a:pt x="93" y="34"/>
                  <a:pt x="87" y="28"/>
                  <a:pt x="80" y="24"/>
                </a:cubicBezTo>
                <a:cubicBezTo>
                  <a:pt x="88" y="4"/>
                  <a:pt x="88" y="4"/>
                  <a:pt x="88" y="4"/>
                </a:cubicBezTo>
                <a:cubicBezTo>
                  <a:pt x="77" y="0"/>
                  <a:pt x="77" y="0"/>
                  <a:pt x="77" y="0"/>
                </a:cubicBezTo>
                <a:cubicBezTo>
                  <a:pt x="69" y="20"/>
                  <a:pt x="69" y="20"/>
                  <a:pt x="69" y="20"/>
                </a:cubicBezTo>
                <a:cubicBezTo>
                  <a:pt x="66" y="20"/>
                  <a:pt x="64" y="19"/>
                  <a:pt x="61" y="19"/>
                </a:cubicBezTo>
                <a:cubicBezTo>
                  <a:pt x="58" y="19"/>
                  <a:pt x="56" y="20"/>
                  <a:pt x="54" y="20"/>
                </a:cubicBezTo>
                <a:cubicBezTo>
                  <a:pt x="45" y="0"/>
                  <a:pt x="45" y="0"/>
                  <a:pt x="45" y="0"/>
                </a:cubicBezTo>
                <a:cubicBezTo>
                  <a:pt x="34" y="4"/>
                  <a:pt x="34" y="4"/>
                  <a:pt x="34" y="4"/>
                </a:cubicBezTo>
                <a:cubicBezTo>
                  <a:pt x="42" y="24"/>
                  <a:pt x="42" y="24"/>
                  <a:pt x="42" y="24"/>
                </a:cubicBezTo>
                <a:cubicBezTo>
                  <a:pt x="35" y="28"/>
                  <a:pt x="29" y="34"/>
                  <a:pt x="25" y="41"/>
                </a:cubicBezTo>
                <a:cubicBezTo>
                  <a:pt x="5" y="33"/>
                  <a:pt x="5" y="33"/>
                  <a:pt x="5" y="33"/>
                </a:cubicBezTo>
                <a:cubicBezTo>
                  <a:pt x="0" y="44"/>
                  <a:pt x="0" y="44"/>
                  <a:pt x="0" y="44"/>
                </a:cubicBezTo>
                <a:cubicBezTo>
                  <a:pt x="21" y="53"/>
                  <a:pt x="21" y="53"/>
                  <a:pt x="21" y="53"/>
                </a:cubicBezTo>
                <a:cubicBezTo>
                  <a:pt x="21" y="55"/>
                  <a:pt x="21" y="57"/>
                  <a:pt x="21" y="59"/>
                </a:cubicBezTo>
                <a:cubicBezTo>
                  <a:pt x="21" y="62"/>
                  <a:pt x="21" y="65"/>
                  <a:pt x="22" y="68"/>
                </a:cubicBezTo>
                <a:cubicBezTo>
                  <a:pt x="0" y="77"/>
                  <a:pt x="0" y="77"/>
                  <a:pt x="0" y="77"/>
                </a:cubicBezTo>
                <a:cubicBezTo>
                  <a:pt x="5" y="88"/>
                  <a:pt x="5" y="88"/>
                  <a:pt x="5" y="88"/>
                </a:cubicBezTo>
                <a:cubicBezTo>
                  <a:pt x="26" y="79"/>
                  <a:pt x="26" y="79"/>
                  <a:pt x="26" y="79"/>
                </a:cubicBezTo>
                <a:cubicBezTo>
                  <a:pt x="30" y="86"/>
                  <a:pt x="36" y="91"/>
                  <a:pt x="43" y="95"/>
                </a:cubicBezTo>
                <a:cubicBezTo>
                  <a:pt x="34" y="116"/>
                  <a:pt x="34" y="116"/>
                  <a:pt x="34" y="116"/>
                </a:cubicBezTo>
                <a:cubicBezTo>
                  <a:pt x="45" y="120"/>
                  <a:pt x="45" y="120"/>
                  <a:pt x="45" y="120"/>
                </a:cubicBezTo>
                <a:cubicBezTo>
                  <a:pt x="54" y="99"/>
                  <a:pt x="54" y="99"/>
                  <a:pt x="54" y="99"/>
                </a:cubicBezTo>
                <a:cubicBezTo>
                  <a:pt x="56" y="99"/>
                  <a:pt x="59" y="99"/>
                  <a:pt x="61" y="99"/>
                </a:cubicBezTo>
                <a:cubicBezTo>
                  <a:pt x="63" y="99"/>
                  <a:pt x="66" y="99"/>
                  <a:pt x="68" y="99"/>
                </a:cubicBezTo>
                <a:cubicBezTo>
                  <a:pt x="77" y="120"/>
                  <a:pt x="77" y="120"/>
                  <a:pt x="77" y="120"/>
                </a:cubicBezTo>
                <a:cubicBezTo>
                  <a:pt x="88" y="116"/>
                  <a:pt x="88" y="116"/>
                  <a:pt x="88" y="116"/>
                </a:cubicBezTo>
                <a:cubicBezTo>
                  <a:pt x="80" y="95"/>
                  <a:pt x="80" y="95"/>
                  <a:pt x="80" y="95"/>
                </a:cubicBezTo>
                <a:cubicBezTo>
                  <a:pt x="86" y="91"/>
                  <a:pt x="92" y="86"/>
                  <a:pt x="96" y="79"/>
                </a:cubicBezTo>
                <a:cubicBezTo>
                  <a:pt x="116" y="88"/>
                  <a:pt x="116" y="88"/>
                  <a:pt x="116" y="88"/>
                </a:cubicBezTo>
                <a:cubicBezTo>
                  <a:pt x="121" y="77"/>
                  <a:pt x="121" y="77"/>
                  <a:pt x="121" y="77"/>
                </a:cubicBezTo>
                <a:cubicBezTo>
                  <a:pt x="100" y="68"/>
                  <a:pt x="100" y="68"/>
                  <a:pt x="100" y="68"/>
                </a:cubicBezTo>
                <a:cubicBezTo>
                  <a:pt x="101" y="65"/>
                  <a:pt x="101" y="62"/>
                  <a:pt x="101" y="59"/>
                </a:cubicBezTo>
                <a:close/>
                <a:moveTo>
                  <a:pt x="61" y="87"/>
                </a:moveTo>
                <a:cubicBezTo>
                  <a:pt x="45" y="87"/>
                  <a:pt x="33" y="75"/>
                  <a:pt x="33" y="59"/>
                </a:cubicBezTo>
                <a:cubicBezTo>
                  <a:pt x="33" y="44"/>
                  <a:pt x="45" y="31"/>
                  <a:pt x="61" y="31"/>
                </a:cubicBezTo>
                <a:cubicBezTo>
                  <a:pt x="76" y="31"/>
                  <a:pt x="89" y="44"/>
                  <a:pt x="89" y="59"/>
                </a:cubicBezTo>
                <a:cubicBezTo>
                  <a:pt x="89" y="75"/>
                  <a:pt x="76" y="87"/>
                  <a:pt x="61" y="87"/>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Tree>
    <p:extLst>
      <p:ext uri="{BB962C8B-B14F-4D97-AF65-F5344CB8AC3E}">
        <p14:creationId xmlns:p14="http://schemas.microsoft.com/office/powerpoint/2010/main" val="51562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25000" decel="32500" fill="hold" grpId="0" nodeType="withEffect">
                                  <p:stCondLst>
                                    <p:cond delay="0"/>
                                  </p:stCondLst>
                                  <p:childTnLst>
                                    <p:animRot by="21600000">
                                      <p:cBhvr>
                                        <p:cTn id="6" dur="4000" fill="hold"/>
                                        <p:tgtEl>
                                          <p:spTgt spid="20"/>
                                        </p:tgtEl>
                                        <p:attrNameLst>
                                          <p:attrName>r</p:attrName>
                                        </p:attrNameLst>
                                      </p:cBhvr>
                                    </p:animRot>
                                  </p:childTnLst>
                                </p:cTn>
                              </p:par>
                              <p:par>
                                <p:cTn id="7" presetID="8" presetClass="emph" presetSubtype="0" accel="25000" decel="32500" fill="hold" grpId="0" nodeType="withEffect">
                                  <p:stCondLst>
                                    <p:cond delay="0"/>
                                  </p:stCondLst>
                                  <p:childTnLst>
                                    <p:animRot by="-21600000">
                                      <p:cBhvr>
                                        <p:cTn id="8" dur="4000" fill="hold"/>
                                        <p:tgtEl>
                                          <p:spTgt spid="19"/>
                                        </p:tgtEl>
                                        <p:attrNameLst>
                                          <p:attrName>r</p:attrName>
                                        </p:attrNameLst>
                                      </p:cBhvr>
                                    </p:animRot>
                                  </p:childTnLst>
                                </p:cTn>
                              </p:par>
                              <p:par>
                                <p:cTn id="9" presetID="8" presetClass="emph" presetSubtype="0" accel="25000" decel="32500" fill="hold" grpId="0" nodeType="withEffect">
                                  <p:stCondLst>
                                    <p:cond delay="0"/>
                                  </p:stCondLst>
                                  <p:childTnLst>
                                    <p:animRot by="21600000">
                                      <p:cBhvr>
                                        <p:cTn id="10" dur="4000" fill="hold"/>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Bridge to the Universal Windows Platform</a:t>
            </a:r>
          </a:p>
        </p:txBody>
      </p:sp>
      <p:sp>
        <p:nvSpPr>
          <p:cNvPr id="6" name="Text Placeholder 5"/>
          <p:cNvSpPr>
            <a:spLocks noGrp="1"/>
          </p:cNvSpPr>
          <p:nvPr>
            <p:ph type="body" sz="quarter" idx="10"/>
          </p:nvPr>
        </p:nvSpPr>
        <p:spPr>
          <a:xfrm>
            <a:off x="269239" y="1189495"/>
            <a:ext cx="11653523" cy="3551319"/>
          </a:xfrm>
        </p:spPr>
        <p:txBody>
          <a:bodyPr/>
          <a:lstStyle/>
          <a:p>
            <a:pPr>
              <a:lnSpc>
                <a:spcPct val="100000"/>
              </a:lnSpc>
              <a:spcBef>
                <a:spcPts val="0"/>
              </a:spcBef>
              <a:spcAft>
                <a:spcPts val="588"/>
              </a:spcAft>
            </a:pPr>
            <a:r>
              <a:rPr lang="en-US" dirty="0"/>
              <a:t>At this point your app already has</a:t>
            </a:r>
          </a:p>
          <a:p>
            <a:pPr>
              <a:spcBef>
                <a:spcPts val="0"/>
              </a:spcBef>
              <a:spcAft>
                <a:spcPts val="980"/>
              </a:spcAft>
            </a:pPr>
            <a:r>
              <a:rPr lang="en-US" sz="1961" dirty="0">
                <a:gradFill>
                  <a:gsLst>
                    <a:gs pos="1250">
                      <a:schemeClr val="tx1"/>
                    </a:gs>
                    <a:gs pos="100000">
                      <a:schemeClr val="tx1"/>
                    </a:gs>
                  </a:gsLst>
                  <a:lin ang="5400000" scaled="0"/>
                </a:gradFill>
              </a:rPr>
              <a:t>Modern deployment</a:t>
            </a:r>
          </a:p>
          <a:p>
            <a:pPr>
              <a:spcBef>
                <a:spcPts val="0"/>
              </a:spcBef>
              <a:spcAft>
                <a:spcPts val="980"/>
              </a:spcAft>
            </a:pPr>
            <a:r>
              <a:rPr lang="en-US" sz="1961" dirty="0">
                <a:gradFill>
                  <a:gsLst>
                    <a:gs pos="1250">
                      <a:schemeClr val="tx1"/>
                    </a:gs>
                    <a:gs pos="100000">
                      <a:schemeClr val="tx1"/>
                    </a:gs>
                  </a:gsLst>
                  <a:lin ang="5400000" scaled="0"/>
                </a:gradFill>
              </a:rPr>
              <a:t>Activation via Tiles, file types or URI protocols</a:t>
            </a:r>
          </a:p>
          <a:p>
            <a:pPr>
              <a:spcBef>
                <a:spcPts val="0"/>
              </a:spcBef>
              <a:spcAft>
                <a:spcPts val="980"/>
              </a:spcAft>
            </a:pPr>
            <a:r>
              <a:rPr lang="en-US" sz="1961" dirty="0">
                <a:gradFill>
                  <a:gsLst>
                    <a:gs pos="1250">
                      <a:schemeClr val="tx1"/>
                    </a:gs>
                    <a:gs pos="100000">
                      <a:schemeClr val="tx1"/>
                    </a:gs>
                  </a:gsLst>
                  <a:lin ang="5400000" scaled="0"/>
                </a:gradFill>
              </a:rPr>
              <a:t>App Identity </a:t>
            </a:r>
            <a:r>
              <a:rPr lang="en-US" sz="1961" dirty="0">
                <a:gradFill>
                  <a:gsLst>
                    <a:gs pos="1250">
                      <a:schemeClr val="tx1"/>
                    </a:gs>
                    <a:gs pos="100000">
                      <a:schemeClr val="tx1"/>
                    </a:gs>
                  </a:gsLst>
                  <a:lin ang="5400000" scaled="0"/>
                </a:gradFill>
                <a:sym typeface="Wingdings" panose="05000000000000000000" pitchFamily="2" charset="2"/>
              </a:rPr>
              <a:t> access to more UWP API surface</a:t>
            </a:r>
          </a:p>
          <a:p>
            <a:pPr>
              <a:spcBef>
                <a:spcPts val="0"/>
              </a:spcBef>
              <a:spcAft>
                <a:spcPts val="3529"/>
              </a:spcAft>
            </a:pPr>
            <a:r>
              <a:rPr lang="en-US" sz="1961" dirty="0">
                <a:gradFill>
                  <a:gsLst>
                    <a:gs pos="1250">
                      <a:schemeClr val="tx1"/>
                    </a:gs>
                    <a:gs pos="100000">
                      <a:schemeClr val="tx1"/>
                    </a:gs>
                  </a:gsLst>
                  <a:lin ang="5400000" scaled="0"/>
                </a:gradFill>
                <a:sym typeface="Wingdings" panose="05000000000000000000" pitchFamily="2" charset="2"/>
              </a:rPr>
              <a:t>UWP App Model</a:t>
            </a:r>
          </a:p>
          <a:p>
            <a:pPr>
              <a:spcBef>
                <a:spcPts val="0"/>
              </a:spcBef>
              <a:spcAft>
                <a:spcPts val="588"/>
              </a:spcAft>
            </a:pPr>
            <a:r>
              <a:rPr lang="en-US" dirty="0">
                <a:sym typeface="Wingdings" panose="05000000000000000000" pitchFamily="2" charset="2"/>
              </a:rPr>
              <a:t>What else does this enable?</a:t>
            </a:r>
          </a:p>
          <a:p>
            <a:pPr>
              <a:spcBef>
                <a:spcPts val="0"/>
              </a:spcBef>
              <a:spcAft>
                <a:spcPts val="980"/>
              </a:spcAft>
            </a:pPr>
            <a:r>
              <a:rPr lang="en-US" sz="1961" dirty="0">
                <a:solidFill>
                  <a:schemeClr val="accent1"/>
                </a:solidFill>
                <a:sym typeface="Wingdings" panose="05000000000000000000" pitchFamily="2" charset="2"/>
              </a:rPr>
              <a:t> </a:t>
            </a:r>
            <a:r>
              <a:rPr lang="en-US" sz="1961" dirty="0">
                <a:gradFill>
                  <a:gsLst>
                    <a:gs pos="1250">
                      <a:schemeClr val="tx1"/>
                    </a:gs>
                    <a:gs pos="100000">
                      <a:schemeClr val="tx1"/>
                    </a:gs>
                  </a:gsLst>
                  <a:lin ang="5400000" scaled="0"/>
                </a:gradFill>
              </a:rPr>
              <a:t>Short answer: Anything a UWP app can do !</a:t>
            </a:r>
          </a:p>
        </p:txBody>
      </p:sp>
      <p:grpSp>
        <p:nvGrpSpPr>
          <p:cNvPr id="58" name="Bridge"/>
          <p:cNvGrpSpPr>
            <a:grpSpLocks noChangeAspect="1"/>
          </p:cNvGrpSpPr>
          <p:nvPr/>
        </p:nvGrpSpPr>
        <p:grpSpPr bwMode="auto">
          <a:xfrm>
            <a:off x="-95384" y="3965132"/>
            <a:ext cx="12695784" cy="5423927"/>
            <a:chOff x="-35" y="791"/>
            <a:chExt cx="5826" cy="2489"/>
          </a:xfrm>
          <a:solidFill>
            <a:schemeClr val="accent1"/>
          </a:solidFill>
        </p:grpSpPr>
        <p:sp>
          <p:nvSpPr>
            <p:cNvPr id="59" name="Freeform 5"/>
            <p:cNvSpPr>
              <a:spLocks/>
            </p:cNvSpPr>
            <p:nvPr/>
          </p:nvSpPr>
          <p:spPr bwMode="auto">
            <a:xfrm>
              <a:off x="-26" y="1928"/>
              <a:ext cx="5791" cy="1352"/>
            </a:xfrm>
            <a:custGeom>
              <a:avLst/>
              <a:gdLst>
                <a:gd name="T0" fmla="*/ 5791 w 5791"/>
                <a:gd name="T1" fmla="*/ 220 h 1352"/>
                <a:gd name="T2" fmla="*/ 3047 w 5791"/>
                <a:gd name="T3" fmla="*/ 0 h 1352"/>
                <a:gd name="T4" fmla="*/ 2902 w 5791"/>
                <a:gd name="T5" fmla="*/ 0 h 1352"/>
                <a:gd name="T6" fmla="*/ 2765 w 5791"/>
                <a:gd name="T7" fmla="*/ 0 h 1352"/>
                <a:gd name="T8" fmla="*/ 0 w 5791"/>
                <a:gd name="T9" fmla="*/ 220 h 1352"/>
                <a:gd name="T10" fmla="*/ 0 w 5791"/>
                <a:gd name="T11" fmla="*/ 1352 h 1352"/>
                <a:gd name="T12" fmla="*/ 5791 w 5791"/>
                <a:gd name="T13" fmla="*/ 1352 h 1352"/>
                <a:gd name="T14" fmla="*/ 5791 w 5791"/>
                <a:gd name="T15" fmla="*/ 220 h 1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91" h="1352">
                  <a:moveTo>
                    <a:pt x="5791" y="220"/>
                  </a:moveTo>
                  <a:lnTo>
                    <a:pt x="3047" y="0"/>
                  </a:lnTo>
                  <a:lnTo>
                    <a:pt x="2902" y="0"/>
                  </a:lnTo>
                  <a:lnTo>
                    <a:pt x="2765" y="0"/>
                  </a:lnTo>
                  <a:lnTo>
                    <a:pt x="0" y="220"/>
                  </a:lnTo>
                  <a:lnTo>
                    <a:pt x="0" y="1352"/>
                  </a:lnTo>
                  <a:lnTo>
                    <a:pt x="5791" y="1352"/>
                  </a:lnTo>
                  <a:lnTo>
                    <a:pt x="5791"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60" name="Freeform 6"/>
            <p:cNvSpPr>
              <a:spLocks/>
            </p:cNvSpPr>
            <p:nvPr/>
          </p:nvSpPr>
          <p:spPr bwMode="auto">
            <a:xfrm>
              <a:off x="-26" y="1928"/>
              <a:ext cx="5791" cy="1352"/>
            </a:xfrm>
            <a:custGeom>
              <a:avLst/>
              <a:gdLst>
                <a:gd name="T0" fmla="*/ 5791 w 5791"/>
                <a:gd name="T1" fmla="*/ 220 h 1352"/>
                <a:gd name="T2" fmla="*/ 3047 w 5791"/>
                <a:gd name="T3" fmla="*/ 0 h 1352"/>
                <a:gd name="T4" fmla="*/ 2902 w 5791"/>
                <a:gd name="T5" fmla="*/ 0 h 1352"/>
                <a:gd name="T6" fmla="*/ 2765 w 5791"/>
                <a:gd name="T7" fmla="*/ 0 h 1352"/>
                <a:gd name="T8" fmla="*/ 0 w 5791"/>
                <a:gd name="T9" fmla="*/ 220 h 1352"/>
                <a:gd name="T10" fmla="*/ 0 w 5791"/>
                <a:gd name="T11" fmla="*/ 1352 h 1352"/>
                <a:gd name="T12" fmla="*/ 5791 w 5791"/>
                <a:gd name="T13" fmla="*/ 1352 h 1352"/>
                <a:gd name="T14" fmla="*/ 5791 w 5791"/>
                <a:gd name="T15" fmla="*/ 220 h 1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91" h="1352">
                  <a:moveTo>
                    <a:pt x="5791" y="220"/>
                  </a:moveTo>
                  <a:lnTo>
                    <a:pt x="3047" y="0"/>
                  </a:lnTo>
                  <a:lnTo>
                    <a:pt x="2902" y="0"/>
                  </a:lnTo>
                  <a:lnTo>
                    <a:pt x="2765" y="0"/>
                  </a:lnTo>
                  <a:lnTo>
                    <a:pt x="0" y="220"/>
                  </a:lnTo>
                  <a:lnTo>
                    <a:pt x="0" y="1352"/>
                  </a:lnTo>
                  <a:lnTo>
                    <a:pt x="5791" y="1352"/>
                  </a:lnTo>
                  <a:lnTo>
                    <a:pt x="5791"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61" name="Freeform 7"/>
            <p:cNvSpPr>
              <a:spLocks noEditPoints="1"/>
            </p:cNvSpPr>
            <p:nvPr/>
          </p:nvSpPr>
          <p:spPr bwMode="auto">
            <a:xfrm>
              <a:off x="2739" y="791"/>
              <a:ext cx="277" cy="1137"/>
            </a:xfrm>
            <a:custGeom>
              <a:avLst/>
              <a:gdLst>
                <a:gd name="T0" fmla="*/ 114 w 117"/>
                <a:gd name="T1" fmla="*/ 212 h 480"/>
                <a:gd name="T2" fmla="*/ 110 w 117"/>
                <a:gd name="T3" fmla="*/ 111 h 480"/>
                <a:gd name="T4" fmla="*/ 110 w 117"/>
                <a:gd name="T5" fmla="*/ 14 h 480"/>
                <a:gd name="T6" fmla="*/ 107 w 117"/>
                <a:gd name="T7" fmla="*/ 0 h 480"/>
                <a:gd name="T8" fmla="*/ 98 w 117"/>
                <a:gd name="T9" fmla="*/ 3 h 480"/>
                <a:gd name="T10" fmla="*/ 96 w 117"/>
                <a:gd name="T11" fmla="*/ 14 h 480"/>
                <a:gd name="T12" fmla="*/ 18 w 117"/>
                <a:gd name="T13" fmla="*/ 11 h 480"/>
                <a:gd name="T14" fmla="*/ 16 w 117"/>
                <a:gd name="T15" fmla="*/ 0 h 480"/>
                <a:gd name="T16" fmla="*/ 7 w 117"/>
                <a:gd name="T17" fmla="*/ 3 h 480"/>
                <a:gd name="T18" fmla="*/ 7 w 117"/>
                <a:gd name="T19" fmla="*/ 109 h 480"/>
                <a:gd name="T20" fmla="*/ 3 w 117"/>
                <a:gd name="T21" fmla="*/ 119 h 480"/>
                <a:gd name="T22" fmla="*/ 2 w 117"/>
                <a:gd name="T23" fmla="*/ 213 h 480"/>
                <a:gd name="T24" fmla="*/ 0 w 117"/>
                <a:gd name="T25" fmla="*/ 433 h 480"/>
                <a:gd name="T26" fmla="*/ 0 w 117"/>
                <a:gd name="T27" fmla="*/ 480 h 480"/>
                <a:gd name="T28" fmla="*/ 40 w 117"/>
                <a:gd name="T29" fmla="*/ 480 h 480"/>
                <a:gd name="T30" fmla="*/ 55 w 117"/>
                <a:gd name="T31" fmla="*/ 480 h 480"/>
                <a:gd name="T32" fmla="*/ 102 w 117"/>
                <a:gd name="T33" fmla="*/ 480 h 480"/>
                <a:gd name="T34" fmla="*/ 117 w 117"/>
                <a:gd name="T35" fmla="*/ 465 h 480"/>
                <a:gd name="T36" fmla="*/ 117 w 117"/>
                <a:gd name="T37" fmla="*/ 221 h 480"/>
                <a:gd name="T38" fmla="*/ 94 w 117"/>
                <a:gd name="T39" fmla="*/ 442 h 480"/>
                <a:gd name="T40" fmla="*/ 94 w 117"/>
                <a:gd name="T41" fmla="*/ 477 h 480"/>
                <a:gd name="T42" fmla="*/ 36 w 117"/>
                <a:gd name="T43" fmla="*/ 477 h 480"/>
                <a:gd name="T44" fmla="*/ 23 w 117"/>
                <a:gd name="T45" fmla="*/ 464 h 480"/>
                <a:gd name="T46" fmla="*/ 23 w 117"/>
                <a:gd name="T47" fmla="*/ 395 h 480"/>
                <a:gd name="T48" fmla="*/ 82 w 117"/>
                <a:gd name="T49" fmla="*/ 383 h 480"/>
                <a:gd name="T50" fmla="*/ 94 w 117"/>
                <a:gd name="T51" fmla="*/ 442 h 480"/>
                <a:gd name="T52" fmla="*/ 82 w 117"/>
                <a:gd name="T53" fmla="*/ 345 h 480"/>
                <a:gd name="T54" fmla="*/ 23 w 117"/>
                <a:gd name="T55" fmla="*/ 333 h 480"/>
                <a:gd name="T56" fmla="*/ 36 w 117"/>
                <a:gd name="T57" fmla="*/ 251 h 480"/>
                <a:gd name="T58" fmla="*/ 94 w 117"/>
                <a:gd name="T59" fmla="*/ 264 h 480"/>
                <a:gd name="T60" fmla="*/ 94 w 117"/>
                <a:gd name="T61" fmla="*/ 207 h 480"/>
                <a:gd name="T62" fmla="*/ 36 w 117"/>
                <a:gd name="T63" fmla="*/ 220 h 480"/>
                <a:gd name="T64" fmla="*/ 23 w 117"/>
                <a:gd name="T65" fmla="*/ 155 h 480"/>
                <a:gd name="T66" fmla="*/ 82 w 117"/>
                <a:gd name="T67" fmla="*/ 142 h 480"/>
                <a:gd name="T68" fmla="*/ 94 w 117"/>
                <a:gd name="T69" fmla="*/ 207 h 480"/>
                <a:gd name="T70" fmla="*/ 82 w 117"/>
                <a:gd name="T71" fmla="*/ 114 h 480"/>
                <a:gd name="T72" fmla="*/ 23 w 117"/>
                <a:gd name="T73" fmla="*/ 101 h 480"/>
                <a:gd name="T74" fmla="*/ 36 w 117"/>
                <a:gd name="T75" fmla="*/ 42 h 480"/>
                <a:gd name="T76" fmla="*/ 94 w 117"/>
                <a:gd name="T77" fmla="*/ 55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7" h="480">
                  <a:moveTo>
                    <a:pt x="114" y="213"/>
                  </a:moveTo>
                  <a:cubicBezTo>
                    <a:pt x="114" y="213"/>
                    <a:pt x="114" y="212"/>
                    <a:pt x="114" y="212"/>
                  </a:cubicBezTo>
                  <a:cubicBezTo>
                    <a:pt x="114" y="119"/>
                    <a:pt x="114" y="119"/>
                    <a:pt x="114" y="119"/>
                  </a:cubicBezTo>
                  <a:cubicBezTo>
                    <a:pt x="114" y="116"/>
                    <a:pt x="112" y="113"/>
                    <a:pt x="110" y="111"/>
                  </a:cubicBezTo>
                  <a:cubicBezTo>
                    <a:pt x="110" y="110"/>
                    <a:pt x="110" y="110"/>
                    <a:pt x="110" y="109"/>
                  </a:cubicBezTo>
                  <a:cubicBezTo>
                    <a:pt x="110" y="14"/>
                    <a:pt x="110" y="14"/>
                    <a:pt x="110" y="14"/>
                  </a:cubicBezTo>
                  <a:cubicBezTo>
                    <a:pt x="110" y="3"/>
                    <a:pt x="110" y="3"/>
                    <a:pt x="110" y="3"/>
                  </a:cubicBezTo>
                  <a:cubicBezTo>
                    <a:pt x="110" y="1"/>
                    <a:pt x="108" y="0"/>
                    <a:pt x="107" y="0"/>
                  </a:cubicBezTo>
                  <a:cubicBezTo>
                    <a:pt x="101" y="0"/>
                    <a:pt x="101" y="0"/>
                    <a:pt x="101" y="0"/>
                  </a:cubicBezTo>
                  <a:cubicBezTo>
                    <a:pt x="100" y="0"/>
                    <a:pt x="98" y="1"/>
                    <a:pt x="98" y="3"/>
                  </a:cubicBezTo>
                  <a:cubicBezTo>
                    <a:pt x="98" y="11"/>
                    <a:pt x="98" y="11"/>
                    <a:pt x="98" y="11"/>
                  </a:cubicBezTo>
                  <a:cubicBezTo>
                    <a:pt x="98" y="13"/>
                    <a:pt x="97" y="14"/>
                    <a:pt x="96" y="14"/>
                  </a:cubicBezTo>
                  <a:cubicBezTo>
                    <a:pt x="21" y="14"/>
                    <a:pt x="21" y="14"/>
                    <a:pt x="21" y="14"/>
                  </a:cubicBezTo>
                  <a:cubicBezTo>
                    <a:pt x="20" y="14"/>
                    <a:pt x="18" y="13"/>
                    <a:pt x="18" y="11"/>
                  </a:cubicBezTo>
                  <a:cubicBezTo>
                    <a:pt x="18" y="3"/>
                    <a:pt x="18" y="3"/>
                    <a:pt x="18" y="3"/>
                  </a:cubicBezTo>
                  <a:cubicBezTo>
                    <a:pt x="18" y="1"/>
                    <a:pt x="17" y="0"/>
                    <a:pt x="16" y="0"/>
                  </a:cubicBezTo>
                  <a:cubicBezTo>
                    <a:pt x="10" y="0"/>
                    <a:pt x="10" y="0"/>
                    <a:pt x="10" y="0"/>
                  </a:cubicBezTo>
                  <a:cubicBezTo>
                    <a:pt x="8" y="0"/>
                    <a:pt x="7" y="1"/>
                    <a:pt x="7" y="3"/>
                  </a:cubicBezTo>
                  <a:cubicBezTo>
                    <a:pt x="7" y="14"/>
                    <a:pt x="7" y="14"/>
                    <a:pt x="7" y="14"/>
                  </a:cubicBezTo>
                  <a:cubicBezTo>
                    <a:pt x="7" y="109"/>
                    <a:pt x="7" y="109"/>
                    <a:pt x="7" y="109"/>
                  </a:cubicBezTo>
                  <a:cubicBezTo>
                    <a:pt x="7" y="110"/>
                    <a:pt x="7" y="110"/>
                    <a:pt x="6" y="111"/>
                  </a:cubicBezTo>
                  <a:cubicBezTo>
                    <a:pt x="4" y="113"/>
                    <a:pt x="3" y="116"/>
                    <a:pt x="3" y="119"/>
                  </a:cubicBezTo>
                  <a:cubicBezTo>
                    <a:pt x="3" y="212"/>
                    <a:pt x="3" y="212"/>
                    <a:pt x="3" y="212"/>
                  </a:cubicBezTo>
                  <a:cubicBezTo>
                    <a:pt x="3" y="212"/>
                    <a:pt x="3" y="213"/>
                    <a:pt x="2" y="213"/>
                  </a:cubicBezTo>
                  <a:cubicBezTo>
                    <a:pt x="1" y="215"/>
                    <a:pt x="0" y="218"/>
                    <a:pt x="0" y="221"/>
                  </a:cubicBezTo>
                  <a:cubicBezTo>
                    <a:pt x="0" y="433"/>
                    <a:pt x="0" y="433"/>
                    <a:pt x="0" y="433"/>
                  </a:cubicBezTo>
                  <a:cubicBezTo>
                    <a:pt x="0" y="465"/>
                    <a:pt x="0" y="465"/>
                    <a:pt x="0" y="465"/>
                  </a:cubicBezTo>
                  <a:cubicBezTo>
                    <a:pt x="0" y="480"/>
                    <a:pt x="0" y="480"/>
                    <a:pt x="0" y="480"/>
                  </a:cubicBezTo>
                  <a:cubicBezTo>
                    <a:pt x="15" y="480"/>
                    <a:pt x="15" y="480"/>
                    <a:pt x="15" y="480"/>
                  </a:cubicBezTo>
                  <a:cubicBezTo>
                    <a:pt x="40" y="480"/>
                    <a:pt x="40" y="480"/>
                    <a:pt x="40" y="480"/>
                  </a:cubicBezTo>
                  <a:cubicBezTo>
                    <a:pt x="50" y="480"/>
                    <a:pt x="50" y="480"/>
                    <a:pt x="50" y="480"/>
                  </a:cubicBezTo>
                  <a:cubicBezTo>
                    <a:pt x="55" y="480"/>
                    <a:pt x="55" y="480"/>
                    <a:pt x="55" y="480"/>
                  </a:cubicBezTo>
                  <a:cubicBezTo>
                    <a:pt x="77" y="480"/>
                    <a:pt x="77" y="480"/>
                    <a:pt x="77" y="480"/>
                  </a:cubicBezTo>
                  <a:cubicBezTo>
                    <a:pt x="102" y="480"/>
                    <a:pt x="102" y="480"/>
                    <a:pt x="102" y="480"/>
                  </a:cubicBezTo>
                  <a:cubicBezTo>
                    <a:pt x="117" y="480"/>
                    <a:pt x="117" y="480"/>
                    <a:pt x="117" y="480"/>
                  </a:cubicBezTo>
                  <a:cubicBezTo>
                    <a:pt x="117" y="465"/>
                    <a:pt x="117" y="465"/>
                    <a:pt x="117" y="465"/>
                  </a:cubicBezTo>
                  <a:cubicBezTo>
                    <a:pt x="117" y="433"/>
                    <a:pt x="117" y="433"/>
                    <a:pt x="117" y="433"/>
                  </a:cubicBezTo>
                  <a:cubicBezTo>
                    <a:pt x="117" y="221"/>
                    <a:pt x="117" y="221"/>
                    <a:pt x="117" y="221"/>
                  </a:cubicBezTo>
                  <a:cubicBezTo>
                    <a:pt x="117" y="218"/>
                    <a:pt x="116" y="215"/>
                    <a:pt x="114" y="213"/>
                  </a:cubicBezTo>
                  <a:close/>
                  <a:moveTo>
                    <a:pt x="94" y="442"/>
                  </a:moveTo>
                  <a:cubicBezTo>
                    <a:pt x="94" y="464"/>
                    <a:pt x="94" y="464"/>
                    <a:pt x="94" y="464"/>
                  </a:cubicBezTo>
                  <a:cubicBezTo>
                    <a:pt x="94" y="477"/>
                    <a:pt x="94" y="477"/>
                    <a:pt x="94" y="477"/>
                  </a:cubicBezTo>
                  <a:cubicBezTo>
                    <a:pt x="82" y="477"/>
                    <a:pt x="82" y="477"/>
                    <a:pt x="82" y="477"/>
                  </a:cubicBezTo>
                  <a:cubicBezTo>
                    <a:pt x="36" y="477"/>
                    <a:pt x="36" y="477"/>
                    <a:pt x="36" y="477"/>
                  </a:cubicBezTo>
                  <a:cubicBezTo>
                    <a:pt x="23" y="477"/>
                    <a:pt x="23" y="477"/>
                    <a:pt x="23" y="477"/>
                  </a:cubicBezTo>
                  <a:cubicBezTo>
                    <a:pt x="23" y="464"/>
                    <a:pt x="23" y="464"/>
                    <a:pt x="23" y="464"/>
                  </a:cubicBezTo>
                  <a:cubicBezTo>
                    <a:pt x="23" y="442"/>
                    <a:pt x="23" y="442"/>
                    <a:pt x="23" y="442"/>
                  </a:cubicBezTo>
                  <a:cubicBezTo>
                    <a:pt x="23" y="395"/>
                    <a:pt x="23" y="395"/>
                    <a:pt x="23" y="395"/>
                  </a:cubicBezTo>
                  <a:cubicBezTo>
                    <a:pt x="23" y="388"/>
                    <a:pt x="29" y="383"/>
                    <a:pt x="36" y="383"/>
                  </a:cubicBezTo>
                  <a:cubicBezTo>
                    <a:pt x="82" y="383"/>
                    <a:pt x="82" y="383"/>
                    <a:pt x="82" y="383"/>
                  </a:cubicBezTo>
                  <a:cubicBezTo>
                    <a:pt x="89" y="383"/>
                    <a:pt x="94" y="388"/>
                    <a:pt x="94" y="395"/>
                  </a:cubicBezTo>
                  <a:lnTo>
                    <a:pt x="94" y="442"/>
                  </a:lnTo>
                  <a:close/>
                  <a:moveTo>
                    <a:pt x="94" y="333"/>
                  </a:moveTo>
                  <a:cubicBezTo>
                    <a:pt x="94" y="340"/>
                    <a:pt x="89" y="345"/>
                    <a:pt x="82" y="345"/>
                  </a:cubicBezTo>
                  <a:cubicBezTo>
                    <a:pt x="36" y="345"/>
                    <a:pt x="36" y="345"/>
                    <a:pt x="36" y="345"/>
                  </a:cubicBezTo>
                  <a:cubicBezTo>
                    <a:pt x="29" y="345"/>
                    <a:pt x="23" y="340"/>
                    <a:pt x="23" y="333"/>
                  </a:cubicBezTo>
                  <a:cubicBezTo>
                    <a:pt x="23" y="264"/>
                    <a:pt x="23" y="264"/>
                    <a:pt x="23" y="264"/>
                  </a:cubicBezTo>
                  <a:cubicBezTo>
                    <a:pt x="23" y="257"/>
                    <a:pt x="29" y="251"/>
                    <a:pt x="36" y="251"/>
                  </a:cubicBezTo>
                  <a:cubicBezTo>
                    <a:pt x="82" y="251"/>
                    <a:pt x="82" y="251"/>
                    <a:pt x="82" y="251"/>
                  </a:cubicBezTo>
                  <a:cubicBezTo>
                    <a:pt x="89" y="251"/>
                    <a:pt x="94" y="257"/>
                    <a:pt x="94" y="264"/>
                  </a:cubicBezTo>
                  <a:lnTo>
                    <a:pt x="94" y="333"/>
                  </a:lnTo>
                  <a:close/>
                  <a:moveTo>
                    <a:pt x="94" y="207"/>
                  </a:moveTo>
                  <a:cubicBezTo>
                    <a:pt x="94" y="214"/>
                    <a:pt x="89" y="220"/>
                    <a:pt x="82" y="220"/>
                  </a:cubicBezTo>
                  <a:cubicBezTo>
                    <a:pt x="36" y="220"/>
                    <a:pt x="36" y="220"/>
                    <a:pt x="36" y="220"/>
                  </a:cubicBezTo>
                  <a:cubicBezTo>
                    <a:pt x="29" y="220"/>
                    <a:pt x="23" y="214"/>
                    <a:pt x="23" y="207"/>
                  </a:cubicBezTo>
                  <a:cubicBezTo>
                    <a:pt x="23" y="155"/>
                    <a:pt x="23" y="155"/>
                    <a:pt x="23" y="155"/>
                  </a:cubicBezTo>
                  <a:cubicBezTo>
                    <a:pt x="23" y="148"/>
                    <a:pt x="29" y="142"/>
                    <a:pt x="36" y="142"/>
                  </a:cubicBezTo>
                  <a:cubicBezTo>
                    <a:pt x="82" y="142"/>
                    <a:pt x="82" y="142"/>
                    <a:pt x="82" y="142"/>
                  </a:cubicBezTo>
                  <a:cubicBezTo>
                    <a:pt x="89" y="142"/>
                    <a:pt x="94" y="148"/>
                    <a:pt x="94" y="155"/>
                  </a:cubicBezTo>
                  <a:lnTo>
                    <a:pt x="94" y="207"/>
                  </a:lnTo>
                  <a:close/>
                  <a:moveTo>
                    <a:pt x="94" y="101"/>
                  </a:moveTo>
                  <a:cubicBezTo>
                    <a:pt x="94" y="108"/>
                    <a:pt x="89" y="114"/>
                    <a:pt x="82" y="114"/>
                  </a:cubicBezTo>
                  <a:cubicBezTo>
                    <a:pt x="36" y="114"/>
                    <a:pt x="36" y="114"/>
                    <a:pt x="36" y="114"/>
                  </a:cubicBezTo>
                  <a:cubicBezTo>
                    <a:pt x="29" y="114"/>
                    <a:pt x="23" y="108"/>
                    <a:pt x="23" y="101"/>
                  </a:cubicBezTo>
                  <a:cubicBezTo>
                    <a:pt x="23" y="55"/>
                    <a:pt x="23" y="55"/>
                    <a:pt x="23" y="55"/>
                  </a:cubicBezTo>
                  <a:cubicBezTo>
                    <a:pt x="23" y="48"/>
                    <a:pt x="29" y="42"/>
                    <a:pt x="36" y="42"/>
                  </a:cubicBezTo>
                  <a:cubicBezTo>
                    <a:pt x="82" y="42"/>
                    <a:pt x="82" y="42"/>
                    <a:pt x="82" y="42"/>
                  </a:cubicBezTo>
                  <a:cubicBezTo>
                    <a:pt x="89" y="42"/>
                    <a:pt x="94" y="48"/>
                    <a:pt x="94" y="55"/>
                  </a:cubicBezTo>
                  <a:lnTo>
                    <a:pt x="9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62" name="Freeform 8"/>
            <p:cNvSpPr>
              <a:spLocks/>
            </p:cNvSpPr>
            <p:nvPr/>
          </p:nvSpPr>
          <p:spPr bwMode="auto">
            <a:xfrm>
              <a:off x="-35" y="1897"/>
              <a:ext cx="2774" cy="445"/>
            </a:xfrm>
            <a:custGeom>
              <a:avLst/>
              <a:gdLst>
                <a:gd name="T0" fmla="*/ 0 w 1173"/>
                <a:gd name="T1" fmla="*/ 90 h 188"/>
                <a:gd name="T2" fmla="*/ 1173 w 1173"/>
                <a:gd name="T3" fmla="*/ 5 h 188"/>
                <a:gd name="T4" fmla="*/ 1173 w 1173"/>
                <a:gd name="T5" fmla="*/ 13 h 188"/>
                <a:gd name="T6" fmla="*/ 4 w 1173"/>
                <a:gd name="T7" fmla="*/ 188 h 188"/>
                <a:gd name="T8" fmla="*/ 0 w 1173"/>
                <a:gd name="T9" fmla="*/ 90 h 188"/>
              </a:gdLst>
              <a:ahLst/>
              <a:cxnLst>
                <a:cxn ang="0">
                  <a:pos x="T0" y="T1"/>
                </a:cxn>
                <a:cxn ang="0">
                  <a:pos x="T2" y="T3"/>
                </a:cxn>
                <a:cxn ang="0">
                  <a:pos x="T4" y="T5"/>
                </a:cxn>
                <a:cxn ang="0">
                  <a:pos x="T6" y="T7"/>
                </a:cxn>
                <a:cxn ang="0">
                  <a:pos x="T8" y="T9"/>
                </a:cxn>
              </a:cxnLst>
              <a:rect l="0" t="0" r="r" b="b"/>
              <a:pathLst>
                <a:path w="1173" h="188">
                  <a:moveTo>
                    <a:pt x="0" y="90"/>
                  </a:moveTo>
                  <a:cubicBezTo>
                    <a:pt x="0" y="90"/>
                    <a:pt x="1129" y="0"/>
                    <a:pt x="1173" y="5"/>
                  </a:cubicBezTo>
                  <a:cubicBezTo>
                    <a:pt x="1173" y="13"/>
                    <a:pt x="1173" y="13"/>
                    <a:pt x="1173" y="13"/>
                  </a:cubicBezTo>
                  <a:cubicBezTo>
                    <a:pt x="4" y="188"/>
                    <a:pt x="4" y="188"/>
                    <a:pt x="4" y="188"/>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63" name="Freeform 9"/>
            <p:cNvSpPr>
              <a:spLocks/>
            </p:cNvSpPr>
            <p:nvPr/>
          </p:nvSpPr>
          <p:spPr bwMode="auto">
            <a:xfrm>
              <a:off x="-26" y="1928"/>
              <a:ext cx="2765" cy="530"/>
            </a:xfrm>
            <a:custGeom>
              <a:avLst/>
              <a:gdLst>
                <a:gd name="T0" fmla="*/ 0 w 1169"/>
                <a:gd name="T1" fmla="*/ 175 h 224"/>
                <a:gd name="T2" fmla="*/ 0 w 1169"/>
                <a:gd name="T3" fmla="*/ 224 h 224"/>
                <a:gd name="T4" fmla="*/ 1169 w 1169"/>
                <a:gd name="T5" fmla="*/ 0 h 224"/>
                <a:gd name="T6" fmla="*/ 0 w 1169"/>
                <a:gd name="T7" fmla="*/ 175 h 224"/>
              </a:gdLst>
              <a:ahLst/>
              <a:cxnLst>
                <a:cxn ang="0">
                  <a:pos x="T0" y="T1"/>
                </a:cxn>
                <a:cxn ang="0">
                  <a:pos x="T2" y="T3"/>
                </a:cxn>
                <a:cxn ang="0">
                  <a:pos x="T4" y="T5"/>
                </a:cxn>
                <a:cxn ang="0">
                  <a:pos x="T6" y="T7"/>
                </a:cxn>
              </a:cxnLst>
              <a:rect l="0" t="0" r="r" b="b"/>
              <a:pathLst>
                <a:path w="1169" h="224">
                  <a:moveTo>
                    <a:pt x="0" y="175"/>
                  </a:moveTo>
                  <a:cubicBezTo>
                    <a:pt x="0" y="224"/>
                    <a:pt x="0" y="224"/>
                    <a:pt x="0" y="224"/>
                  </a:cubicBezTo>
                  <a:cubicBezTo>
                    <a:pt x="0" y="224"/>
                    <a:pt x="1051" y="21"/>
                    <a:pt x="1169" y="0"/>
                  </a:cubicBezTo>
                  <a:cubicBezTo>
                    <a:pt x="963" y="31"/>
                    <a:pt x="0" y="175"/>
                    <a:pt x="0" y="17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64" name="Freeform 10"/>
            <p:cNvSpPr>
              <a:spLocks/>
            </p:cNvSpPr>
            <p:nvPr/>
          </p:nvSpPr>
          <p:spPr bwMode="auto">
            <a:xfrm>
              <a:off x="-35" y="1928"/>
              <a:ext cx="2774" cy="703"/>
            </a:xfrm>
            <a:custGeom>
              <a:avLst/>
              <a:gdLst>
                <a:gd name="T0" fmla="*/ 4 w 1173"/>
                <a:gd name="T1" fmla="*/ 224 h 297"/>
                <a:gd name="T2" fmla="*/ 0 w 1173"/>
                <a:gd name="T3" fmla="*/ 297 h 297"/>
                <a:gd name="T4" fmla="*/ 1173 w 1173"/>
                <a:gd name="T5" fmla="*/ 0 h 297"/>
                <a:gd name="T6" fmla="*/ 4 w 1173"/>
                <a:gd name="T7" fmla="*/ 224 h 297"/>
              </a:gdLst>
              <a:ahLst/>
              <a:cxnLst>
                <a:cxn ang="0">
                  <a:pos x="T0" y="T1"/>
                </a:cxn>
                <a:cxn ang="0">
                  <a:pos x="T2" y="T3"/>
                </a:cxn>
                <a:cxn ang="0">
                  <a:pos x="T4" y="T5"/>
                </a:cxn>
                <a:cxn ang="0">
                  <a:pos x="T6" y="T7"/>
                </a:cxn>
              </a:cxnLst>
              <a:rect l="0" t="0" r="r" b="b"/>
              <a:pathLst>
                <a:path w="1173" h="297">
                  <a:moveTo>
                    <a:pt x="4" y="224"/>
                  </a:moveTo>
                  <a:cubicBezTo>
                    <a:pt x="0" y="297"/>
                    <a:pt x="0" y="297"/>
                    <a:pt x="0" y="297"/>
                  </a:cubicBezTo>
                  <a:cubicBezTo>
                    <a:pt x="0" y="297"/>
                    <a:pt x="1137" y="3"/>
                    <a:pt x="1173" y="0"/>
                  </a:cubicBezTo>
                  <a:cubicBezTo>
                    <a:pt x="906" y="50"/>
                    <a:pt x="4" y="224"/>
                    <a:pt x="4" y="224"/>
                  </a:cubicBezTo>
                  <a:close/>
                </a:path>
              </a:pathLst>
            </a:custGeom>
            <a:solidFill>
              <a:srgbClr val="002050">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65" name="Freeform 11"/>
            <p:cNvSpPr>
              <a:spLocks/>
            </p:cNvSpPr>
            <p:nvPr/>
          </p:nvSpPr>
          <p:spPr bwMode="auto">
            <a:xfrm>
              <a:off x="3016" y="1897"/>
              <a:ext cx="2775" cy="445"/>
            </a:xfrm>
            <a:custGeom>
              <a:avLst/>
              <a:gdLst>
                <a:gd name="T0" fmla="*/ 1173 w 1173"/>
                <a:gd name="T1" fmla="*/ 90 h 188"/>
                <a:gd name="T2" fmla="*/ 0 w 1173"/>
                <a:gd name="T3" fmla="*/ 5 h 188"/>
                <a:gd name="T4" fmla="*/ 0 w 1173"/>
                <a:gd name="T5" fmla="*/ 13 h 188"/>
                <a:gd name="T6" fmla="*/ 1169 w 1173"/>
                <a:gd name="T7" fmla="*/ 188 h 188"/>
                <a:gd name="T8" fmla="*/ 1173 w 1173"/>
                <a:gd name="T9" fmla="*/ 90 h 188"/>
              </a:gdLst>
              <a:ahLst/>
              <a:cxnLst>
                <a:cxn ang="0">
                  <a:pos x="T0" y="T1"/>
                </a:cxn>
                <a:cxn ang="0">
                  <a:pos x="T2" y="T3"/>
                </a:cxn>
                <a:cxn ang="0">
                  <a:pos x="T4" y="T5"/>
                </a:cxn>
                <a:cxn ang="0">
                  <a:pos x="T6" y="T7"/>
                </a:cxn>
                <a:cxn ang="0">
                  <a:pos x="T8" y="T9"/>
                </a:cxn>
              </a:cxnLst>
              <a:rect l="0" t="0" r="r" b="b"/>
              <a:pathLst>
                <a:path w="1173" h="188">
                  <a:moveTo>
                    <a:pt x="1173" y="90"/>
                  </a:moveTo>
                  <a:cubicBezTo>
                    <a:pt x="1173" y="90"/>
                    <a:pt x="44" y="0"/>
                    <a:pt x="0" y="5"/>
                  </a:cubicBezTo>
                  <a:cubicBezTo>
                    <a:pt x="0" y="13"/>
                    <a:pt x="0" y="13"/>
                    <a:pt x="0" y="13"/>
                  </a:cubicBezTo>
                  <a:cubicBezTo>
                    <a:pt x="1169" y="188"/>
                    <a:pt x="1169" y="188"/>
                    <a:pt x="1169" y="188"/>
                  </a:cubicBezTo>
                  <a:lnTo>
                    <a:pt x="117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66" name="Freeform 12"/>
            <p:cNvSpPr>
              <a:spLocks/>
            </p:cNvSpPr>
            <p:nvPr/>
          </p:nvSpPr>
          <p:spPr bwMode="auto">
            <a:xfrm>
              <a:off x="3016" y="1928"/>
              <a:ext cx="2765" cy="530"/>
            </a:xfrm>
            <a:custGeom>
              <a:avLst/>
              <a:gdLst>
                <a:gd name="T0" fmla="*/ 1169 w 1169"/>
                <a:gd name="T1" fmla="*/ 175 h 224"/>
                <a:gd name="T2" fmla="*/ 1169 w 1169"/>
                <a:gd name="T3" fmla="*/ 224 h 224"/>
                <a:gd name="T4" fmla="*/ 0 w 1169"/>
                <a:gd name="T5" fmla="*/ 0 h 224"/>
                <a:gd name="T6" fmla="*/ 1169 w 1169"/>
                <a:gd name="T7" fmla="*/ 175 h 224"/>
              </a:gdLst>
              <a:ahLst/>
              <a:cxnLst>
                <a:cxn ang="0">
                  <a:pos x="T0" y="T1"/>
                </a:cxn>
                <a:cxn ang="0">
                  <a:pos x="T2" y="T3"/>
                </a:cxn>
                <a:cxn ang="0">
                  <a:pos x="T4" y="T5"/>
                </a:cxn>
                <a:cxn ang="0">
                  <a:pos x="T6" y="T7"/>
                </a:cxn>
              </a:cxnLst>
              <a:rect l="0" t="0" r="r" b="b"/>
              <a:pathLst>
                <a:path w="1169" h="224">
                  <a:moveTo>
                    <a:pt x="1169" y="175"/>
                  </a:moveTo>
                  <a:cubicBezTo>
                    <a:pt x="1169" y="224"/>
                    <a:pt x="1169" y="224"/>
                    <a:pt x="1169" y="224"/>
                  </a:cubicBezTo>
                  <a:cubicBezTo>
                    <a:pt x="1169" y="224"/>
                    <a:pt x="117" y="21"/>
                    <a:pt x="0" y="0"/>
                  </a:cubicBezTo>
                  <a:cubicBezTo>
                    <a:pt x="206" y="31"/>
                    <a:pt x="1169" y="175"/>
                    <a:pt x="1169" y="17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67" name="Freeform 13"/>
            <p:cNvSpPr>
              <a:spLocks/>
            </p:cNvSpPr>
            <p:nvPr/>
          </p:nvSpPr>
          <p:spPr bwMode="auto">
            <a:xfrm>
              <a:off x="3016" y="1928"/>
              <a:ext cx="2775" cy="703"/>
            </a:xfrm>
            <a:custGeom>
              <a:avLst/>
              <a:gdLst>
                <a:gd name="T0" fmla="*/ 1169 w 1173"/>
                <a:gd name="T1" fmla="*/ 224 h 297"/>
                <a:gd name="T2" fmla="*/ 1173 w 1173"/>
                <a:gd name="T3" fmla="*/ 297 h 297"/>
                <a:gd name="T4" fmla="*/ 0 w 1173"/>
                <a:gd name="T5" fmla="*/ 0 h 297"/>
                <a:gd name="T6" fmla="*/ 1169 w 1173"/>
                <a:gd name="T7" fmla="*/ 224 h 297"/>
              </a:gdLst>
              <a:ahLst/>
              <a:cxnLst>
                <a:cxn ang="0">
                  <a:pos x="T0" y="T1"/>
                </a:cxn>
                <a:cxn ang="0">
                  <a:pos x="T2" y="T3"/>
                </a:cxn>
                <a:cxn ang="0">
                  <a:pos x="T4" y="T5"/>
                </a:cxn>
                <a:cxn ang="0">
                  <a:pos x="T6" y="T7"/>
                </a:cxn>
              </a:cxnLst>
              <a:rect l="0" t="0" r="r" b="b"/>
              <a:pathLst>
                <a:path w="1173" h="297">
                  <a:moveTo>
                    <a:pt x="1169" y="224"/>
                  </a:moveTo>
                  <a:cubicBezTo>
                    <a:pt x="1173" y="297"/>
                    <a:pt x="1173" y="297"/>
                    <a:pt x="1173" y="297"/>
                  </a:cubicBezTo>
                  <a:cubicBezTo>
                    <a:pt x="1173" y="297"/>
                    <a:pt x="36" y="3"/>
                    <a:pt x="0" y="0"/>
                  </a:cubicBezTo>
                  <a:cubicBezTo>
                    <a:pt x="267" y="50"/>
                    <a:pt x="1169" y="224"/>
                    <a:pt x="1169" y="224"/>
                  </a:cubicBezTo>
                  <a:close/>
                </a:path>
              </a:pathLst>
            </a:custGeom>
            <a:solidFill>
              <a:srgbClr val="002050">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68" name="Freeform 14"/>
            <p:cNvSpPr>
              <a:spLocks/>
            </p:cNvSpPr>
            <p:nvPr/>
          </p:nvSpPr>
          <p:spPr bwMode="auto">
            <a:xfrm>
              <a:off x="2999" y="857"/>
              <a:ext cx="2792" cy="767"/>
            </a:xfrm>
            <a:custGeom>
              <a:avLst/>
              <a:gdLst>
                <a:gd name="T0" fmla="*/ 0 w 1180"/>
                <a:gd name="T1" fmla="*/ 0 h 324"/>
                <a:gd name="T2" fmla="*/ 193 w 1180"/>
                <a:gd name="T3" fmla="*/ 261 h 324"/>
                <a:gd name="T4" fmla="*/ 1180 w 1180"/>
                <a:gd name="T5" fmla="*/ 192 h 324"/>
                <a:gd name="T6" fmla="*/ 1180 w 1180"/>
                <a:gd name="T7" fmla="*/ 270 h 324"/>
                <a:gd name="T8" fmla="*/ 296 w 1180"/>
                <a:gd name="T9" fmla="*/ 292 h 324"/>
                <a:gd name="T10" fmla="*/ 0 w 1180"/>
                <a:gd name="T11" fmla="*/ 0 h 324"/>
              </a:gdLst>
              <a:ahLst/>
              <a:cxnLst>
                <a:cxn ang="0">
                  <a:pos x="T0" y="T1"/>
                </a:cxn>
                <a:cxn ang="0">
                  <a:pos x="T2" y="T3"/>
                </a:cxn>
                <a:cxn ang="0">
                  <a:pos x="T4" y="T5"/>
                </a:cxn>
                <a:cxn ang="0">
                  <a:pos x="T6" y="T7"/>
                </a:cxn>
                <a:cxn ang="0">
                  <a:pos x="T8" y="T9"/>
                </a:cxn>
                <a:cxn ang="0">
                  <a:pos x="T10" y="T11"/>
                </a:cxn>
              </a:cxnLst>
              <a:rect l="0" t="0" r="r" b="b"/>
              <a:pathLst>
                <a:path w="1180" h="324">
                  <a:moveTo>
                    <a:pt x="0" y="0"/>
                  </a:moveTo>
                  <a:cubicBezTo>
                    <a:pt x="0" y="0"/>
                    <a:pt x="4" y="252"/>
                    <a:pt x="193" y="261"/>
                  </a:cubicBezTo>
                  <a:cubicBezTo>
                    <a:pt x="382" y="271"/>
                    <a:pt x="1180" y="192"/>
                    <a:pt x="1180" y="192"/>
                  </a:cubicBezTo>
                  <a:cubicBezTo>
                    <a:pt x="1180" y="270"/>
                    <a:pt x="1180" y="270"/>
                    <a:pt x="1180" y="270"/>
                  </a:cubicBezTo>
                  <a:cubicBezTo>
                    <a:pt x="296" y="292"/>
                    <a:pt x="296" y="292"/>
                    <a:pt x="296" y="292"/>
                  </a:cubicBezTo>
                  <a:cubicBezTo>
                    <a:pt x="296" y="292"/>
                    <a:pt x="0" y="32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69" name="Freeform 15"/>
            <p:cNvSpPr>
              <a:spLocks/>
            </p:cNvSpPr>
            <p:nvPr/>
          </p:nvSpPr>
          <p:spPr bwMode="auto">
            <a:xfrm>
              <a:off x="4603" y="1501"/>
              <a:ext cx="19" cy="543"/>
            </a:xfrm>
            <a:custGeom>
              <a:avLst/>
              <a:gdLst>
                <a:gd name="T0" fmla="*/ 4 w 8"/>
                <a:gd name="T1" fmla="*/ 229 h 229"/>
                <a:gd name="T2" fmla="*/ 0 w 8"/>
                <a:gd name="T3" fmla="*/ 225 h 229"/>
                <a:gd name="T4" fmla="*/ 0 w 8"/>
                <a:gd name="T5" fmla="*/ 4 h 229"/>
                <a:gd name="T6" fmla="*/ 4 w 8"/>
                <a:gd name="T7" fmla="*/ 0 h 229"/>
                <a:gd name="T8" fmla="*/ 8 w 8"/>
                <a:gd name="T9" fmla="*/ 4 h 229"/>
                <a:gd name="T10" fmla="*/ 8 w 8"/>
                <a:gd name="T11" fmla="*/ 225 h 229"/>
                <a:gd name="T12" fmla="*/ 4 w 8"/>
                <a:gd name="T13" fmla="*/ 229 h 229"/>
              </a:gdLst>
              <a:ahLst/>
              <a:cxnLst>
                <a:cxn ang="0">
                  <a:pos x="T0" y="T1"/>
                </a:cxn>
                <a:cxn ang="0">
                  <a:pos x="T2" y="T3"/>
                </a:cxn>
                <a:cxn ang="0">
                  <a:pos x="T4" y="T5"/>
                </a:cxn>
                <a:cxn ang="0">
                  <a:pos x="T6" y="T7"/>
                </a:cxn>
                <a:cxn ang="0">
                  <a:pos x="T8" y="T9"/>
                </a:cxn>
                <a:cxn ang="0">
                  <a:pos x="T10" y="T11"/>
                </a:cxn>
                <a:cxn ang="0">
                  <a:pos x="T12" y="T13"/>
                </a:cxn>
              </a:cxnLst>
              <a:rect l="0" t="0" r="r" b="b"/>
              <a:pathLst>
                <a:path w="8" h="229">
                  <a:moveTo>
                    <a:pt x="4" y="229"/>
                  </a:moveTo>
                  <a:cubicBezTo>
                    <a:pt x="2" y="229"/>
                    <a:pt x="0" y="227"/>
                    <a:pt x="0" y="225"/>
                  </a:cubicBezTo>
                  <a:cubicBezTo>
                    <a:pt x="0" y="4"/>
                    <a:pt x="0" y="4"/>
                    <a:pt x="0" y="4"/>
                  </a:cubicBezTo>
                  <a:cubicBezTo>
                    <a:pt x="0" y="1"/>
                    <a:pt x="2" y="0"/>
                    <a:pt x="4" y="0"/>
                  </a:cubicBezTo>
                  <a:cubicBezTo>
                    <a:pt x="6" y="0"/>
                    <a:pt x="8" y="1"/>
                    <a:pt x="8" y="4"/>
                  </a:cubicBezTo>
                  <a:cubicBezTo>
                    <a:pt x="8" y="225"/>
                    <a:pt x="8" y="225"/>
                    <a:pt x="8" y="225"/>
                  </a:cubicBezTo>
                  <a:cubicBezTo>
                    <a:pt x="8" y="227"/>
                    <a:pt x="6" y="229"/>
                    <a:pt x="4"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0" name="Freeform 16"/>
            <p:cNvSpPr>
              <a:spLocks/>
            </p:cNvSpPr>
            <p:nvPr/>
          </p:nvSpPr>
          <p:spPr bwMode="auto">
            <a:xfrm>
              <a:off x="4076" y="1504"/>
              <a:ext cx="14" cy="492"/>
            </a:xfrm>
            <a:custGeom>
              <a:avLst/>
              <a:gdLst>
                <a:gd name="T0" fmla="*/ 3 w 6"/>
                <a:gd name="T1" fmla="*/ 208 h 208"/>
                <a:gd name="T2" fmla="*/ 0 w 6"/>
                <a:gd name="T3" fmla="*/ 205 h 208"/>
                <a:gd name="T4" fmla="*/ 0 w 6"/>
                <a:gd name="T5" fmla="*/ 3 h 208"/>
                <a:gd name="T6" fmla="*/ 3 w 6"/>
                <a:gd name="T7" fmla="*/ 0 h 208"/>
                <a:gd name="T8" fmla="*/ 6 w 6"/>
                <a:gd name="T9" fmla="*/ 3 h 208"/>
                <a:gd name="T10" fmla="*/ 6 w 6"/>
                <a:gd name="T11" fmla="*/ 205 h 208"/>
                <a:gd name="T12" fmla="*/ 3 w 6"/>
                <a:gd name="T13" fmla="*/ 208 h 208"/>
              </a:gdLst>
              <a:ahLst/>
              <a:cxnLst>
                <a:cxn ang="0">
                  <a:pos x="T0" y="T1"/>
                </a:cxn>
                <a:cxn ang="0">
                  <a:pos x="T2" y="T3"/>
                </a:cxn>
                <a:cxn ang="0">
                  <a:pos x="T4" y="T5"/>
                </a:cxn>
                <a:cxn ang="0">
                  <a:pos x="T6" y="T7"/>
                </a:cxn>
                <a:cxn ang="0">
                  <a:pos x="T8" y="T9"/>
                </a:cxn>
                <a:cxn ang="0">
                  <a:pos x="T10" y="T11"/>
                </a:cxn>
                <a:cxn ang="0">
                  <a:pos x="T12" y="T13"/>
                </a:cxn>
              </a:cxnLst>
              <a:rect l="0" t="0" r="r" b="b"/>
              <a:pathLst>
                <a:path w="6" h="208">
                  <a:moveTo>
                    <a:pt x="3" y="208"/>
                  </a:moveTo>
                  <a:cubicBezTo>
                    <a:pt x="1" y="208"/>
                    <a:pt x="0" y="206"/>
                    <a:pt x="0" y="205"/>
                  </a:cubicBezTo>
                  <a:cubicBezTo>
                    <a:pt x="0" y="3"/>
                    <a:pt x="0" y="3"/>
                    <a:pt x="0" y="3"/>
                  </a:cubicBezTo>
                  <a:cubicBezTo>
                    <a:pt x="0" y="1"/>
                    <a:pt x="1" y="0"/>
                    <a:pt x="3" y="0"/>
                  </a:cubicBezTo>
                  <a:cubicBezTo>
                    <a:pt x="5" y="0"/>
                    <a:pt x="6" y="1"/>
                    <a:pt x="6" y="3"/>
                  </a:cubicBezTo>
                  <a:cubicBezTo>
                    <a:pt x="6" y="205"/>
                    <a:pt x="6" y="205"/>
                    <a:pt x="6" y="205"/>
                  </a:cubicBezTo>
                  <a:cubicBezTo>
                    <a:pt x="6" y="206"/>
                    <a:pt x="5" y="208"/>
                    <a:pt x="3"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1" name="Freeform 17"/>
            <p:cNvSpPr>
              <a:spLocks/>
            </p:cNvSpPr>
            <p:nvPr/>
          </p:nvSpPr>
          <p:spPr bwMode="auto">
            <a:xfrm>
              <a:off x="3797" y="1506"/>
              <a:ext cx="9" cy="474"/>
            </a:xfrm>
            <a:custGeom>
              <a:avLst/>
              <a:gdLst>
                <a:gd name="T0" fmla="*/ 2 w 4"/>
                <a:gd name="T1" fmla="*/ 200 h 200"/>
                <a:gd name="T2" fmla="*/ 0 w 4"/>
                <a:gd name="T3" fmla="*/ 198 h 200"/>
                <a:gd name="T4" fmla="*/ 0 w 4"/>
                <a:gd name="T5" fmla="*/ 2 h 200"/>
                <a:gd name="T6" fmla="*/ 2 w 4"/>
                <a:gd name="T7" fmla="*/ 0 h 200"/>
                <a:gd name="T8" fmla="*/ 4 w 4"/>
                <a:gd name="T9" fmla="*/ 2 h 200"/>
                <a:gd name="T10" fmla="*/ 4 w 4"/>
                <a:gd name="T11" fmla="*/ 198 h 200"/>
                <a:gd name="T12" fmla="*/ 2 w 4"/>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4" h="200">
                  <a:moveTo>
                    <a:pt x="2" y="200"/>
                  </a:moveTo>
                  <a:cubicBezTo>
                    <a:pt x="1" y="200"/>
                    <a:pt x="0" y="199"/>
                    <a:pt x="0" y="198"/>
                  </a:cubicBezTo>
                  <a:cubicBezTo>
                    <a:pt x="0" y="2"/>
                    <a:pt x="0" y="2"/>
                    <a:pt x="0" y="2"/>
                  </a:cubicBezTo>
                  <a:cubicBezTo>
                    <a:pt x="0" y="1"/>
                    <a:pt x="1" y="0"/>
                    <a:pt x="2" y="0"/>
                  </a:cubicBezTo>
                  <a:cubicBezTo>
                    <a:pt x="3" y="0"/>
                    <a:pt x="4" y="1"/>
                    <a:pt x="4" y="2"/>
                  </a:cubicBezTo>
                  <a:cubicBezTo>
                    <a:pt x="4" y="198"/>
                    <a:pt x="4" y="198"/>
                    <a:pt x="4" y="198"/>
                  </a:cubicBezTo>
                  <a:cubicBezTo>
                    <a:pt x="4" y="199"/>
                    <a:pt x="3" y="200"/>
                    <a:pt x="2"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2" name="Freeform 18"/>
            <p:cNvSpPr>
              <a:spLocks/>
            </p:cNvSpPr>
            <p:nvPr/>
          </p:nvSpPr>
          <p:spPr bwMode="auto">
            <a:xfrm>
              <a:off x="3629" y="1518"/>
              <a:ext cx="7" cy="447"/>
            </a:xfrm>
            <a:custGeom>
              <a:avLst/>
              <a:gdLst>
                <a:gd name="T0" fmla="*/ 1 w 3"/>
                <a:gd name="T1" fmla="*/ 189 h 189"/>
                <a:gd name="T2" fmla="*/ 0 w 3"/>
                <a:gd name="T3" fmla="*/ 188 h 189"/>
                <a:gd name="T4" fmla="*/ 0 w 3"/>
                <a:gd name="T5" fmla="*/ 2 h 189"/>
                <a:gd name="T6" fmla="*/ 1 w 3"/>
                <a:gd name="T7" fmla="*/ 0 h 189"/>
                <a:gd name="T8" fmla="*/ 3 w 3"/>
                <a:gd name="T9" fmla="*/ 2 h 189"/>
                <a:gd name="T10" fmla="*/ 3 w 3"/>
                <a:gd name="T11" fmla="*/ 188 h 189"/>
                <a:gd name="T12" fmla="*/ 1 w 3"/>
                <a:gd name="T13" fmla="*/ 189 h 189"/>
              </a:gdLst>
              <a:ahLst/>
              <a:cxnLst>
                <a:cxn ang="0">
                  <a:pos x="T0" y="T1"/>
                </a:cxn>
                <a:cxn ang="0">
                  <a:pos x="T2" y="T3"/>
                </a:cxn>
                <a:cxn ang="0">
                  <a:pos x="T4" y="T5"/>
                </a:cxn>
                <a:cxn ang="0">
                  <a:pos x="T6" y="T7"/>
                </a:cxn>
                <a:cxn ang="0">
                  <a:pos x="T8" y="T9"/>
                </a:cxn>
                <a:cxn ang="0">
                  <a:pos x="T10" y="T11"/>
                </a:cxn>
                <a:cxn ang="0">
                  <a:pos x="T12" y="T13"/>
                </a:cxn>
              </a:cxnLst>
              <a:rect l="0" t="0" r="r" b="b"/>
              <a:pathLst>
                <a:path w="3" h="189">
                  <a:moveTo>
                    <a:pt x="1" y="189"/>
                  </a:moveTo>
                  <a:cubicBezTo>
                    <a:pt x="0" y="189"/>
                    <a:pt x="0" y="188"/>
                    <a:pt x="0" y="188"/>
                  </a:cubicBezTo>
                  <a:cubicBezTo>
                    <a:pt x="0" y="2"/>
                    <a:pt x="0" y="2"/>
                    <a:pt x="0" y="2"/>
                  </a:cubicBezTo>
                  <a:cubicBezTo>
                    <a:pt x="0" y="1"/>
                    <a:pt x="0" y="0"/>
                    <a:pt x="1" y="0"/>
                  </a:cubicBezTo>
                  <a:cubicBezTo>
                    <a:pt x="2" y="0"/>
                    <a:pt x="3" y="1"/>
                    <a:pt x="3" y="2"/>
                  </a:cubicBezTo>
                  <a:cubicBezTo>
                    <a:pt x="3" y="188"/>
                    <a:pt x="3" y="188"/>
                    <a:pt x="3" y="188"/>
                  </a:cubicBezTo>
                  <a:cubicBezTo>
                    <a:pt x="3" y="188"/>
                    <a:pt x="2" y="189"/>
                    <a:pt x="1"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3" name="Freeform 19"/>
            <p:cNvSpPr>
              <a:spLocks/>
            </p:cNvSpPr>
            <p:nvPr/>
          </p:nvSpPr>
          <p:spPr bwMode="auto">
            <a:xfrm>
              <a:off x="3515" y="1506"/>
              <a:ext cx="7" cy="459"/>
            </a:xfrm>
            <a:custGeom>
              <a:avLst/>
              <a:gdLst>
                <a:gd name="T0" fmla="*/ 1 w 3"/>
                <a:gd name="T1" fmla="*/ 194 h 194"/>
                <a:gd name="T2" fmla="*/ 0 w 3"/>
                <a:gd name="T3" fmla="*/ 193 h 194"/>
                <a:gd name="T4" fmla="*/ 0 w 3"/>
                <a:gd name="T5" fmla="*/ 2 h 194"/>
                <a:gd name="T6" fmla="*/ 1 w 3"/>
                <a:gd name="T7" fmla="*/ 0 h 194"/>
                <a:gd name="T8" fmla="*/ 3 w 3"/>
                <a:gd name="T9" fmla="*/ 2 h 194"/>
                <a:gd name="T10" fmla="*/ 3 w 3"/>
                <a:gd name="T11" fmla="*/ 193 h 194"/>
                <a:gd name="T12" fmla="*/ 1 w 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3" h="194">
                  <a:moveTo>
                    <a:pt x="1" y="194"/>
                  </a:moveTo>
                  <a:cubicBezTo>
                    <a:pt x="0" y="194"/>
                    <a:pt x="0" y="193"/>
                    <a:pt x="0" y="193"/>
                  </a:cubicBezTo>
                  <a:cubicBezTo>
                    <a:pt x="0" y="2"/>
                    <a:pt x="0" y="2"/>
                    <a:pt x="0" y="2"/>
                  </a:cubicBezTo>
                  <a:cubicBezTo>
                    <a:pt x="0" y="1"/>
                    <a:pt x="0" y="0"/>
                    <a:pt x="1" y="0"/>
                  </a:cubicBezTo>
                  <a:cubicBezTo>
                    <a:pt x="2" y="0"/>
                    <a:pt x="3" y="1"/>
                    <a:pt x="3" y="2"/>
                  </a:cubicBezTo>
                  <a:cubicBezTo>
                    <a:pt x="3" y="193"/>
                    <a:pt x="3" y="193"/>
                    <a:pt x="3" y="193"/>
                  </a:cubicBezTo>
                  <a:cubicBezTo>
                    <a:pt x="3" y="193"/>
                    <a:pt x="2" y="194"/>
                    <a:pt x="1"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4" name="Freeform 20"/>
            <p:cNvSpPr>
              <a:spLocks/>
            </p:cNvSpPr>
            <p:nvPr/>
          </p:nvSpPr>
          <p:spPr bwMode="auto">
            <a:xfrm>
              <a:off x="3420" y="1494"/>
              <a:ext cx="8" cy="443"/>
            </a:xfrm>
            <a:custGeom>
              <a:avLst/>
              <a:gdLst>
                <a:gd name="T0" fmla="*/ 1 w 3"/>
                <a:gd name="T1" fmla="*/ 187 h 187"/>
                <a:gd name="T2" fmla="*/ 0 w 3"/>
                <a:gd name="T3" fmla="*/ 185 h 187"/>
                <a:gd name="T4" fmla="*/ 0 w 3"/>
                <a:gd name="T5" fmla="*/ 1 h 187"/>
                <a:gd name="T6" fmla="*/ 1 w 3"/>
                <a:gd name="T7" fmla="*/ 0 h 187"/>
                <a:gd name="T8" fmla="*/ 3 w 3"/>
                <a:gd name="T9" fmla="*/ 1 h 187"/>
                <a:gd name="T10" fmla="*/ 3 w 3"/>
                <a:gd name="T11" fmla="*/ 185 h 187"/>
                <a:gd name="T12" fmla="*/ 1 w 3"/>
                <a:gd name="T13" fmla="*/ 187 h 187"/>
              </a:gdLst>
              <a:ahLst/>
              <a:cxnLst>
                <a:cxn ang="0">
                  <a:pos x="T0" y="T1"/>
                </a:cxn>
                <a:cxn ang="0">
                  <a:pos x="T2" y="T3"/>
                </a:cxn>
                <a:cxn ang="0">
                  <a:pos x="T4" y="T5"/>
                </a:cxn>
                <a:cxn ang="0">
                  <a:pos x="T6" y="T7"/>
                </a:cxn>
                <a:cxn ang="0">
                  <a:pos x="T8" y="T9"/>
                </a:cxn>
                <a:cxn ang="0">
                  <a:pos x="T10" y="T11"/>
                </a:cxn>
                <a:cxn ang="0">
                  <a:pos x="T12" y="T13"/>
                </a:cxn>
              </a:cxnLst>
              <a:rect l="0" t="0" r="r" b="b"/>
              <a:pathLst>
                <a:path w="3" h="187">
                  <a:moveTo>
                    <a:pt x="1" y="187"/>
                  </a:moveTo>
                  <a:cubicBezTo>
                    <a:pt x="0" y="187"/>
                    <a:pt x="0" y="186"/>
                    <a:pt x="0" y="185"/>
                  </a:cubicBezTo>
                  <a:cubicBezTo>
                    <a:pt x="0" y="1"/>
                    <a:pt x="0" y="1"/>
                    <a:pt x="0" y="1"/>
                  </a:cubicBezTo>
                  <a:cubicBezTo>
                    <a:pt x="0" y="1"/>
                    <a:pt x="0" y="0"/>
                    <a:pt x="1" y="0"/>
                  </a:cubicBezTo>
                  <a:cubicBezTo>
                    <a:pt x="2" y="0"/>
                    <a:pt x="3" y="1"/>
                    <a:pt x="3" y="1"/>
                  </a:cubicBezTo>
                  <a:cubicBezTo>
                    <a:pt x="3" y="185"/>
                    <a:pt x="3" y="185"/>
                    <a:pt x="3" y="185"/>
                  </a:cubicBezTo>
                  <a:cubicBezTo>
                    <a:pt x="3" y="186"/>
                    <a:pt x="2" y="187"/>
                    <a:pt x="1"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5" name="Freeform 21"/>
            <p:cNvSpPr>
              <a:spLocks/>
            </p:cNvSpPr>
            <p:nvPr/>
          </p:nvSpPr>
          <p:spPr bwMode="auto">
            <a:xfrm>
              <a:off x="3361" y="1485"/>
              <a:ext cx="5" cy="462"/>
            </a:xfrm>
            <a:custGeom>
              <a:avLst/>
              <a:gdLst>
                <a:gd name="T0" fmla="*/ 1 w 2"/>
                <a:gd name="T1" fmla="*/ 195 h 195"/>
                <a:gd name="T2" fmla="*/ 0 w 2"/>
                <a:gd name="T3" fmla="*/ 194 h 195"/>
                <a:gd name="T4" fmla="*/ 0 w 2"/>
                <a:gd name="T5" fmla="*/ 1 h 195"/>
                <a:gd name="T6" fmla="*/ 1 w 2"/>
                <a:gd name="T7" fmla="*/ 0 h 195"/>
                <a:gd name="T8" fmla="*/ 2 w 2"/>
                <a:gd name="T9" fmla="*/ 1 h 195"/>
                <a:gd name="T10" fmla="*/ 2 w 2"/>
                <a:gd name="T11" fmla="*/ 194 h 195"/>
                <a:gd name="T12" fmla="*/ 1 w 2"/>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2" h="195">
                  <a:moveTo>
                    <a:pt x="1" y="195"/>
                  </a:moveTo>
                  <a:cubicBezTo>
                    <a:pt x="1" y="195"/>
                    <a:pt x="0" y="194"/>
                    <a:pt x="0" y="194"/>
                  </a:cubicBezTo>
                  <a:cubicBezTo>
                    <a:pt x="0" y="1"/>
                    <a:pt x="0" y="1"/>
                    <a:pt x="0" y="1"/>
                  </a:cubicBezTo>
                  <a:cubicBezTo>
                    <a:pt x="0" y="0"/>
                    <a:pt x="1" y="0"/>
                    <a:pt x="1" y="0"/>
                  </a:cubicBezTo>
                  <a:cubicBezTo>
                    <a:pt x="2" y="0"/>
                    <a:pt x="2" y="0"/>
                    <a:pt x="2" y="1"/>
                  </a:cubicBezTo>
                  <a:cubicBezTo>
                    <a:pt x="2" y="194"/>
                    <a:pt x="2" y="194"/>
                    <a:pt x="2" y="194"/>
                  </a:cubicBezTo>
                  <a:cubicBezTo>
                    <a:pt x="2" y="194"/>
                    <a:pt x="2" y="195"/>
                    <a:pt x="1"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6" name="Freeform 22"/>
            <p:cNvSpPr>
              <a:spLocks/>
            </p:cNvSpPr>
            <p:nvPr/>
          </p:nvSpPr>
          <p:spPr bwMode="auto">
            <a:xfrm>
              <a:off x="3307" y="1463"/>
              <a:ext cx="5" cy="462"/>
            </a:xfrm>
            <a:custGeom>
              <a:avLst/>
              <a:gdLst>
                <a:gd name="T0" fmla="*/ 1 w 2"/>
                <a:gd name="T1" fmla="*/ 195 h 195"/>
                <a:gd name="T2" fmla="*/ 0 w 2"/>
                <a:gd name="T3" fmla="*/ 194 h 195"/>
                <a:gd name="T4" fmla="*/ 0 w 2"/>
                <a:gd name="T5" fmla="*/ 1 h 195"/>
                <a:gd name="T6" fmla="*/ 1 w 2"/>
                <a:gd name="T7" fmla="*/ 0 h 195"/>
                <a:gd name="T8" fmla="*/ 2 w 2"/>
                <a:gd name="T9" fmla="*/ 1 h 195"/>
                <a:gd name="T10" fmla="*/ 2 w 2"/>
                <a:gd name="T11" fmla="*/ 194 h 195"/>
                <a:gd name="T12" fmla="*/ 1 w 2"/>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2" h="195">
                  <a:moveTo>
                    <a:pt x="1" y="195"/>
                  </a:moveTo>
                  <a:cubicBezTo>
                    <a:pt x="0" y="195"/>
                    <a:pt x="0" y="195"/>
                    <a:pt x="0" y="194"/>
                  </a:cubicBezTo>
                  <a:cubicBezTo>
                    <a:pt x="0" y="1"/>
                    <a:pt x="0" y="1"/>
                    <a:pt x="0" y="1"/>
                  </a:cubicBezTo>
                  <a:cubicBezTo>
                    <a:pt x="0" y="1"/>
                    <a:pt x="0" y="0"/>
                    <a:pt x="1" y="0"/>
                  </a:cubicBezTo>
                  <a:cubicBezTo>
                    <a:pt x="1" y="0"/>
                    <a:pt x="2" y="1"/>
                    <a:pt x="2" y="1"/>
                  </a:cubicBezTo>
                  <a:cubicBezTo>
                    <a:pt x="2" y="194"/>
                    <a:pt x="2" y="194"/>
                    <a:pt x="2" y="194"/>
                  </a:cubicBezTo>
                  <a:cubicBezTo>
                    <a:pt x="2" y="195"/>
                    <a:pt x="1" y="195"/>
                    <a:pt x="1"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7" name="Freeform 23"/>
            <p:cNvSpPr>
              <a:spLocks/>
            </p:cNvSpPr>
            <p:nvPr/>
          </p:nvSpPr>
          <p:spPr bwMode="auto">
            <a:xfrm>
              <a:off x="3269" y="1442"/>
              <a:ext cx="5" cy="483"/>
            </a:xfrm>
            <a:custGeom>
              <a:avLst/>
              <a:gdLst>
                <a:gd name="T0" fmla="*/ 1 w 2"/>
                <a:gd name="T1" fmla="*/ 204 h 204"/>
                <a:gd name="T2" fmla="*/ 0 w 2"/>
                <a:gd name="T3" fmla="*/ 203 h 204"/>
                <a:gd name="T4" fmla="*/ 0 w 2"/>
                <a:gd name="T5" fmla="*/ 1 h 204"/>
                <a:gd name="T6" fmla="*/ 1 w 2"/>
                <a:gd name="T7" fmla="*/ 0 h 204"/>
                <a:gd name="T8" fmla="*/ 2 w 2"/>
                <a:gd name="T9" fmla="*/ 1 h 204"/>
                <a:gd name="T10" fmla="*/ 2 w 2"/>
                <a:gd name="T11" fmla="*/ 203 h 204"/>
                <a:gd name="T12" fmla="*/ 1 w 2"/>
                <a:gd name="T13" fmla="*/ 204 h 204"/>
              </a:gdLst>
              <a:ahLst/>
              <a:cxnLst>
                <a:cxn ang="0">
                  <a:pos x="T0" y="T1"/>
                </a:cxn>
                <a:cxn ang="0">
                  <a:pos x="T2" y="T3"/>
                </a:cxn>
                <a:cxn ang="0">
                  <a:pos x="T4" y="T5"/>
                </a:cxn>
                <a:cxn ang="0">
                  <a:pos x="T6" y="T7"/>
                </a:cxn>
                <a:cxn ang="0">
                  <a:pos x="T8" y="T9"/>
                </a:cxn>
                <a:cxn ang="0">
                  <a:pos x="T10" y="T11"/>
                </a:cxn>
                <a:cxn ang="0">
                  <a:pos x="T12" y="T13"/>
                </a:cxn>
              </a:cxnLst>
              <a:rect l="0" t="0" r="r" b="b"/>
              <a:pathLst>
                <a:path w="2" h="204">
                  <a:moveTo>
                    <a:pt x="1" y="204"/>
                  </a:moveTo>
                  <a:cubicBezTo>
                    <a:pt x="0" y="204"/>
                    <a:pt x="0" y="204"/>
                    <a:pt x="0" y="203"/>
                  </a:cubicBezTo>
                  <a:cubicBezTo>
                    <a:pt x="0" y="1"/>
                    <a:pt x="0" y="1"/>
                    <a:pt x="0" y="1"/>
                  </a:cubicBezTo>
                  <a:cubicBezTo>
                    <a:pt x="0" y="0"/>
                    <a:pt x="0" y="0"/>
                    <a:pt x="1" y="0"/>
                  </a:cubicBezTo>
                  <a:cubicBezTo>
                    <a:pt x="2" y="0"/>
                    <a:pt x="2" y="0"/>
                    <a:pt x="2" y="1"/>
                  </a:cubicBezTo>
                  <a:cubicBezTo>
                    <a:pt x="2" y="203"/>
                    <a:pt x="2" y="203"/>
                    <a:pt x="2" y="203"/>
                  </a:cubicBezTo>
                  <a:cubicBezTo>
                    <a:pt x="2" y="204"/>
                    <a:pt x="2" y="204"/>
                    <a:pt x="1"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8" name="Freeform 24"/>
            <p:cNvSpPr>
              <a:spLocks/>
            </p:cNvSpPr>
            <p:nvPr/>
          </p:nvSpPr>
          <p:spPr bwMode="auto">
            <a:xfrm>
              <a:off x="3236" y="1416"/>
              <a:ext cx="5" cy="509"/>
            </a:xfrm>
            <a:custGeom>
              <a:avLst/>
              <a:gdLst>
                <a:gd name="T0" fmla="*/ 1 w 2"/>
                <a:gd name="T1" fmla="*/ 215 h 215"/>
                <a:gd name="T2" fmla="*/ 0 w 2"/>
                <a:gd name="T3" fmla="*/ 214 h 215"/>
                <a:gd name="T4" fmla="*/ 0 w 2"/>
                <a:gd name="T5" fmla="*/ 1 h 215"/>
                <a:gd name="T6" fmla="*/ 1 w 2"/>
                <a:gd name="T7" fmla="*/ 0 h 215"/>
                <a:gd name="T8" fmla="*/ 2 w 2"/>
                <a:gd name="T9" fmla="*/ 1 h 215"/>
                <a:gd name="T10" fmla="*/ 2 w 2"/>
                <a:gd name="T11" fmla="*/ 214 h 215"/>
                <a:gd name="T12" fmla="*/ 1 w 2"/>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 h="215">
                  <a:moveTo>
                    <a:pt x="1" y="215"/>
                  </a:moveTo>
                  <a:cubicBezTo>
                    <a:pt x="0" y="215"/>
                    <a:pt x="0" y="215"/>
                    <a:pt x="0" y="214"/>
                  </a:cubicBezTo>
                  <a:cubicBezTo>
                    <a:pt x="0" y="1"/>
                    <a:pt x="0" y="1"/>
                    <a:pt x="0" y="1"/>
                  </a:cubicBezTo>
                  <a:cubicBezTo>
                    <a:pt x="0" y="0"/>
                    <a:pt x="0" y="0"/>
                    <a:pt x="1" y="0"/>
                  </a:cubicBezTo>
                  <a:cubicBezTo>
                    <a:pt x="2" y="0"/>
                    <a:pt x="2" y="0"/>
                    <a:pt x="2" y="1"/>
                  </a:cubicBezTo>
                  <a:cubicBezTo>
                    <a:pt x="2" y="214"/>
                    <a:pt x="2" y="214"/>
                    <a:pt x="2" y="214"/>
                  </a:cubicBezTo>
                  <a:cubicBezTo>
                    <a:pt x="2" y="215"/>
                    <a:pt x="2" y="215"/>
                    <a:pt x="1"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9" name="Freeform 25"/>
            <p:cNvSpPr>
              <a:spLocks/>
            </p:cNvSpPr>
            <p:nvPr/>
          </p:nvSpPr>
          <p:spPr bwMode="auto">
            <a:xfrm>
              <a:off x="3198" y="1385"/>
              <a:ext cx="5" cy="540"/>
            </a:xfrm>
            <a:custGeom>
              <a:avLst/>
              <a:gdLst>
                <a:gd name="T0" fmla="*/ 1 w 2"/>
                <a:gd name="T1" fmla="*/ 228 h 228"/>
                <a:gd name="T2" fmla="*/ 0 w 2"/>
                <a:gd name="T3" fmla="*/ 227 h 228"/>
                <a:gd name="T4" fmla="*/ 0 w 2"/>
                <a:gd name="T5" fmla="*/ 1 h 228"/>
                <a:gd name="T6" fmla="*/ 1 w 2"/>
                <a:gd name="T7" fmla="*/ 0 h 228"/>
                <a:gd name="T8" fmla="*/ 2 w 2"/>
                <a:gd name="T9" fmla="*/ 1 h 228"/>
                <a:gd name="T10" fmla="*/ 2 w 2"/>
                <a:gd name="T11" fmla="*/ 227 h 228"/>
                <a:gd name="T12" fmla="*/ 1 w 2"/>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 h="228">
                  <a:moveTo>
                    <a:pt x="1" y="228"/>
                  </a:moveTo>
                  <a:cubicBezTo>
                    <a:pt x="0" y="228"/>
                    <a:pt x="0" y="228"/>
                    <a:pt x="0" y="227"/>
                  </a:cubicBezTo>
                  <a:cubicBezTo>
                    <a:pt x="0" y="1"/>
                    <a:pt x="0" y="1"/>
                    <a:pt x="0" y="1"/>
                  </a:cubicBezTo>
                  <a:cubicBezTo>
                    <a:pt x="0" y="0"/>
                    <a:pt x="0" y="0"/>
                    <a:pt x="1" y="0"/>
                  </a:cubicBezTo>
                  <a:cubicBezTo>
                    <a:pt x="2" y="0"/>
                    <a:pt x="2" y="0"/>
                    <a:pt x="2" y="1"/>
                  </a:cubicBezTo>
                  <a:cubicBezTo>
                    <a:pt x="2" y="227"/>
                    <a:pt x="2" y="227"/>
                    <a:pt x="2" y="227"/>
                  </a:cubicBezTo>
                  <a:cubicBezTo>
                    <a:pt x="2" y="228"/>
                    <a:pt x="2" y="228"/>
                    <a:pt x="1"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80" name="Freeform 26"/>
            <p:cNvSpPr>
              <a:spLocks/>
            </p:cNvSpPr>
            <p:nvPr/>
          </p:nvSpPr>
          <p:spPr bwMode="auto">
            <a:xfrm>
              <a:off x="3179" y="1364"/>
              <a:ext cx="3" cy="561"/>
            </a:xfrm>
            <a:custGeom>
              <a:avLst/>
              <a:gdLst>
                <a:gd name="T0" fmla="*/ 0 w 1"/>
                <a:gd name="T1" fmla="*/ 237 h 237"/>
                <a:gd name="T2" fmla="*/ 0 w 1"/>
                <a:gd name="T3" fmla="*/ 236 h 237"/>
                <a:gd name="T4" fmla="*/ 0 w 1"/>
                <a:gd name="T5" fmla="*/ 0 h 237"/>
                <a:gd name="T6" fmla="*/ 0 w 1"/>
                <a:gd name="T7" fmla="*/ 0 h 237"/>
                <a:gd name="T8" fmla="*/ 1 w 1"/>
                <a:gd name="T9" fmla="*/ 0 h 237"/>
                <a:gd name="T10" fmla="*/ 1 w 1"/>
                <a:gd name="T11" fmla="*/ 236 h 237"/>
                <a:gd name="T12" fmla="*/ 0 w 1"/>
                <a:gd name="T13" fmla="*/ 237 h 237"/>
              </a:gdLst>
              <a:ahLst/>
              <a:cxnLst>
                <a:cxn ang="0">
                  <a:pos x="T0" y="T1"/>
                </a:cxn>
                <a:cxn ang="0">
                  <a:pos x="T2" y="T3"/>
                </a:cxn>
                <a:cxn ang="0">
                  <a:pos x="T4" y="T5"/>
                </a:cxn>
                <a:cxn ang="0">
                  <a:pos x="T6" y="T7"/>
                </a:cxn>
                <a:cxn ang="0">
                  <a:pos x="T8" y="T9"/>
                </a:cxn>
                <a:cxn ang="0">
                  <a:pos x="T10" y="T11"/>
                </a:cxn>
                <a:cxn ang="0">
                  <a:pos x="T12" y="T13"/>
                </a:cxn>
              </a:cxnLst>
              <a:rect l="0" t="0" r="r" b="b"/>
              <a:pathLst>
                <a:path w="1" h="237">
                  <a:moveTo>
                    <a:pt x="0" y="237"/>
                  </a:moveTo>
                  <a:cubicBezTo>
                    <a:pt x="0" y="237"/>
                    <a:pt x="0" y="237"/>
                    <a:pt x="0" y="236"/>
                  </a:cubicBezTo>
                  <a:cubicBezTo>
                    <a:pt x="0" y="0"/>
                    <a:pt x="0" y="0"/>
                    <a:pt x="0" y="0"/>
                  </a:cubicBezTo>
                  <a:cubicBezTo>
                    <a:pt x="0" y="0"/>
                    <a:pt x="0" y="0"/>
                    <a:pt x="0" y="0"/>
                  </a:cubicBezTo>
                  <a:cubicBezTo>
                    <a:pt x="1" y="0"/>
                    <a:pt x="1" y="0"/>
                    <a:pt x="1" y="0"/>
                  </a:cubicBezTo>
                  <a:cubicBezTo>
                    <a:pt x="1" y="236"/>
                    <a:pt x="1" y="236"/>
                    <a:pt x="1" y="236"/>
                  </a:cubicBezTo>
                  <a:cubicBezTo>
                    <a:pt x="1" y="237"/>
                    <a:pt x="1" y="237"/>
                    <a:pt x="0"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81" name="Freeform 27"/>
            <p:cNvSpPr>
              <a:spLocks/>
            </p:cNvSpPr>
            <p:nvPr/>
          </p:nvSpPr>
          <p:spPr bwMode="auto">
            <a:xfrm>
              <a:off x="3158" y="1343"/>
              <a:ext cx="2" cy="582"/>
            </a:xfrm>
            <a:custGeom>
              <a:avLst/>
              <a:gdLst>
                <a:gd name="T0" fmla="*/ 1 w 1"/>
                <a:gd name="T1" fmla="*/ 246 h 246"/>
                <a:gd name="T2" fmla="*/ 0 w 1"/>
                <a:gd name="T3" fmla="*/ 245 h 246"/>
                <a:gd name="T4" fmla="*/ 0 w 1"/>
                <a:gd name="T5" fmla="*/ 1 h 246"/>
                <a:gd name="T6" fmla="*/ 1 w 1"/>
                <a:gd name="T7" fmla="*/ 0 h 246"/>
                <a:gd name="T8" fmla="*/ 1 w 1"/>
                <a:gd name="T9" fmla="*/ 1 h 246"/>
                <a:gd name="T10" fmla="*/ 1 w 1"/>
                <a:gd name="T11" fmla="*/ 245 h 246"/>
                <a:gd name="T12" fmla="*/ 1 w 1"/>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1" h="246">
                  <a:moveTo>
                    <a:pt x="1" y="246"/>
                  </a:moveTo>
                  <a:cubicBezTo>
                    <a:pt x="0" y="246"/>
                    <a:pt x="0" y="246"/>
                    <a:pt x="0" y="245"/>
                  </a:cubicBezTo>
                  <a:cubicBezTo>
                    <a:pt x="0" y="1"/>
                    <a:pt x="0" y="1"/>
                    <a:pt x="0" y="1"/>
                  </a:cubicBezTo>
                  <a:cubicBezTo>
                    <a:pt x="0" y="1"/>
                    <a:pt x="0" y="0"/>
                    <a:pt x="1" y="0"/>
                  </a:cubicBezTo>
                  <a:cubicBezTo>
                    <a:pt x="1" y="0"/>
                    <a:pt x="1" y="1"/>
                    <a:pt x="1" y="1"/>
                  </a:cubicBezTo>
                  <a:cubicBezTo>
                    <a:pt x="1" y="245"/>
                    <a:pt x="1" y="245"/>
                    <a:pt x="1" y="245"/>
                  </a:cubicBezTo>
                  <a:cubicBezTo>
                    <a:pt x="1" y="246"/>
                    <a:pt x="1" y="246"/>
                    <a:pt x="1"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82" name="Freeform 28"/>
            <p:cNvSpPr>
              <a:spLocks/>
            </p:cNvSpPr>
            <p:nvPr/>
          </p:nvSpPr>
          <p:spPr bwMode="auto">
            <a:xfrm>
              <a:off x="3139" y="1319"/>
              <a:ext cx="2" cy="606"/>
            </a:xfrm>
            <a:custGeom>
              <a:avLst/>
              <a:gdLst>
                <a:gd name="T0" fmla="*/ 0 w 1"/>
                <a:gd name="T1" fmla="*/ 256 h 256"/>
                <a:gd name="T2" fmla="*/ 0 w 1"/>
                <a:gd name="T3" fmla="*/ 255 h 256"/>
                <a:gd name="T4" fmla="*/ 0 w 1"/>
                <a:gd name="T5" fmla="*/ 1 h 256"/>
                <a:gd name="T6" fmla="*/ 0 w 1"/>
                <a:gd name="T7" fmla="*/ 0 h 256"/>
                <a:gd name="T8" fmla="*/ 1 w 1"/>
                <a:gd name="T9" fmla="*/ 1 h 256"/>
                <a:gd name="T10" fmla="*/ 1 w 1"/>
                <a:gd name="T11" fmla="*/ 255 h 256"/>
                <a:gd name="T12" fmla="*/ 0 w 1"/>
                <a:gd name="T13" fmla="*/ 256 h 256"/>
              </a:gdLst>
              <a:ahLst/>
              <a:cxnLst>
                <a:cxn ang="0">
                  <a:pos x="T0" y="T1"/>
                </a:cxn>
                <a:cxn ang="0">
                  <a:pos x="T2" y="T3"/>
                </a:cxn>
                <a:cxn ang="0">
                  <a:pos x="T4" y="T5"/>
                </a:cxn>
                <a:cxn ang="0">
                  <a:pos x="T6" y="T7"/>
                </a:cxn>
                <a:cxn ang="0">
                  <a:pos x="T8" y="T9"/>
                </a:cxn>
                <a:cxn ang="0">
                  <a:pos x="T10" y="T11"/>
                </a:cxn>
                <a:cxn ang="0">
                  <a:pos x="T12" y="T13"/>
                </a:cxn>
              </a:cxnLst>
              <a:rect l="0" t="0" r="r" b="b"/>
              <a:pathLst>
                <a:path w="1" h="256">
                  <a:moveTo>
                    <a:pt x="0" y="256"/>
                  </a:moveTo>
                  <a:cubicBezTo>
                    <a:pt x="0" y="256"/>
                    <a:pt x="0" y="256"/>
                    <a:pt x="0" y="255"/>
                  </a:cubicBezTo>
                  <a:cubicBezTo>
                    <a:pt x="0" y="1"/>
                    <a:pt x="0" y="1"/>
                    <a:pt x="0" y="1"/>
                  </a:cubicBezTo>
                  <a:cubicBezTo>
                    <a:pt x="0" y="1"/>
                    <a:pt x="0" y="0"/>
                    <a:pt x="0" y="0"/>
                  </a:cubicBezTo>
                  <a:cubicBezTo>
                    <a:pt x="0" y="0"/>
                    <a:pt x="1" y="1"/>
                    <a:pt x="1" y="1"/>
                  </a:cubicBezTo>
                  <a:cubicBezTo>
                    <a:pt x="1" y="255"/>
                    <a:pt x="1" y="255"/>
                    <a:pt x="1" y="255"/>
                  </a:cubicBezTo>
                  <a:cubicBezTo>
                    <a:pt x="1" y="256"/>
                    <a:pt x="0" y="256"/>
                    <a:pt x="0"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83" name="Freeform 29"/>
            <p:cNvSpPr>
              <a:spLocks/>
            </p:cNvSpPr>
            <p:nvPr/>
          </p:nvSpPr>
          <p:spPr bwMode="auto">
            <a:xfrm>
              <a:off x="3118" y="1290"/>
              <a:ext cx="2" cy="635"/>
            </a:xfrm>
            <a:custGeom>
              <a:avLst/>
              <a:gdLst>
                <a:gd name="T0" fmla="*/ 0 w 1"/>
                <a:gd name="T1" fmla="*/ 268 h 268"/>
                <a:gd name="T2" fmla="*/ 0 w 1"/>
                <a:gd name="T3" fmla="*/ 267 h 268"/>
                <a:gd name="T4" fmla="*/ 0 w 1"/>
                <a:gd name="T5" fmla="*/ 1 h 268"/>
                <a:gd name="T6" fmla="*/ 0 w 1"/>
                <a:gd name="T7" fmla="*/ 0 h 268"/>
                <a:gd name="T8" fmla="*/ 1 w 1"/>
                <a:gd name="T9" fmla="*/ 1 h 268"/>
                <a:gd name="T10" fmla="*/ 1 w 1"/>
                <a:gd name="T11" fmla="*/ 267 h 268"/>
                <a:gd name="T12" fmla="*/ 0 w 1"/>
                <a:gd name="T13" fmla="*/ 268 h 268"/>
              </a:gdLst>
              <a:ahLst/>
              <a:cxnLst>
                <a:cxn ang="0">
                  <a:pos x="T0" y="T1"/>
                </a:cxn>
                <a:cxn ang="0">
                  <a:pos x="T2" y="T3"/>
                </a:cxn>
                <a:cxn ang="0">
                  <a:pos x="T4" y="T5"/>
                </a:cxn>
                <a:cxn ang="0">
                  <a:pos x="T6" y="T7"/>
                </a:cxn>
                <a:cxn ang="0">
                  <a:pos x="T8" y="T9"/>
                </a:cxn>
                <a:cxn ang="0">
                  <a:pos x="T10" y="T11"/>
                </a:cxn>
                <a:cxn ang="0">
                  <a:pos x="T12" y="T13"/>
                </a:cxn>
              </a:cxnLst>
              <a:rect l="0" t="0" r="r" b="b"/>
              <a:pathLst>
                <a:path w="1" h="268">
                  <a:moveTo>
                    <a:pt x="0" y="268"/>
                  </a:moveTo>
                  <a:cubicBezTo>
                    <a:pt x="0" y="268"/>
                    <a:pt x="0" y="268"/>
                    <a:pt x="0" y="267"/>
                  </a:cubicBezTo>
                  <a:cubicBezTo>
                    <a:pt x="0" y="1"/>
                    <a:pt x="0" y="1"/>
                    <a:pt x="0" y="1"/>
                  </a:cubicBezTo>
                  <a:cubicBezTo>
                    <a:pt x="0" y="1"/>
                    <a:pt x="0" y="0"/>
                    <a:pt x="0" y="0"/>
                  </a:cubicBezTo>
                  <a:cubicBezTo>
                    <a:pt x="1" y="0"/>
                    <a:pt x="1" y="1"/>
                    <a:pt x="1" y="1"/>
                  </a:cubicBezTo>
                  <a:cubicBezTo>
                    <a:pt x="1" y="267"/>
                    <a:pt x="1" y="267"/>
                    <a:pt x="1" y="267"/>
                  </a:cubicBezTo>
                  <a:cubicBezTo>
                    <a:pt x="1" y="268"/>
                    <a:pt x="1" y="26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84" name="Freeform 30"/>
            <p:cNvSpPr>
              <a:spLocks/>
            </p:cNvSpPr>
            <p:nvPr/>
          </p:nvSpPr>
          <p:spPr bwMode="auto">
            <a:xfrm>
              <a:off x="3096" y="1260"/>
              <a:ext cx="3" cy="665"/>
            </a:xfrm>
            <a:custGeom>
              <a:avLst/>
              <a:gdLst>
                <a:gd name="T0" fmla="*/ 1 w 1"/>
                <a:gd name="T1" fmla="*/ 281 h 281"/>
                <a:gd name="T2" fmla="*/ 0 w 1"/>
                <a:gd name="T3" fmla="*/ 280 h 281"/>
                <a:gd name="T4" fmla="*/ 0 w 1"/>
                <a:gd name="T5" fmla="*/ 1 h 281"/>
                <a:gd name="T6" fmla="*/ 1 w 1"/>
                <a:gd name="T7" fmla="*/ 0 h 281"/>
                <a:gd name="T8" fmla="*/ 1 w 1"/>
                <a:gd name="T9" fmla="*/ 1 h 281"/>
                <a:gd name="T10" fmla="*/ 1 w 1"/>
                <a:gd name="T11" fmla="*/ 280 h 281"/>
                <a:gd name="T12" fmla="*/ 1 w 1"/>
                <a:gd name="T13" fmla="*/ 281 h 281"/>
              </a:gdLst>
              <a:ahLst/>
              <a:cxnLst>
                <a:cxn ang="0">
                  <a:pos x="T0" y="T1"/>
                </a:cxn>
                <a:cxn ang="0">
                  <a:pos x="T2" y="T3"/>
                </a:cxn>
                <a:cxn ang="0">
                  <a:pos x="T4" y="T5"/>
                </a:cxn>
                <a:cxn ang="0">
                  <a:pos x="T6" y="T7"/>
                </a:cxn>
                <a:cxn ang="0">
                  <a:pos x="T8" y="T9"/>
                </a:cxn>
                <a:cxn ang="0">
                  <a:pos x="T10" y="T11"/>
                </a:cxn>
                <a:cxn ang="0">
                  <a:pos x="T12" y="T13"/>
                </a:cxn>
              </a:cxnLst>
              <a:rect l="0" t="0" r="r" b="b"/>
              <a:pathLst>
                <a:path w="1" h="281">
                  <a:moveTo>
                    <a:pt x="1" y="281"/>
                  </a:moveTo>
                  <a:cubicBezTo>
                    <a:pt x="0" y="281"/>
                    <a:pt x="0" y="281"/>
                    <a:pt x="0" y="280"/>
                  </a:cubicBezTo>
                  <a:cubicBezTo>
                    <a:pt x="0" y="1"/>
                    <a:pt x="0" y="1"/>
                    <a:pt x="0" y="1"/>
                  </a:cubicBezTo>
                  <a:cubicBezTo>
                    <a:pt x="0" y="0"/>
                    <a:pt x="0" y="0"/>
                    <a:pt x="1" y="0"/>
                  </a:cubicBezTo>
                  <a:cubicBezTo>
                    <a:pt x="1" y="0"/>
                    <a:pt x="1" y="0"/>
                    <a:pt x="1" y="1"/>
                  </a:cubicBezTo>
                  <a:cubicBezTo>
                    <a:pt x="1" y="280"/>
                    <a:pt x="1" y="280"/>
                    <a:pt x="1" y="280"/>
                  </a:cubicBezTo>
                  <a:cubicBezTo>
                    <a:pt x="1" y="281"/>
                    <a:pt x="1" y="281"/>
                    <a:pt x="1"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85" name="Freeform 31"/>
            <p:cNvSpPr>
              <a:spLocks/>
            </p:cNvSpPr>
            <p:nvPr/>
          </p:nvSpPr>
          <p:spPr bwMode="auto">
            <a:xfrm>
              <a:off x="3078" y="1219"/>
              <a:ext cx="2" cy="706"/>
            </a:xfrm>
            <a:custGeom>
              <a:avLst/>
              <a:gdLst>
                <a:gd name="T0" fmla="*/ 0 w 1"/>
                <a:gd name="T1" fmla="*/ 298 h 298"/>
                <a:gd name="T2" fmla="*/ 0 w 1"/>
                <a:gd name="T3" fmla="*/ 297 h 298"/>
                <a:gd name="T4" fmla="*/ 0 w 1"/>
                <a:gd name="T5" fmla="*/ 1 h 298"/>
                <a:gd name="T6" fmla="*/ 0 w 1"/>
                <a:gd name="T7" fmla="*/ 0 h 298"/>
                <a:gd name="T8" fmla="*/ 1 w 1"/>
                <a:gd name="T9" fmla="*/ 1 h 298"/>
                <a:gd name="T10" fmla="*/ 1 w 1"/>
                <a:gd name="T11" fmla="*/ 297 h 298"/>
                <a:gd name="T12" fmla="*/ 0 w 1"/>
                <a:gd name="T13" fmla="*/ 298 h 298"/>
              </a:gdLst>
              <a:ahLst/>
              <a:cxnLst>
                <a:cxn ang="0">
                  <a:pos x="T0" y="T1"/>
                </a:cxn>
                <a:cxn ang="0">
                  <a:pos x="T2" y="T3"/>
                </a:cxn>
                <a:cxn ang="0">
                  <a:pos x="T4" y="T5"/>
                </a:cxn>
                <a:cxn ang="0">
                  <a:pos x="T6" y="T7"/>
                </a:cxn>
                <a:cxn ang="0">
                  <a:pos x="T8" y="T9"/>
                </a:cxn>
                <a:cxn ang="0">
                  <a:pos x="T10" y="T11"/>
                </a:cxn>
                <a:cxn ang="0">
                  <a:pos x="T12" y="T13"/>
                </a:cxn>
              </a:cxnLst>
              <a:rect l="0" t="0" r="r" b="b"/>
              <a:pathLst>
                <a:path w="1" h="298">
                  <a:moveTo>
                    <a:pt x="0" y="298"/>
                  </a:moveTo>
                  <a:cubicBezTo>
                    <a:pt x="0" y="298"/>
                    <a:pt x="0" y="298"/>
                    <a:pt x="0" y="297"/>
                  </a:cubicBezTo>
                  <a:cubicBezTo>
                    <a:pt x="0" y="1"/>
                    <a:pt x="0" y="1"/>
                    <a:pt x="0" y="1"/>
                  </a:cubicBezTo>
                  <a:cubicBezTo>
                    <a:pt x="0" y="1"/>
                    <a:pt x="0" y="0"/>
                    <a:pt x="0" y="0"/>
                  </a:cubicBezTo>
                  <a:cubicBezTo>
                    <a:pt x="0" y="0"/>
                    <a:pt x="1" y="1"/>
                    <a:pt x="1" y="1"/>
                  </a:cubicBezTo>
                  <a:cubicBezTo>
                    <a:pt x="1" y="297"/>
                    <a:pt x="1" y="297"/>
                    <a:pt x="1" y="297"/>
                  </a:cubicBezTo>
                  <a:cubicBezTo>
                    <a:pt x="1" y="298"/>
                    <a:pt x="0" y="298"/>
                    <a:pt x="0" y="2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86" name="Freeform 32"/>
            <p:cNvSpPr>
              <a:spLocks/>
            </p:cNvSpPr>
            <p:nvPr/>
          </p:nvSpPr>
          <p:spPr bwMode="auto">
            <a:xfrm>
              <a:off x="3056" y="1177"/>
              <a:ext cx="3" cy="748"/>
            </a:xfrm>
            <a:custGeom>
              <a:avLst/>
              <a:gdLst>
                <a:gd name="T0" fmla="*/ 0 w 1"/>
                <a:gd name="T1" fmla="*/ 316 h 316"/>
                <a:gd name="T2" fmla="*/ 0 w 1"/>
                <a:gd name="T3" fmla="*/ 315 h 316"/>
                <a:gd name="T4" fmla="*/ 0 w 1"/>
                <a:gd name="T5" fmla="*/ 1 h 316"/>
                <a:gd name="T6" fmla="*/ 0 w 1"/>
                <a:gd name="T7" fmla="*/ 0 h 316"/>
                <a:gd name="T8" fmla="*/ 1 w 1"/>
                <a:gd name="T9" fmla="*/ 1 h 316"/>
                <a:gd name="T10" fmla="*/ 1 w 1"/>
                <a:gd name="T11" fmla="*/ 315 h 316"/>
                <a:gd name="T12" fmla="*/ 0 w 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 h="316">
                  <a:moveTo>
                    <a:pt x="0" y="316"/>
                  </a:moveTo>
                  <a:cubicBezTo>
                    <a:pt x="0" y="316"/>
                    <a:pt x="0" y="316"/>
                    <a:pt x="0" y="315"/>
                  </a:cubicBezTo>
                  <a:cubicBezTo>
                    <a:pt x="0" y="1"/>
                    <a:pt x="0" y="1"/>
                    <a:pt x="0" y="1"/>
                  </a:cubicBezTo>
                  <a:cubicBezTo>
                    <a:pt x="0" y="0"/>
                    <a:pt x="0" y="0"/>
                    <a:pt x="0" y="0"/>
                  </a:cubicBezTo>
                  <a:cubicBezTo>
                    <a:pt x="1" y="0"/>
                    <a:pt x="1" y="0"/>
                    <a:pt x="1" y="1"/>
                  </a:cubicBezTo>
                  <a:cubicBezTo>
                    <a:pt x="1" y="315"/>
                    <a:pt x="1" y="315"/>
                    <a:pt x="1" y="315"/>
                  </a:cubicBezTo>
                  <a:cubicBezTo>
                    <a:pt x="1" y="316"/>
                    <a:pt x="1" y="316"/>
                    <a:pt x="0"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87" name="Freeform 33"/>
            <p:cNvSpPr>
              <a:spLocks/>
            </p:cNvSpPr>
            <p:nvPr/>
          </p:nvSpPr>
          <p:spPr bwMode="auto">
            <a:xfrm>
              <a:off x="3035" y="1115"/>
              <a:ext cx="2" cy="810"/>
            </a:xfrm>
            <a:custGeom>
              <a:avLst/>
              <a:gdLst>
                <a:gd name="T0" fmla="*/ 1 w 1"/>
                <a:gd name="T1" fmla="*/ 342 h 342"/>
                <a:gd name="T2" fmla="*/ 0 w 1"/>
                <a:gd name="T3" fmla="*/ 341 h 342"/>
                <a:gd name="T4" fmla="*/ 0 w 1"/>
                <a:gd name="T5" fmla="*/ 0 h 342"/>
                <a:gd name="T6" fmla="*/ 1 w 1"/>
                <a:gd name="T7" fmla="*/ 0 h 342"/>
                <a:gd name="T8" fmla="*/ 1 w 1"/>
                <a:gd name="T9" fmla="*/ 0 h 342"/>
                <a:gd name="T10" fmla="*/ 1 w 1"/>
                <a:gd name="T11" fmla="*/ 341 h 342"/>
                <a:gd name="T12" fmla="*/ 1 w 1"/>
                <a:gd name="T13" fmla="*/ 342 h 342"/>
              </a:gdLst>
              <a:ahLst/>
              <a:cxnLst>
                <a:cxn ang="0">
                  <a:pos x="T0" y="T1"/>
                </a:cxn>
                <a:cxn ang="0">
                  <a:pos x="T2" y="T3"/>
                </a:cxn>
                <a:cxn ang="0">
                  <a:pos x="T4" y="T5"/>
                </a:cxn>
                <a:cxn ang="0">
                  <a:pos x="T6" y="T7"/>
                </a:cxn>
                <a:cxn ang="0">
                  <a:pos x="T8" y="T9"/>
                </a:cxn>
                <a:cxn ang="0">
                  <a:pos x="T10" y="T11"/>
                </a:cxn>
                <a:cxn ang="0">
                  <a:pos x="T12" y="T13"/>
                </a:cxn>
              </a:cxnLst>
              <a:rect l="0" t="0" r="r" b="b"/>
              <a:pathLst>
                <a:path w="1" h="342">
                  <a:moveTo>
                    <a:pt x="1" y="342"/>
                  </a:moveTo>
                  <a:cubicBezTo>
                    <a:pt x="0" y="342"/>
                    <a:pt x="0" y="342"/>
                    <a:pt x="0" y="341"/>
                  </a:cubicBezTo>
                  <a:cubicBezTo>
                    <a:pt x="0" y="0"/>
                    <a:pt x="0" y="0"/>
                    <a:pt x="0" y="0"/>
                  </a:cubicBezTo>
                  <a:cubicBezTo>
                    <a:pt x="0" y="0"/>
                    <a:pt x="0" y="0"/>
                    <a:pt x="1" y="0"/>
                  </a:cubicBezTo>
                  <a:cubicBezTo>
                    <a:pt x="1" y="0"/>
                    <a:pt x="1" y="0"/>
                    <a:pt x="1" y="0"/>
                  </a:cubicBezTo>
                  <a:cubicBezTo>
                    <a:pt x="1" y="341"/>
                    <a:pt x="1" y="341"/>
                    <a:pt x="1" y="341"/>
                  </a:cubicBezTo>
                  <a:cubicBezTo>
                    <a:pt x="1" y="342"/>
                    <a:pt x="1" y="342"/>
                    <a:pt x="1" y="3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88" name="Freeform 34"/>
            <p:cNvSpPr>
              <a:spLocks/>
            </p:cNvSpPr>
            <p:nvPr/>
          </p:nvSpPr>
          <p:spPr bwMode="auto">
            <a:xfrm>
              <a:off x="-35" y="857"/>
              <a:ext cx="2791" cy="767"/>
            </a:xfrm>
            <a:custGeom>
              <a:avLst/>
              <a:gdLst>
                <a:gd name="T0" fmla="*/ 1180 w 1180"/>
                <a:gd name="T1" fmla="*/ 0 h 324"/>
                <a:gd name="T2" fmla="*/ 986 w 1180"/>
                <a:gd name="T3" fmla="*/ 261 h 324"/>
                <a:gd name="T4" fmla="*/ 0 w 1180"/>
                <a:gd name="T5" fmla="*/ 192 h 324"/>
                <a:gd name="T6" fmla="*/ 0 w 1180"/>
                <a:gd name="T7" fmla="*/ 270 h 324"/>
                <a:gd name="T8" fmla="*/ 884 w 1180"/>
                <a:gd name="T9" fmla="*/ 292 h 324"/>
                <a:gd name="T10" fmla="*/ 1180 w 1180"/>
                <a:gd name="T11" fmla="*/ 0 h 324"/>
              </a:gdLst>
              <a:ahLst/>
              <a:cxnLst>
                <a:cxn ang="0">
                  <a:pos x="T0" y="T1"/>
                </a:cxn>
                <a:cxn ang="0">
                  <a:pos x="T2" y="T3"/>
                </a:cxn>
                <a:cxn ang="0">
                  <a:pos x="T4" y="T5"/>
                </a:cxn>
                <a:cxn ang="0">
                  <a:pos x="T6" y="T7"/>
                </a:cxn>
                <a:cxn ang="0">
                  <a:pos x="T8" y="T9"/>
                </a:cxn>
                <a:cxn ang="0">
                  <a:pos x="T10" y="T11"/>
                </a:cxn>
              </a:cxnLst>
              <a:rect l="0" t="0" r="r" b="b"/>
              <a:pathLst>
                <a:path w="1180" h="324">
                  <a:moveTo>
                    <a:pt x="1180" y="0"/>
                  </a:moveTo>
                  <a:cubicBezTo>
                    <a:pt x="1180" y="0"/>
                    <a:pt x="1176" y="252"/>
                    <a:pt x="986" y="261"/>
                  </a:cubicBezTo>
                  <a:cubicBezTo>
                    <a:pt x="797" y="271"/>
                    <a:pt x="0" y="192"/>
                    <a:pt x="0" y="192"/>
                  </a:cubicBezTo>
                  <a:cubicBezTo>
                    <a:pt x="0" y="270"/>
                    <a:pt x="0" y="270"/>
                    <a:pt x="0" y="270"/>
                  </a:cubicBezTo>
                  <a:cubicBezTo>
                    <a:pt x="884" y="292"/>
                    <a:pt x="884" y="292"/>
                    <a:pt x="884" y="292"/>
                  </a:cubicBezTo>
                  <a:cubicBezTo>
                    <a:pt x="884" y="292"/>
                    <a:pt x="1180" y="324"/>
                    <a:pt x="1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89" name="Freeform 35"/>
            <p:cNvSpPr>
              <a:spLocks/>
            </p:cNvSpPr>
            <p:nvPr/>
          </p:nvSpPr>
          <p:spPr bwMode="auto">
            <a:xfrm>
              <a:off x="1131" y="1501"/>
              <a:ext cx="19" cy="543"/>
            </a:xfrm>
            <a:custGeom>
              <a:avLst/>
              <a:gdLst>
                <a:gd name="T0" fmla="*/ 4 w 8"/>
                <a:gd name="T1" fmla="*/ 229 h 229"/>
                <a:gd name="T2" fmla="*/ 8 w 8"/>
                <a:gd name="T3" fmla="*/ 225 h 229"/>
                <a:gd name="T4" fmla="*/ 8 w 8"/>
                <a:gd name="T5" fmla="*/ 4 h 229"/>
                <a:gd name="T6" fmla="*/ 4 w 8"/>
                <a:gd name="T7" fmla="*/ 0 h 229"/>
                <a:gd name="T8" fmla="*/ 0 w 8"/>
                <a:gd name="T9" fmla="*/ 4 h 229"/>
                <a:gd name="T10" fmla="*/ 0 w 8"/>
                <a:gd name="T11" fmla="*/ 225 h 229"/>
                <a:gd name="T12" fmla="*/ 4 w 8"/>
                <a:gd name="T13" fmla="*/ 229 h 229"/>
              </a:gdLst>
              <a:ahLst/>
              <a:cxnLst>
                <a:cxn ang="0">
                  <a:pos x="T0" y="T1"/>
                </a:cxn>
                <a:cxn ang="0">
                  <a:pos x="T2" y="T3"/>
                </a:cxn>
                <a:cxn ang="0">
                  <a:pos x="T4" y="T5"/>
                </a:cxn>
                <a:cxn ang="0">
                  <a:pos x="T6" y="T7"/>
                </a:cxn>
                <a:cxn ang="0">
                  <a:pos x="T8" y="T9"/>
                </a:cxn>
                <a:cxn ang="0">
                  <a:pos x="T10" y="T11"/>
                </a:cxn>
                <a:cxn ang="0">
                  <a:pos x="T12" y="T13"/>
                </a:cxn>
              </a:cxnLst>
              <a:rect l="0" t="0" r="r" b="b"/>
              <a:pathLst>
                <a:path w="8" h="229">
                  <a:moveTo>
                    <a:pt x="4" y="229"/>
                  </a:moveTo>
                  <a:cubicBezTo>
                    <a:pt x="7" y="229"/>
                    <a:pt x="8" y="227"/>
                    <a:pt x="8" y="225"/>
                  </a:cubicBezTo>
                  <a:cubicBezTo>
                    <a:pt x="8" y="4"/>
                    <a:pt x="8" y="4"/>
                    <a:pt x="8" y="4"/>
                  </a:cubicBezTo>
                  <a:cubicBezTo>
                    <a:pt x="8" y="1"/>
                    <a:pt x="7" y="0"/>
                    <a:pt x="4" y="0"/>
                  </a:cubicBezTo>
                  <a:cubicBezTo>
                    <a:pt x="2" y="0"/>
                    <a:pt x="0" y="1"/>
                    <a:pt x="0" y="4"/>
                  </a:cubicBezTo>
                  <a:cubicBezTo>
                    <a:pt x="0" y="225"/>
                    <a:pt x="0" y="225"/>
                    <a:pt x="0" y="225"/>
                  </a:cubicBezTo>
                  <a:cubicBezTo>
                    <a:pt x="0" y="227"/>
                    <a:pt x="2" y="229"/>
                    <a:pt x="4"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90" name="Freeform 36"/>
            <p:cNvSpPr>
              <a:spLocks/>
            </p:cNvSpPr>
            <p:nvPr/>
          </p:nvSpPr>
          <p:spPr bwMode="auto">
            <a:xfrm>
              <a:off x="1663" y="1504"/>
              <a:ext cx="14" cy="492"/>
            </a:xfrm>
            <a:custGeom>
              <a:avLst/>
              <a:gdLst>
                <a:gd name="T0" fmla="*/ 3 w 6"/>
                <a:gd name="T1" fmla="*/ 208 h 208"/>
                <a:gd name="T2" fmla="*/ 6 w 6"/>
                <a:gd name="T3" fmla="*/ 205 h 208"/>
                <a:gd name="T4" fmla="*/ 6 w 6"/>
                <a:gd name="T5" fmla="*/ 3 h 208"/>
                <a:gd name="T6" fmla="*/ 3 w 6"/>
                <a:gd name="T7" fmla="*/ 0 h 208"/>
                <a:gd name="T8" fmla="*/ 0 w 6"/>
                <a:gd name="T9" fmla="*/ 3 h 208"/>
                <a:gd name="T10" fmla="*/ 0 w 6"/>
                <a:gd name="T11" fmla="*/ 205 h 208"/>
                <a:gd name="T12" fmla="*/ 3 w 6"/>
                <a:gd name="T13" fmla="*/ 208 h 208"/>
              </a:gdLst>
              <a:ahLst/>
              <a:cxnLst>
                <a:cxn ang="0">
                  <a:pos x="T0" y="T1"/>
                </a:cxn>
                <a:cxn ang="0">
                  <a:pos x="T2" y="T3"/>
                </a:cxn>
                <a:cxn ang="0">
                  <a:pos x="T4" y="T5"/>
                </a:cxn>
                <a:cxn ang="0">
                  <a:pos x="T6" y="T7"/>
                </a:cxn>
                <a:cxn ang="0">
                  <a:pos x="T8" y="T9"/>
                </a:cxn>
                <a:cxn ang="0">
                  <a:pos x="T10" y="T11"/>
                </a:cxn>
                <a:cxn ang="0">
                  <a:pos x="T12" y="T13"/>
                </a:cxn>
              </a:cxnLst>
              <a:rect l="0" t="0" r="r" b="b"/>
              <a:pathLst>
                <a:path w="6" h="208">
                  <a:moveTo>
                    <a:pt x="3" y="208"/>
                  </a:moveTo>
                  <a:cubicBezTo>
                    <a:pt x="5" y="208"/>
                    <a:pt x="6" y="206"/>
                    <a:pt x="6" y="205"/>
                  </a:cubicBezTo>
                  <a:cubicBezTo>
                    <a:pt x="6" y="3"/>
                    <a:pt x="6" y="3"/>
                    <a:pt x="6" y="3"/>
                  </a:cubicBezTo>
                  <a:cubicBezTo>
                    <a:pt x="6" y="1"/>
                    <a:pt x="5" y="0"/>
                    <a:pt x="3" y="0"/>
                  </a:cubicBezTo>
                  <a:cubicBezTo>
                    <a:pt x="2" y="0"/>
                    <a:pt x="0" y="1"/>
                    <a:pt x="0" y="3"/>
                  </a:cubicBezTo>
                  <a:cubicBezTo>
                    <a:pt x="0" y="205"/>
                    <a:pt x="0" y="205"/>
                    <a:pt x="0" y="205"/>
                  </a:cubicBezTo>
                  <a:cubicBezTo>
                    <a:pt x="0" y="206"/>
                    <a:pt x="2" y="208"/>
                    <a:pt x="3"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91" name="Freeform 37"/>
            <p:cNvSpPr>
              <a:spLocks/>
            </p:cNvSpPr>
            <p:nvPr/>
          </p:nvSpPr>
          <p:spPr bwMode="auto">
            <a:xfrm>
              <a:off x="1947" y="1506"/>
              <a:ext cx="9" cy="474"/>
            </a:xfrm>
            <a:custGeom>
              <a:avLst/>
              <a:gdLst>
                <a:gd name="T0" fmla="*/ 2 w 4"/>
                <a:gd name="T1" fmla="*/ 200 h 200"/>
                <a:gd name="T2" fmla="*/ 4 w 4"/>
                <a:gd name="T3" fmla="*/ 198 h 200"/>
                <a:gd name="T4" fmla="*/ 4 w 4"/>
                <a:gd name="T5" fmla="*/ 2 h 200"/>
                <a:gd name="T6" fmla="*/ 2 w 4"/>
                <a:gd name="T7" fmla="*/ 0 h 200"/>
                <a:gd name="T8" fmla="*/ 0 w 4"/>
                <a:gd name="T9" fmla="*/ 2 h 200"/>
                <a:gd name="T10" fmla="*/ 0 w 4"/>
                <a:gd name="T11" fmla="*/ 198 h 200"/>
                <a:gd name="T12" fmla="*/ 2 w 4"/>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4" h="200">
                  <a:moveTo>
                    <a:pt x="2" y="200"/>
                  </a:moveTo>
                  <a:cubicBezTo>
                    <a:pt x="4" y="200"/>
                    <a:pt x="4" y="199"/>
                    <a:pt x="4" y="198"/>
                  </a:cubicBezTo>
                  <a:cubicBezTo>
                    <a:pt x="4" y="2"/>
                    <a:pt x="4" y="2"/>
                    <a:pt x="4" y="2"/>
                  </a:cubicBezTo>
                  <a:cubicBezTo>
                    <a:pt x="4" y="1"/>
                    <a:pt x="4" y="0"/>
                    <a:pt x="2" y="0"/>
                  </a:cubicBezTo>
                  <a:cubicBezTo>
                    <a:pt x="1" y="0"/>
                    <a:pt x="0" y="1"/>
                    <a:pt x="0" y="2"/>
                  </a:cubicBezTo>
                  <a:cubicBezTo>
                    <a:pt x="0" y="198"/>
                    <a:pt x="0" y="198"/>
                    <a:pt x="0" y="198"/>
                  </a:cubicBezTo>
                  <a:cubicBezTo>
                    <a:pt x="0" y="199"/>
                    <a:pt x="1" y="200"/>
                    <a:pt x="2"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92" name="Freeform 38"/>
            <p:cNvSpPr>
              <a:spLocks/>
            </p:cNvSpPr>
            <p:nvPr/>
          </p:nvSpPr>
          <p:spPr bwMode="auto">
            <a:xfrm>
              <a:off x="2120" y="1518"/>
              <a:ext cx="7" cy="447"/>
            </a:xfrm>
            <a:custGeom>
              <a:avLst/>
              <a:gdLst>
                <a:gd name="T0" fmla="*/ 1 w 3"/>
                <a:gd name="T1" fmla="*/ 189 h 189"/>
                <a:gd name="T2" fmla="*/ 3 w 3"/>
                <a:gd name="T3" fmla="*/ 188 h 189"/>
                <a:gd name="T4" fmla="*/ 3 w 3"/>
                <a:gd name="T5" fmla="*/ 2 h 189"/>
                <a:gd name="T6" fmla="*/ 1 w 3"/>
                <a:gd name="T7" fmla="*/ 0 h 189"/>
                <a:gd name="T8" fmla="*/ 0 w 3"/>
                <a:gd name="T9" fmla="*/ 2 h 189"/>
                <a:gd name="T10" fmla="*/ 0 w 3"/>
                <a:gd name="T11" fmla="*/ 188 h 189"/>
                <a:gd name="T12" fmla="*/ 1 w 3"/>
                <a:gd name="T13" fmla="*/ 189 h 189"/>
              </a:gdLst>
              <a:ahLst/>
              <a:cxnLst>
                <a:cxn ang="0">
                  <a:pos x="T0" y="T1"/>
                </a:cxn>
                <a:cxn ang="0">
                  <a:pos x="T2" y="T3"/>
                </a:cxn>
                <a:cxn ang="0">
                  <a:pos x="T4" y="T5"/>
                </a:cxn>
                <a:cxn ang="0">
                  <a:pos x="T6" y="T7"/>
                </a:cxn>
                <a:cxn ang="0">
                  <a:pos x="T8" y="T9"/>
                </a:cxn>
                <a:cxn ang="0">
                  <a:pos x="T10" y="T11"/>
                </a:cxn>
                <a:cxn ang="0">
                  <a:pos x="T12" y="T13"/>
                </a:cxn>
              </a:cxnLst>
              <a:rect l="0" t="0" r="r" b="b"/>
              <a:pathLst>
                <a:path w="3" h="189">
                  <a:moveTo>
                    <a:pt x="1" y="189"/>
                  </a:moveTo>
                  <a:cubicBezTo>
                    <a:pt x="2" y="189"/>
                    <a:pt x="3" y="188"/>
                    <a:pt x="3" y="188"/>
                  </a:cubicBezTo>
                  <a:cubicBezTo>
                    <a:pt x="3" y="2"/>
                    <a:pt x="3" y="2"/>
                    <a:pt x="3" y="2"/>
                  </a:cubicBezTo>
                  <a:cubicBezTo>
                    <a:pt x="3" y="1"/>
                    <a:pt x="2" y="0"/>
                    <a:pt x="1" y="0"/>
                  </a:cubicBezTo>
                  <a:cubicBezTo>
                    <a:pt x="1" y="0"/>
                    <a:pt x="0" y="1"/>
                    <a:pt x="0" y="2"/>
                  </a:cubicBezTo>
                  <a:cubicBezTo>
                    <a:pt x="0" y="188"/>
                    <a:pt x="0" y="188"/>
                    <a:pt x="0" y="188"/>
                  </a:cubicBezTo>
                  <a:cubicBezTo>
                    <a:pt x="0" y="188"/>
                    <a:pt x="1" y="189"/>
                    <a:pt x="1"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93" name="Freeform 39"/>
            <p:cNvSpPr>
              <a:spLocks/>
            </p:cNvSpPr>
            <p:nvPr/>
          </p:nvSpPr>
          <p:spPr bwMode="auto">
            <a:xfrm>
              <a:off x="2233" y="1506"/>
              <a:ext cx="7" cy="459"/>
            </a:xfrm>
            <a:custGeom>
              <a:avLst/>
              <a:gdLst>
                <a:gd name="T0" fmla="*/ 1 w 3"/>
                <a:gd name="T1" fmla="*/ 194 h 194"/>
                <a:gd name="T2" fmla="*/ 3 w 3"/>
                <a:gd name="T3" fmla="*/ 193 h 194"/>
                <a:gd name="T4" fmla="*/ 3 w 3"/>
                <a:gd name="T5" fmla="*/ 2 h 194"/>
                <a:gd name="T6" fmla="*/ 1 w 3"/>
                <a:gd name="T7" fmla="*/ 0 h 194"/>
                <a:gd name="T8" fmla="*/ 0 w 3"/>
                <a:gd name="T9" fmla="*/ 2 h 194"/>
                <a:gd name="T10" fmla="*/ 0 w 3"/>
                <a:gd name="T11" fmla="*/ 193 h 194"/>
                <a:gd name="T12" fmla="*/ 1 w 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3" h="194">
                  <a:moveTo>
                    <a:pt x="1" y="194"/>
                  </a:moveTo>
                  <a:cubicBezTo>
                    <a:pt x="2" y="194"/>
                    <a:pt x="3" y="193"/>
                    <a:pt x="3" y="193"/>
                  </a:cubicBezTo>
                  <a:cubicBezTo>
                    <a:pt x="3" y="2"/>
                    <a:pt x="3" y="2"/>
                    <a:pt x="3" y="2"/>
                  </a:cubicBezTo>
                  <a:cubicBezTo>
                    <a:pt x="3" y="1"/>
                    <a:pt x="2" y="0"/>
                    <a:pt x="1" y="0"/>
                  </a:cubicBezTo>
                  <a:cubicBezTo>
                    <a:pt x="1" y="0"/>
                    <a:pt x="0" y="1"/>
                    <a:pt x="0" y="2"/>
                  </a:cubicBezTo>
                  <a:cubicBezTo>
                    <a:pt x="0" y="193"/>
                    <a:pt x="0" y="193"/>
                    <a:pt x="0" y="193"/>
                  </a:cubicBezTo>
                  <a:cubicBezTo>
                    <a:pt x="0" y="193"/>
                    <a:pt x="1" y="194"/>
                    <a:pt x="1"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94" name="Freeform 40"/>
            <p:cNvSpPr>
              <a:spLocks/>
            </p:cNvSpPr>
            <p:nvPr/>
          </p:nvSpPr>
          <p:spPr bwMode="auto">
            <a:xfrm>
              <a:off x="2328" y="1494"/>
              <a:ext cx="7" cy="443"/>
            </a:xfrm>
            <a:custGeom>
              <a:avLst/>
              <a:gdLst>
                <a:gd name="T0" fmla="*/ 1 w 3"/>
                <a:gd name="T1" fmla="*/ 187 h 187"/>
                <a:gd name="T2" fmla="*/ 3 w 3"/>
                <a:gd name="T3" fmla="*/ 185 h 187"/>
                <a:gd name="T4" fmla="*/ 3 w 3"/>
                <a:gd name="T5" fmla="*/ 1 h 187"/>
                <a:gd name="T6" fmla="*/ 1 w 3"/>
                <a:gd name="T7" fmla="*/ 0 h 187"/>
                <a:gd name="T8" fmla="*/ 0 w 3"/>
                <a:gd name="T9" fmla="*/ 1 h 187"/>
                <a:gd name="T10" fmla="*/ 0 w 3"/>
                <a:gd name="T11" fmla="*/ 185 h 187"/>
                <a:gd name="T12" fmla="*/ 1 w 3"/>
                <a:gd name="T13" fmla="*/ 187 h 187"/>
              </a:gdLst>
              <a:ahLst/>
              <a:cxnLst>
                <a:cxn ang="0">
                  <a:pos x="T0" y="T1"/>
                </a:cxn>
                <a:cxn ang="0">
                  <a:pos x="T2" y="T3"/>
                </a:cxn>
                <a:cxn ang="0">
                  <a:pos x="T4" y="T5"/>
                </a:cxn>
                <a:cxn ang="0">
                  <a:pos x="T6" y="T7"/>
                </a:cxn>
                <a:cxn ang="0">
                  <a:pos x="T8" y="T9"/>
                </a:cxn>
                <a:cxn ang="0">
                  <a:pos x="T10" y="T11"/>
                </a:cxn>
                <a:cxn ang="0">
                  <a:pos x="T12" y="T13"/>
                </a:cxn>
              </a:cxnLst>
              <a:rect l="0" t="0" r="r" b="b"/>
              <a:pathLst>
                <a:path w="3" h="187">
                  <a:moveTo>
                    <a:pt x="1" y="187"/>
                  </a:moveTo>
                  <a:cubicBezTo>
                    <a:pt x="2" y="187"/>
                    <a:pt x="3" y="186"/>
                    <a:pt x="3" y="185"/>
                  </a:cubicBezTo>
                  <a:cubicBezTo>
                    <a:pt x="3" y="1"/>
                    <a:pt x="3" y="1"/>
                    <a:pt x="3" y="1"/>
                  </a:cubicBezTo>
                  <a:cubicBezTo>
                    <a:pt x="3" y="1"/>
                    <a:pt x="2" y="0"/>
                    <a:pt x="1" y="0"/>
                  </a:cubicBezTo>
                  <a:cubicBezTo>
                    <a:pt x="1" y="0"/>
                    <a:pt x="0" y="1"/>
                    <a:pt x="0" y="1"/>
                  </a:cubicBezTo>
                  <a:cubicBezTo>
                    <a:pt x="0" y="185"/>
                    <a:pt x="0" y="185"/>
                    <a:pt x="0" y="185"/>
                  </a:cubicBezTo>
                  <a:cubicBezTo>
                    <a:pt x="0" y="186"/>
                    <a:pt x="1" y="187"/>
                    <a:pt x="1"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95" name="Freeform 41"/>
            <p:cNvSpPr>
              <a:spLocks/>
            </p:cNvSpPr>
            <p:nvPr/>
          </p:nvSpPr>
          <p:spPr bwMode="auto">
            <a:xfrm>
              <a:off x="2387" y="1485"/>
              <a:ext cx="5" cy="462"/>
            </a:xfrm>
            <a:custGeom>
              <a:avLst/>
              <a:gdLst>
                <a:gd name="T0" fmla="*/ 1 w 2"/>
                <a:gd name="T1" fmla="*/ 195 h 195"/>
                <a:gd name="T2" fmla="*/ 2 w 2"/>
                <a:gd name="T3" fmla="*/ 194 h 195"/>
                <a:gd name="T4" fmla="*/ 2 w 2"/>
                <a:gd name="T5" fmla="*/ 1 h 195"/>
                <a:gd name="T6" fmla="*/ 1 w 2"/>
                <a:gd name="T7" fmla="*/ 0 h 195"/>
                <a:gd name="T8" fmla="*/ 0 w 2"/>
                <a:gd name="T9" fmla="*/ 1 h 195"/>
                <a:gd name="T10" fmla="*/ 0 w 2"/>
                <a:gd name="T11" fmla="*/ 194 h 195"/>
                <a:gd name="T12" fmla="*/ 1 w 2"/>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2" h="195">
                  <a:moveTo>
                    <a:pt x="1" y="195"/>
                  </a:moveTo>
                  <a:cubicBezTo>
                    <a:pt x="1" y="195"/>
                    <a:pt x="2" y="194"/>
                    <a:pt x="2" y="194"/>
                  </a:cubicBezTo>
                  <a:cubicBezTo>
                    <a:pt x="2" y="1"/>
                    <a:pt x="2" y="1"/>
                    <a:pt x="2" y="1"/>
                  </a:cubicBezTo>
                  <a:cubicBezTo>
                    <a:pt x="2" y="0"/>
                    <a:pt x="1" y="0"/>
                    <a:pt x="1" y="0"/>
                  </a:cubicBezTo>
                  <a:cubicBezTo>
                    <a:pt x="0" y="0"/>
                    <a:pt x="0" y="0"/>
                    <a:pt x="0" y="1"/>
                  </a:cubicBezTo>
                  <a:cubicBezTo>
                    <a:pt x="0" y="194"/>
                    <a:pt x="0" y="194"/>
                    <a:pt x="0" y="194"/>
                  </a:cubicBezTo>
                  <a:cubicBezTo>
                    <a:pt x="0" y="194"/>
                    <a:pt x="0" y="195"/>
                    <a:pt x="1"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96" name="Freeform 42"/>
            <p:cNvSpPr>
              <a:spLocks/>
            </p:cNvSpPr>
            <p:nvPr/>
          </p:nvSpPr>
          <p:spPr bwMode="auto">
            <a:xfrm>
              <a:off x="2444" y="1463"/>
              <a:ext cx="4" cy="462"/>
            </a:xfrm>
            <a:custGeom>
              <a:avLst/>
              <a:gdLst>
                <a:gd name="T0" fmla="*/ 1 w 2"/>
                <a:gd name="T1" fmla="*/ 195 h 195"/>
                <a:gd name="T2" fmla="*/ 2 w 2"/>
                <a:gd name="T3" fmla="*/ 194 h 195"/>
                <a:gd name="T4" fmla="*/ 2 w 2"/>
                <a:gd name="T5" fmla="*/ 1 h 195"/>
                <a:gd name="T6" fmla="*/ 1 w 2"/>
                <a:gd name="T7" fmla="*/ 0 h 195"/>
                <a:gd name="T8" fmla="*/ 0 w 2"/>
                <a:gd name="T9" fmla="*/ 1 h 195"/>
                <a:gd name="T10" fmla="*/ 0 w 2"/>
                <a:gd name="T11" fmla="*/ 194 h 195"/>
                <a:gd name="T12" fmla="*/ 1 w 2"/>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2" h="195">
                  <a:moveTo>
                    <a:pt x="1" y="195"/>
                  </a:moveTo>
                  <a:cubicBezTo>
                    <a:pt x="1" y="195"/>
                    <a:pt x="2" y="195"/>
                    <a:pt x="2" y="194"/>
                  </a:cubicBezTo>
                  <a:cubicBezTo>
                    <a:pt x="2" y="1"/>
                    <a:pt x="2" y="1"/>
                    <a:pt x="2" y="1"/>
                  </a:cubicBezTo>
                  <a:cubicBezTo>
                    <a:pt x="2" y="1"/>
                    <a:pt x="1" y="0"/>
                    <a:pt x="1" y="0"/>
                  </a:cubicBezTo>
                  <a:cubicBezTo>
                    <a:pt x="0" y="0"/>
                    <a:pt x="0" y="1"/>
                    <a:pt x="0" y="1"/>
                  </a:cubicBezTo>
                  <a:cubicBezTo>
                    <a:pt x="0" y="194"/>
                    <a:pt x="0" y="194"/>
                    <a:pt x="0" y="194"/>
                  </a:cubicBezTo>
                  <a:cubicBezTo>
                    <a:pt x="0" y="195"/>
                    <a:pt x="0" y="195"/>
                    <a:pt x="1"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97" name="Freeform 43"/>
            <p:cNvSpPr>
              <a:spLocks/>
            </p:cNvSpPr>
            <p:nvPr/>
          </p:nvSpPr>
          <p:spPr bwMode="auto">
            <a:xfrm>
              <a:off x="2479" y="1442"/>
              <a:ext cx="5" cy="483"/>
            </a:xfrm>
            <a:custGeom>
              <a:avLst/>
              <a:gdLst>
                <a:gd name="T0" fmla="*/ 1 w 2"/>
                <a:gd name="T1" fmla="*/ 204 h 204"/>
                <a:gd name="T2" fmla="*/ 2 w 2"/>
                <a:gd name="T3" fmla="*/ 203 h 204"/>
                <a:gd name="T4" fmla="*/ 2 w 2"/>
                <a:gd name="T5" fmla="*/ 1 h 204"/>
                <a:gd name="T6" fmla="*/ 1 w 2"/>
                <a:gd name="T7" fmla="*/ 0 h 204"/>
                <a:gd name="T8" fmla="*/ 0 w 2"/>
                <a:gd name="T9" fmla="*/ 1 h 204"/>
                <a:gd name="T10" fmla="*/ 0 w 2"/>
                <a:gd name="T11" fmla="*/ 203 h 204"/>
                <a:gd name="T12" fmla="*/ 1 w 2"/>
                <a:gd name="T13" fmla="*/ 204 h 204"/>
              </a:gdLst>
              <a:ahLst/>
              <a:cxnLst>
                <a:cxn ang="0">
                  <a:pos x="T0" y="T1"/>
                </a:cxn>
                <a:cxn ang="0">
                  <a:pos x="T2" y="T3"/>
                </a:cxn>
                <a:cxn ang="0">
                  <a:pos x="T4" y="T5"/>
                </a:cxn>
                <a:cxn ang="0">
                  <a:pos x="T6" y="T7"/>
                </a:cxn>
                <a:cxn ang="0">
                  <a:pos x="T8" y="T9"/>
                </a:cxn>
                <a:cxn ang="0">
                  <a:pos x="T10" y="T11"/>
                </a:cxn>
                <a:cxn ang="0">
                  <a:pos x="T12" y="T13"/>
                </a:cxn>
              </a:cxnLst>
              <a:rect l="0" t="0" r="r" b="b"/>
              <a:pathLst>
                <a:path w="2" h="204">
                  <a:moveTo>
                    <a:pt x="1" y="204"/>
                  </a:moveTo>
                  <a:cubicBezTo>
                    <a:pt x="2" y="204"/>
                    <a:pt x="2" y="204"/>
                    <a:pt x="2" y="203"/>
                  </a:cubicBezTo>
                  <a:cubicBezTo>
                    <a:pt x="2" y="1"/>
                    <a:pt x="2" y="1"/>
                    <a:pt x="2" y="1"/>
                  </a:cubicBezTo>
                  <a:cubicBezTo>
                    <a:pt x="2" y="0"/>
                    <a:pt x="2" y="0"/>
                    <a:pt x="1" y="0"/>
                  </a:cubicBezTo>
                  <a:cubicBezTo>
                    <a:pt x="1" y="0"/>
                    <a:pt x="0" y="0"/>
                    <a:pt x="0" y="1"/>
                  </a:cubicBezTo>
                  <a:cubicBezTo>
                    <a:pt x="0" y="203"/>
                    <a:pt x="0" y="203"/>
                    <a:pt x="0" y="203"/>
                  </a:cubicBezTo>
                  <a:cubicBezTo>
                    <a:pt x="0" y="204"/>
                    <a:pt x="1" y="204"/>
                    <a:pt x="1"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98" name="Freeform 44"/>
            <p:cNvSpPr>
              <a:spLocks/>
            </p:cNvSpPr>
            <p:nvPr/>
          </p:nvSpPr>
          <p:spPr bwMode="auto">
            <a:xfrm>
              <a:off x="2512" y="1416"/>
              <a:ext cx="5" cy="509"/>
            </a:xfrm>
            <a:custGeom>
              <a:avLst/>
              <a:gdLst>
                <a:gd name="T0" fmla="*/ 1 w 2"/>
                <a:gd name="T1" fmla="*/ 215 h 215"/>
                <a:gd name="T2" fmla="*/ 2 w 2"/>
                <a:gd name="T3" fmla="*/ 214 h 215"/>
                <a:gd name="T4" fmla="*/ 2 w 2"/>
                <a:gd name="T5" fmla="*/ 1 h 215"/>
                <a:gd name="T6" fmla="*/ 1 w 2"/>
                <a:gd name="T7" fmla="*/ 0 h 215"/>
                <a:gd name="T8" fmla="*/ 0 w 2"/>
                <a:gd name="T9" fmla="*/ 1 h 215"/>
                <a:gd name="T10" fmla="*/ 0 w 2"/>
                <a:gd name="T11" fmla="*/ 214 h 215"/>
                <a:gd name="T12" fmla="*/ 1 w 2"/>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 h="215">
                  <a:moveTo>
                    <a:pt x="1" y="215"/>
                  </a:moveTo>
                  <a:cubicBezTo>
                    <a:pt x="2" y="215"/>
                    <a:pt x="2" y="215"/>
                    <a:pt x="2" y="214"/>
                  </a:cubicBezTo>
                  <a:cubicBezTo>
                    <a:pt x="2" y="1"/>
                    <a:pt x="2" y="1"/>
                    <a:pt x="2" y="1"/>
                  </a:cubicBezTo>
                  <a:cubicBezTo>
                    <a:pt x="2" y="0"/>
                    <a:pt x="2" y="0"/>
                    <a:pt x="1" y="0"/>
                  </a:cubicBezTo>
                  <a:cubicBezTo>
                    <a:pt x="1" y="0"/>
                    <a:pt x="0" y="0"/>
                    <a:pt x="0" y="1"/>
                  </a:cubicBezTo>
                  <a:cubicBezTo>
                    <a:pt x="0" y="214"/>
                    <a:pt x="0" y="214"/>
                    <a:pt x="0" y="214"/>
                  </a:cubicBezTo>
                  <a:cubicBezTo>
                    <a:pt x="0" y="215"/>
                    <a:pt x="1" y="215"/>
                    <a:pt x="1"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99" name="Freeform 45"/>
            <p:cNvSpPr>
              <a:spLocks/>
            </p:cNvSpPr>
            <p:nvPr/>
          </p:nvSpPr>
          <p:spPr bwMode="auto">
            <a:xfrm>
              <a:off x="2550" y="1385"/>
              <a:ext cx="5" cy="540"/>
            </a:xfrm>
            <a:custGeom>
              <a:avLst/>
              <a:gdLst>
                <a:gd name="T0" fmla="*/ 1 w 2"/>
                <a:gd name="T1" fmla="*/ 228 h 228"/>
                <a:gd name="T2" fmla="*/ 2 w 2"/>
                <a:gd name="T3" fmla="*/ 227 h 228"/>
                <a:gd name="T4" fmla="*/ 2 w 2"/>
                <a:gd name="T5" fmla="*/ 1 h 228"/>
                <a:gd name="T6" fmla="*/ 1 w 2"/>
                <a:gd name="T7" fmla="*/ 0 h 228"/>
                <a:gd name="T8" fmla="*/ 0 w 2"/>
                <a:gd name="T9" fmla="*/ 1 h 228"/>
                <a:gd name="T10" fmla="*/ 0 w 2"/>
                <a:gd name="T11" fmla="*/ 227 h 228"/>
                <a:gd name="T12" fmla="*/ 1 w 2"/>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 h="228">
                  <a:moveTo>
                    <a:pt x="1" y="228"/>
                  </a:moveTo>
                  <a:cubicBezTo>
                    <a:pt x="2" y="228"/>
                    <a:pt x="2" y="228"/>
                    <a:pt x="2" y="227"/>
                  </a:cubicBezTo>
                  <a:cubicBezTo>
                    <a:pt x="2" y="1"/>
                    <a:pt x="2" y="1"/>
                    <a:pt x="2" y="1"/>
                  </a:cubicBezTo>
                  <a:cubicBezTo>
                    <a:pt x="2" y="0"/>
                    <a:pt x="2" y="0"/>
                    <a:pt x="1" y="0"/>
                  </a:cubicBezTo>
                  <a:cubicBezTo>
                    <a:pt x="1" y="0"/>
                    <a:pt x="0" y="0"/>
                    <a:pt x="0" y="1"/>
                  </a:cubicBezTo>
                  <a:cubicBezTo>
                    <a:pt x="0" y="227"/>
                    <a:pt x="0" y="227"/>
                    <a:pt x="0" y="227"/>
                  </a:cubicBezTo>
                  <a:cubicBezTo>
                    <a:pt x="0" y="228"/>
                    <a:pt x="1" y="228"/>
                    <a:pt x="1"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00" name="Freeform 46"/>
            <p:cNvSpPr>
              <a:spLocks/>
            </p:cNvSpPr>
            <p:nvPr/>
          </p:nvSpPr>
          <p:spPr bwMode="auto">
            <a:xfrm>
              <a:off x="2574" y="1364"/>
              <a:ext cx="2" cy="561"/>
            </a:xfrm>
            <a:custGeom>
              <a:avLst/>
              <a:gdLst>
                <a:gd name="T0" fmla="*/ 0 w 1"/>
                <a:gd name="T1" fmla="*/ 237 h 237"/>
                <a:gd name="T2" fmla="*/ 1 w 1"/>
                <a:gd name="T3" fmla="*/ 236 h 237"/>
                <a:gd name="T4" fmla="*/ 1 w 1"/>
                <a:gd name="T5" fmla="*/ 0 h 237"/>
                <a:gd name="T6" fmla="*/ 0 w 1"/>
                <a:gd name="T7" fmla="*/ 0 h 237"/>
                <a:gd name="T8" fmla="*/ 0 w 1"/>
                <a:gd name="T9" fmla="*/ 0 h 237"/>
                <a:gd name="T10" fmla="*/ 0 w 1"/>
                <a:gd name="T11" fmla="*/ 236 h 237"/>
                <a:gd name="T12" fmla="*/ 0 w 1"/>
                <a:gd name="T13" fmla="*/ 237 h 237"/>
              </a:gdLst>
              <a:ahLst/>
              <a:cxnLst>
                <a:cxn ang="0">
                  <a:pos x="T0" y="T1"/>
                </a:cxn>
                <a:cxn ang="0">
                  <a:pos x="T2" y="T3"/>
                </a:cxn>
                <a:cxn ang="0">
                  <a:pos x="T4" y="T5"/>
                </a:cxn>
                <a:cxn ang="0">
                  <a:pos x="T6" y="T7"/>
                </a:cxn>
                <a:cxn ang="0">
                  <a:pos x="T8" y="T9"/>
                </a:cxn>
                <a:cxn ang="0">
                  <a:pos x="T10" y="T11"/>
                </a:cxn>
                <a:cxn ang="0">
                  <a:pos x="T12" y="T13"/>
                </a:cxn>
              </a:cxnLst>
              <a:rect l="0" t="0" r="r" b="b"/>
              <a:pathLst>
                <a:path w="1" h="237">
                  <a:moveTo>
                    <a:pt x="0" y="237"/>
                  </a:moveTo>
                  <a:cubicBezTo>
                    <a:pt x="0" y="237"/>
                    <a:pt x="1" y="237"/>
                    <a:pt x="1" y="236"/>
                  </a:cubicBezTo>
                  <a:cubicBezTo>
                    <a:pt x="1" y="0"/>
                    <a:pt x="1" y="0"/>
                    <a:pt x="1" y="0"/>
                  </a:cubicBezTo>
                  <a:cubicBezTo>
                    <a:pt x="1" y="0"/>
                    <a:pt x="0" y="0"/>
                    <a:pt x="0" y="0"/>
                  </a:cubicBezTo>
                  <a:cubicBezTo>
                    <a:pt x="0" y="0"/>
                    <a:pt x="0" y="0"/>
                    <a:pt x="0" y="0"/>
                  </a:cubicBezTo>
                  <a:cubicBezTo>
                    <a:pt x="0" y="236"/>
                    <a:pt x="0" y="236"/>
                    <a:pt x="0" y="236"/>
                  </a:cubicBezTo>
                  <a:cubicBezTo>
                    <a:pt x="0" y="237"/>
                    <a:pt x="0" y="237"/>
                    <a:pt x="0"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01" name="Freeform 47"/>
            <p:cNvSpPr>
              <a:spLocks/>
            </p:cNvSpPr>
            <p:nvPr/>
          </p:nvSpPr>
          <p:spPr bwMode="auto">
            <a:xfrm>
              <a:off x="2593" y="1343"/>
              <a:ext cx="2" cy="582"/>
            </a:xfrm>
            <a:custGeom>
              <a:avLst/>
              <a:gdLst>
                <a:gd name="T0" fmla="*/ 1 w 1"/>
                <a:gd name="T1" fmla="*/ 246 h 246"/>
                <a:gd name="T2" fmla="*/ 1 w 1"/>
                <a:gd name="T3" fmla="*/ 245 h 246"/>
                <a:gd name="T4" fmla="*/ 1 w 1"/>
                <a:gd name="T5" fmla="*/ 1 h 246"/>
                <a:gd name="T6" fmla="*/ 1 w 1"/>
                <a:gd name="T7" fmla="*/ 0 h 246"/>
                <a:gd name="T8" fmla="*/ 0 w 1"/>
                <a:gd name="T9" fmla="*/ 1 h 246"/>
                <a:gd name="T10" fmla="*/ 0 w 1"/>
                <a:gd name="T11" fmla="*/ 245 h 246"/>
                <a:gd name="T12" fmla="*/ 1 w 1"/>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1" h="246">
                  <a:moveTo>
                    <a:pt x="1" y="246"/>
                  </a:moveTo>
                  <a:cubicBezTo>
                    <a:pt x="1" y="246"/>
                    <a:pt x="1" y="246"/>
                    <a:pt x="1" y="245"/>
                  </a:cubicBezTo>
                  <a:cubicBezTo>
                    <a:pt x="1" y="1"/>
                    <a:pt x="1" y="1"/>
                    <a:pt x="1" y="1"/>
                  </a:cubicBezTo>
                  <a:cubicBezTo>
                    <a:pt x="1" y="1"/>
                    <a:pt x="1" y="0"/>
                    <a:pt x="1" y="0"/>
                  </a:cubicBezTo>
                  <a:cubicBezTo>
                    <a:pt x="0" y="0"/>
                    <a:pt x="0" y="1"/>
                    <a:pt x="0" y="1"/>
                  </a:cubicBezTo>
                  <a:cubicBezTo>
                    <a:pt x="0" y="245"/>
                    <a:pt x="0" y="245"/>
                    <a:pt x="0" y="245"/>
                  </a:cubicBezTo>
                  <a:cubicBezTo>
                    <a:pt x="0" y="246"/>
                    <a:pt x="0" y="246"/>
                    <a:pt x="1"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02" name="Freeform 48"/>
            <p:cNvSpPr>
              <a:spLocks/>
            </p:cNvSpPr>
            <p:nvPr/>
          </p:nvSpPr>
          <p:spPr bwMode="auto">
            <a:xfrm>
              <a:off x="2614" y="1319"/>
              <a:ext cx="2" cy="606"/>
            </a:xfrm>
            <a:custGeom>
              <a:avLst/>
              <a:gdLst>
                <a:gd name="T0" fmla="*/ 0 w 1"/>
                <a:gd name="T1" fmla="*/ 256 h 256"/>
                <a:gd name="T2" fmla="*/ 1 w 1"/>
                <a:gd name="T3" fmla="*/ 255 h 256"/>
                <a:gd name="T4" fmla="*/ 1 w 1"/>
                <a:gd name="T5" fmla="*/ 1 h 256"/>
                <a:gd name="T6" fmla="*/ 0 w 1"/>
                <a:gd name="T7" fmla="*/ 0 h 256"/>
                <a:gd name="T8" fmla="*/ 0 w 1"/>
                <a:gd name="T9" fmla="*/ 1 h 256"/>
                <a:gd name="T10" fmla="*/ 0 w 1"/>
                <a:gd name="T11" fmla="*/ 255 h 256"/>
                <a:gd name="T12" fmla="*/ 0 w 1"/>
                <a:gd name="T13" fmla="*/ 256 h 256"/>
              </a:gdLst>
              <a:ahLst/>
              <a:cxnLst>
                <a:cxn ang="0">
                  <a:pos x="T0" y="T1"/>
                </a:cxn>
                <a:cxn ang="0">
                  <a:pos x="T2" y="T3"/>
                </a:cxn>
                <a:cxn ang="0">
                  <a:pos x="T4" y="T5"/>
                </a:cxn>
                <a:cxn ang="0">
                  <a:pos x="T6" y="T7"/>
                </a:cxn>
                <a:cxn ang="0">
                  <a:pos x="T8" y="T9"/>
                </a:cxn>
                <a:cxn ang="0">
                  <a:pos x="T10" y="T11"/>
                </a:cxn>
                <a:cxn ang="0">
                  <a:pos x="T12" y="T13"/>
                </a:cxn>
              </a:cxnLst>
              <a:rect l="0" t="0" r="r" b="b"/>
              <a:pathLst>
                <a:path w="1" h="256">
                  <a:moveTo>
                    <a:pt x="0" y="256"/>
                  </a:moveTo>
                  <a:cubicBezTo>
                    <a:pt x="1" y="256"/>
                    <a:pt x="1" y="256"/>
                    <a:pt x="1" y="255"/>
                  </a:cubicBezTo>
                  <a:cubicBezTo>
                    <a:pt x="1" y="1"/>
                    <a:pt x="1" y="1"/>
                    <a:pt x="1" y="1"/>
                  </a:cubicBezTo>
                  <a:cubicBezTo>
                    <a:pt x="1" y="1"/>
                    <a:pt x="1" y="0"/>
                    <a:pt x="0" y="0"/>
                  </a:cubicBezTo>
                  <a:cubicBezTo>
                    <a:pt x="0" y="0"/>
                    <a:pt x="0" y="1"/>
                    <a:pt x="0" y="1"/>
                  </a:cubicBezTo>
                  <a:cubicBezTo>
                    <a:pt x="0" y="255"/>
                    <a:pt x="0" y="255"/>
                    <a:pt x="0" y="255"/>
                  </a:cubicBezTo>
                  <a:cubicBezTo>
                    <a:pt x="0" y="256"/>
                    <a:pt x="0" y="256"/>
                    <a:pt x="0"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03" name="Freeform 49"/>
            <p:cNvSpPr>
              <a:spLocks/>
            </p:cNvSpPr>
            <p:nvPr/>
          </p:nvSpPr>
          <p:spPr bwMode="auto">
            <a:xfrm>
              <a:off x="2635" y="1290"/>
              <a:ext cx="3" cy="635"/>
            </a:xfrm>
            <a:custGeom>
              <a:avLst/>
              <a:gdLst>
                <a:gd name="T0" fmla="*/ 0 w 1"/>
                <a:gd name="T1" fmla="*/ 268 h 268"/>
                <a:gd name="T2" fmla="*/ 1 w 1"/>
                <a:gd name="T3" fmla="*/ 267 h 268"/>
                <a:gd name="T4" fmla="*/ 1 w 1"/>
                <a:gd name="T5" fmla="*/ 1 h 268"/>
                <a:gd name="T6" fmla="*/ 0 w 1"/>
                <a:gd name="T7" fmla="*/ 0 h 268"/>
                <a:gd name="T8" fmla="*/ 0 w 1"/>
                <a:gd name="T9" fmla="*/ 1 h 268"/>
                <a:gd name="T10" fmla="*/ 0 w 1"/>
                <a:gd name="T11" fmla="*/ 267 h 268"/>
                <a:gd name="T12" fmla="*/ 0 w 1"/>
                <a:gd name="T13" fmla="*/ 268 h 268"/>
              </a:gdLst>
              <a:ahLst/>
              <a:cxnLst>
                <a:cxn ang="0">
                  <a:pos x="T0" y="T1"/>
                </a:cxn>
                <a:cxn ang="0">
                  <a:pos x="T2" y="T3"/>
                </a:cxn>
                <a:cxn ang="0">
                  <a:pos x="T4" y="T5"/>
                </a:cxn>
                <a:cxn ang="0">
                  <a:pos x="T6" y="T7"/>
                </a:cxn>
                <a:cxn ang="0">
                  <a:pos x="T8" y="T9"/>
                </a:cxn>
                <a:cxn ang="0">
                  <a:pos x="T10" y="T11"/>
                </a:cxn>
                <a:cxn ang="0">
                  <a:pos x="T12" y="T13"/>
                </a:cxn>
              </a:cxnLst>
              <a:rect l="0" t="0" r="r" b="b"/>
              <a:pathLst>
                <a:path w="1" h="268">
                  <a:moveTo>
                    <a:pt x="0" y="268"/>
                  </a:moveTo>
                  <a:cubicBezTo>
                    <a:pt x="0" y="268"/>
                    <a:pt x="1" y="268"/>
                    <a:pt x="1" y="267"/>
                  </a:cubicBezTo>
                  <a:cubicBezTo>
                    <a:pt x="1" y="1"/>
                    <a:pt x="1" y="1"/>
                    <a:pt x="1" y="1"/>
                  </a:cubicBezTo>
                  <a:cubicBezTo>
                    <a:pt x="1" y="1"/>
                    <a:pt x="0" y="0"/>
                    <a:pt x="0" y="0"/>
                  </a:cubicBezTo>
                  <a:cubicBezTo>
                    <a:pt x="0" y="0"/>
                    <a:pt x="0" y="1"/>
                    <a:pt x="0" y="1"/>
                  </a:cubicBezTo>
                  <a:cubicBezTo>
                    <a:pt x="0" y="267"/>
                    <a:pt x="0" y="267"/>
                    <a:pt x="0" y="267"/>
                  </a:cubicBezTo>
                  <a:cubicBezTo>
                    <a:pt x="0" y="268"/>
                    <a:pt x="0" y="26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04" name="Freeform 50"/>
            <p:cNvSpPr>
              <a:spLocks/>
            </p:cNvSpPr>
            <p:nvPr/>
          </p:nvSpPr>
          <p:spPr bwMode="auto">
            <a:xfrm>
              <a:off x="2654" y="1260"/>
              <a:ext cx="2" cy="665"/>
            </a:xfrm>
            <a:custGeom>
              <a:avLst/>
              <a:gdLst>
                <a:gd name="T0" fmla="*/ 1 w 1"/>
                <a:gd name="T1" fmla="*/ 281 h 281"/>
                <a:gd name="T2" fmla="*/ 1 w 1"/>
                <a:gd name="T3" fmla="*/ 280 h 281"/>
                <a:gd name="T4" fmla="*/ 1 w 1"/>
                <a:gd name="T5" fmla="*/ 1 h 281"/>
                <a:gd name="T6" fmla="*/ 1 w 1"/>
                <a:gd name="T7" fmla="*/ 0 h 281"/>
                <a:gd name="T8" fmla="*/ 0 w 1"/>
                <a:gd name="T9" fmla="*/ 1 h 281"/>
                <a:gd name="T10" fmla="*/ 0 w 1"/>
                <a:gd name="T11" fmla="*/ 280 h 281"/>
                <a:gd name="T12" fmla="*/ 1 w 1"/>
                <a:gd name="T13" fmla="*/ 281 h 281"/>
              </a:gdLst>
              <a:ahLst/>
              <a:cxnLst>
                <a:cxn ang="0">
                  <a:pos x="T0" y="T1"/>
                </a:cxn>
                <a:cxn ang="0">
                  <a:pos x="T2" y="T3"/>
                </a:cxn>
                <a:cxn ang="0">
                  <a:pos x="T4" y="T5"/>
                </a:cxn>
                <a:cxn ang="0">
                  <a:pos x="T6" y="T7"/>
                </a:cxn>
                <a:cxn ang="0">
                  <a:pos x="T8" y="T9"/>
                </a:cxn>
                <a:cxn ang="0">
                  <a:pos x="T10" y="T11"/>
                </a:cxn>
                <a:cxn ang="0">
                  <a:pos x="T12" y="T13"/>
                </a:cxn>
              </a:cxnLst>
              <a:rect l="0" t="0" r="r" b="b"/>
              <a:pathLst>
                <a:path w="1" h="281">
                  <a:moveTo>
                    <a:pt x="1" y="281"/>
                  </a:moveTo>
                  <a:cubicBezTo>
                    <a:pt x="1" y="281"/>
                    <a:pt x="1" y="281"/>
                    <a:pt x="1" y="280"/>
                  </a:cubicBezTo>
                  <a:cubicBezTo>
                    <a:pt x="1" y="1"/>
                    <a:pt x="1" y="1"/>
                    <a:pt x="1" y="1"/>
                  </a:cubicBezTo>
                  <a:cubicBezTo>
                    <a:pt x="1" y="0"/>
                    <a:pt x="1" y="0"/>
                    <a:pt x="1" y="0"/>
                  </a:cubicBezTo>
                  <a:cubicBezTo>
                    <a:pt x="0" y="0"/>
                    <a:pt x="0" y="0"/>
                    <a:pt x="0" y="1"/>
                  </a:cubicBezTo>
                  <a:cubicBezTo>
                    <a:pt x="0" y="280"/>
                    <a:pt x="0" y="280"/>
                    <a:pt x="0" y="280"/>
                  </a:cubicBezTo>
                  <a:cubicBezTo>
                    <a:pt x="0" y="281"/>
                    <a:pt x="0" y="281"/>
                    <a:pt x="1"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05" name="Freeform 51"/>
            <p:cNvSpPr>
              <a:spLocks/>
            </p:cNvSpPr>
            <p:nvPr/>
          </p:nvSpPr>
          <p:spPr bwMode="auto">
            <a:xfrm>
              <a:off x="2675" y="1219"/>
              <a:ext cx="3" cy="706"/>
            </a:xfrm>
            <a:custGeom>
              <a:avLst/>
              <a:gdLst>
                <a:gd name="T0" fmla="*/ 0 w 1"/>
                <a:gd name="T1" fmla="*/ 298 h 298"/>
                <a:gd name="T2" fmla="*/ 1 w 1"/>
                <a:gd name="T3" fmla="*/ 297 h 298"/>
                <a:gd name="T4" fmla="*/ 1 w 1"/>
                <a:gd name="T5" fmla="*/ 1 h 298"/>
                <a:gd name="T6" fmla="*/ 0 w 1"/>
                <a:gd name="T7" fmla="*/ 0 h 298"/>
                <a:gd name="T8" fmla="*/ 0 w 1"/>
                <a:gd name="T9" fmla="*/ 1 h 298"/>
                <a:gd name="T10" fmla="*/ 0 w 1"/>
                <a:gd name="T11" fmla="*/ 297 h 298"/>
                <a:gd name="T12" fmla="*/ 0 w 1"/>
                <a:gd name="T13" fmla="*/ 298 h 298"/>
              </a:gdLst>
              <a:ahLst/>
              <a:cxnLst>
                <a:cxn ang="0">
                  <a:pos x="T0" y="T1"/>
                </a:cxn>
                <a:cxn ang="0">
                  <a:pos x="T2" y="T3"/>
                </a:cxn>
                <a:cxn ang="0">
                  <a:pos x="T4" y="T5"/>
                </a:cxn>
                <a:cxn ang="0">
                  <a:pos x="T6" y="T7"/>
                </a:cxn>
                <a:cxn ang="0">
                  <a:pos x="T8" y="T9"/>
                </a:cxn>
                <a:cxn ang="0">
                  <a:pos x="T10" y="T11"/>
                </a:cxn>
                <a:cxn ang="0">
                  <a:pos x="T12" y="T13"/>
                </a:cxn>
              </a:cxnLst>
              <a:rect l="0" t="0" r="r" b="b"/>
              <a:pathLst>
                <a:path w="1" h="298">
                  <a:moveTo>
                    <a:pt x="0" y="298"/>
                  </a:moveTo>
                  <a:cubicBezTo>
                    <a:pt x="1" y="298"/>
                    <a:pt x="1" y="298"/>
                    <a:pt x="1" y="297"/>
                  </a:cubicBezTo>
                  <a:cubicBezTo>
                    <a:pt x="1" y="1"/>
                    <a:pt x="1" y="1"/>
                    <a:pt x="1" y="1"/>
                  </a:cubicBezTo>
                  <a:cubicBezTo>
                    <a:pt x="1" y="1"/>
                    <a:pt x="1" y="0"/>
                    <a:pt x="0" y="0"/>
                  </a:cubicBezTo>
                  <a:cubicBezTo>
                    <a:pt x="0" y="0"/>
                    <a:pt x="0" y="1"/>
                    <a:pt x="0" y="1"/>
                  </a:cubicBezTo>
                  <a:cubicBezTo>
                    <a:pt x="0" y="297"/>
                    <a:pt x="0" y="297"/>
                    <a:pt x="0" y="297"/>
                  </a:cubicBezTo>
                  <a:cubicBezTo>
                    <a:pt x="0" y="298"/>
                    <a:pt x="0" y="298"/>
                    <a:pt x="0" y="2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06" name="Freeform 52"/>
            <p:cNvSpPr>
              <a:spLocks/>
            </p:cNvSpPr>
            <p:nvPr/>
          </p:nvSpPr>
          <p:spPr bwMode="auto">
            <a:xfrm>
              <a:off x="2697" y="1177"/>
              <a:ext cx="2" cy="748"/>
            </a:xfrm>
            <a:custGeom>
              <a:avLst/>
              <a:gdLst>
                <a:gd name="T0" fmla="*/ 0 w 1"/>
                <a:gd name="T1" fmla="*/ 316 h 316"/>
                <a:gd name="T2" fmla="*/ 1 w 1"/>
                <a:gd name="T3" fmla="*/ 315 h 316"/>
                <a:gd name="T4" fmla="*/ 1 w 1"/>
                <a:gd name="T5" fmla="*/ 1 h 316"/>
                <a:gd name="T6" fmla="*/ 0 w 1"/>
                <a:gd name="T7" fmla="*/ 0 h 316"/>
                <a:gd name="T8" fmla="*/ 0 w 1"/>
                <a:gd name="T9" fmla="*/ 1 h 316"/>
                <a:gd name="T10" fmla="*/ 0 w 1"/>
                <a:gd name="T11" fmla="*/ 315 h 316"/>
                <a:gd name="T12" fmla="*/ 0 w 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 h="316">
                  <a:moveTo>
                    <a:pt x="0" y="316"/>
                  </a:moveTo>
                  <a:cubicBezTo>
                    <a:pt x="0" y="316"/>
                    <a:pt x="1" y="316"/>
                    <a:pt x="1" y="315"/>
                  </a:cubicBezTo>
                  <a:cubicBezTo>
                    <a:pt x="1" y="1"/>
                    <a:pt x="1" y="1"/>
                    <a:pt x="1" y="1"/>
                  </a:cubicBezTo>
                  <a:cubicBezTo>
                    <a:pt x="1" y="0"/>
                    <a:pt x="0" y="0"/>
                    <a:pt x="0" y="0"/>
                  </a:cubicBezTo>
                  <a:cubicBezTo>
                    <a:pt x="0" y="0"/>
                    <a:pt x="0" y="0"/>
                    <a:pt x="0" y="1"/>
                  </a:cubicBezTo>
                  <a:cubicBezTo>
                    <a:pt x="0" y="315"/>
                    <a:pt x="0" y="315"/>
                    <a:pt x="0" y="315"/>
                  </a:cubicBezTo>
                  <a:cubicBezTo>
                    <a:pt x="0" y="316"/>
                    <a:pt x="0" y="316"/>
                    <a:pt x="0"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07" name="Freeform 53"/>
            <p:cNvSpPr>
              <a:spLocks/>
            </p:cNvSpPr>
            <p:nvPr/>
          </p:nvSpPr>
          <p:spPr bwMode="auto">
            <a:xfrm>
              <a:off x="2716" y="1115"/>
              <a:ext cx="2" cy="810"/>
            </a:xfrm>
            <a:custGeom>
              <a:avLst/>
              <a:gdLst>
                <a:gd name="T0" fmla="*/ 1 w 1"/>
                <a:gd name="T1" fmla="*/ 342 h 342"/>
                <a:gd name="T2" fmla="*/ 1 w 1"/>
                <a:gd name="T3" fmla="*/ 341 h 342"/>
                <a:gd name="T4" fmla="*/ 1 w 1"/>
                <a:gd name="T5" fmla="*/ 0 h 342"/>
                <a:gd name="T6" fmla="*/ 1 w 1"/>
                <a:gd name="T7" fmla="*/ 0 h 342"/>
                <a:gd name="T8" fmla="*/ 0 w 1"/>
                <a:gd name="T9" fmla="*/ 0 h 342"/>
                <a:gd name="T10" fmla="*/ 0 w 1"/>
                <a:gd name="T11" fmla="*/ 341 h 342"/>
                <a:gd name="T12" fmla="*/ 1 w 1"/>
                <a:gd name="T13" fmla="*/ 342 h 342"/>
              </a:gdLst>
              <a:ahLst/>
              <a:cxnLst>
                <a:cxn ang="0">
                  <a:pos x="T0" y="T1"/>
                </a:cxn>
                <a:cxn ang="0">
                  <a:pos x="T2" y="T3"/>
                </a:cxn>
                <a:cxn ang="0">
                  <a:pos x="T4" y="T5"/>
                </a:cxn>
                <a:cxn ang="0">
                  <a:pos x="T6" y="T7"/>
                </a:cxn>
                <a:cxn ang="0">
                  <a:pos x="T8" y="T9"/>
                </a:cxn>
                <a:cxn ang="0">
                  <a:pos x="T10" y="T11"/>
                </a:cxn>
                <a:cxn ang="0">
                  <a:pos x="T12" y="T13"/>
                </a:cxn>
              </a:cxnLst>
              <a:rect l="0" t="0" r="r" b="b"/>
              <a:pathLst>
                <a:path w="1" h="342">
                  <a:moveTo>
                    <a:pt x="1" y="342"/>
                  </a:moveTo>
                  <a:cubicBezTo>
                    <a:pt x="1" y="342"/>
                    <a:pt x="1" y="342"/>
                    <a:pt x="1" y="341"/>
                  </a:cubicBezTo>
                  <a:cubicBezTo>
                    <a:pt x="1" y="0"/>
                    <a:pt x="1" y="0"/>
                    <a:pt x="1" y="0"/>
                  </a:cubicBezTo>
                  <a:cubicBezTo>
                    <a:pt x="1" y="0"/>
                    <a:pt x="1" y="0"/>
                    <a:pt x="1" y="0"/>
                  </a:cubicBezTo>
                  <a:cubicBezTo>
                    <a:pt x="0" y="0"/>
                    <a:pt x="0" y="0"/>
                    <a:pt x="0" y="0"/>
                  </a:cubicBezTo>
                  <a:cubicBezTo>
                    <a:pt x="0" y="341"/>
                    <a:pt x="0" y="341"/>
                    <a:pt x="0" y="341"/>
                  </a:cubicBezTo>
                  <a:cubicBezTo>
                    <a:pt x="0" y="342"/>
                    <a:pt x="0" y="342"/>
                    <a:pt x="1" y="3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08" name="Line 54"/>
            <p:cNvSpPr>
              <a:spLocks noChangeShapeType="1"/>
            </p:cNvSpPr>
            <p:nvPr/>
          </p:nvSpPr>
          <p:spPr bwMode="auto">
            <a:xfrm>
              <a:off x="2879" y="1928"/>
              <a:ext cx="0" cy="0"/>
            </a:xfrm>
            <a:prstGeom prst="line">
              <a:avLst/>
            </a:prstGeom>
            <a:grpFill/>
            <a:ln w="15875" cap="flat">
              <a:solidFill>
                <a:srgbClr val="FFFFFF"/>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09" name="Line 55"/>
            <p:cNvSpPr>
              <a:spLocks noChangeShapeType="1"/>
            </p:cNvSpPr>
            <p:nvPr/>
          </p:nvSpPr>
          <p:spPr bwMode="auto">
            <a:xfrm>
              <a:off x="2879" y="1928"/>
              <a:ext cx="0" cy="0"/>
            </a:xfrm>
            <a:prstGeom prst="line">
              <a:avLst/>
            </a:prstGeom>
            <a:grpFill/>
            <a:ln w="15875" cap="flat">
              <a:solidFill>
                <a:srgbClr val="FFFFFF"/>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spTree>
    <p:extLst>
      <p:ext uri="{BB962C8B-B14F-4D97-AF65-F5344CB8AC3E}">
        <p14:creationId xmlns:p14="http://schemas.microsoft.com/office/powerpoint/2010/main" val="353624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l-PL" dirty="0" smtClean="0"/>
              <a:t>C# 7.0 and beyond</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8165193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544213" y="2084364"/>
            <a:ext cx="5020467" cy="2210145"/>
          </a:xfrm>
          <a:prstGeom prst="rect">
            <a:avLst/>
          </a:prstGeom>
          <a:noFill/>
        </p:spPr>
        <p:txBody>
          <a:bodyPr wrap="square" rtlCol="0">
            <a:spAutoFit/>
          </a:bodyPr>
          <a:lstStyle/>
          <a:p>
            <a:pPr defTabSz="914367">
              <a:spcAft>
                <a:spcPts val="882"/>
              </a:spcAft>
              <a:defRPr/>
            </a:pPr>
            <a:r>
              <a:rPr lang="en-US" sz="3529" dirty="0">
                <a:gradFill>
                  <a:gsLst>
                    <a:gs pos="1250">
                      <a:srgbClr val="0078D7"/>
                    </a:gs>
                    <a:gs pos="99000">
                      <a:srgbClr val="0078D7"/>
                    </a:gs>
                  </a:gsLst>
                  <a:lin ang="5400000" scaled="0"/>
                </a:gradFill>
                <a:latin typeface="Segoe UI Light"/>
              </a:rPr>
              <a:t>Feature Examples:</a:t>
            </a:r>
          </a:p>
          <a:p>
            <a:pPr marL="0" lvl="1" defTabSz="914367">
              <a:lnSpc>
                <a:spcPct val="90000"/>
              </a:lnSpc>
              <a:spcAft>
                <a:spcPts val="980"/>
              </a:spcAft>
              <a:buSzPct val="90000"/>
              <a:defRPr/>
            </a:pPr>
            <a:r>
              <a:rPr lang="en-US" sz="1961" dirty="0">
                <a:gradFill>
                  <a:gsLst>
                    <a:gs pos="1250">
                      <a:srgbClr val="505050"/>
                    </a:gs>
                    <a:gs pos="100000">
                      <a:srgbClr val="505050"/>
                    </a:gs>
                  </a:gsLst>
                  <a:lin ang="5400000" scaled="0"/>
                </a:gradFill>
                <a:latin typeface="Segoe UI"/>
              </a:rPr>
              <a:t>Live Tile support</a:t>
            </a:r>
          </a:p>
          <a:p>
            <a:pPr marL="0" lvl="1" defTabSz="914367">
              <a:lnSpc>
                <a:spcPct val="90000"/>
              </a:lnSpc>
              <a:spcAft>
                <a:spcPts val="980"/>
              </a:spcAft>
              <a:buSzPct val="90000"/>
              <a:defRPr/>
            </a:pPr>
            <a:r>
              <a:rPr lang="en-US" sz="1961" dirty="0">
                <a:gradFill>
                  <a:gsLst>
                    <a:gs pos="1250">
                      <a:srgbClr val="505050"/>
                    </a:gs>
                    <a:gs pos="100000">
                      <a:srgbClr val="505050"/>
                    </a:gs>
                  </a:gsLst>
                  <a:lin ang="5400000" scaled="0"/>
                </a:gradFill>
                <a:latin typeface="Segoe UI"/>
              </a:rPr>
              <a:t>Actionable Notifications</a:t>
            </a:r>
          </a:p>
          <a:p>
            <a:pPr marL="0" lvl="1" defTabSz="914367">
              <a:lnSpc>
                <a:spcPct val="90000"/>
              </a:lnSpc>
              <a:spcAft>
                <a:spcPts val="980"/>
              </a:spcAft>
              <a:buSzPct val="90000"/>
              <a:defRPr/>
            </a:pPr>
            <a:r>
              <a:rPr lang="en-US" sz="1961" dirty="0">
                <a:gradFill>
                  <a:gsLst>
                    <a:gs pos="1250">
                      <a:srgbClr val="505050"/>
                    </a:gs>
                    <a:gs pos="100000">
                      <a:srgbClr val="505050"/>
                    </a:gs>
                  </a:gsLst>
                  <a:lin ang="5400000" scaled="0"/>
                </a:gradFill>
                <a:latin typeface="Segoe UI"/>
              </a:rPr>
              <a:t>Cortana</a:t>
            </a:r>
          </a:p>
          <a:p>
            <a:pPr marL="0" lvl="1" defTabSz="914367">
              <a:lnSpc>
                <a:spcPct val="90000"/>
              </a:lnSpc>
              <a:spcAft>
                <a:spcPts val="980"/>
              </a:spcAft>
              <a:buSzPct val="90000"/>
              <a:defRPr/>
            </a:pPr>
            <a:r>
              <a:rPr lang="en-US" sz="1961" dirty="0">
                <a:gradFill>
                  <a:gsLst>
                    <a:gs pos="1250">
                      <a:srgbClr val="505050"/>
                    </a:gs>
                    <a:gs pos="100000">
                      <a:srgbClr val="505050"/>
                    </a:gs>
                  </a:gsLst>
                  <a:lin ang="5400000" scaled="0"/>
                </a:gradFill>
                <a:latin typeface="Segoe UI"/>
              </a:rPr>
              <a:t>etc.</a:t>
            </a:r>
          </a:p>
        </p:txBody>
      </p:sp>
      <p:sp>
        <p:nvSpPr>
          <p:cNvPr id="3" name="Title 2"/>
          <p:cNvSpPr>
            <a:spLocks noGrp="1"/>
          </p:cNvSpPr>
          <p:nvPr>
            <p:ph type="title"/>
          </p:nvPr>
        </p:nvSpPr>
        <p:spPr/>
        <p:txBody>
          <a:bodyPr/>
          <a:lstStyle/>
          <a:p>
            <a:r>
              <a:rPr lang="en-US" dirty="0"/>
              <a:t>Step 2 – Call UWP APIs</a:t>
            </a:r>
          </a:p>
        </p:txBody>
      </p:sp>
      <p:sp>
        <p:nvSpPr>
          <p:cNvPr id="7" name="Rectangle 6"/>
          <p:cNvSpPr/>
          <p:nvPr/>
        </p:nvSpPr>
        <p:spPr>
          <a:xfrm>
            <a:off x="2700327" y="4689103"/>
            <a:ext cx="2947462" cy="712878"/>
          </a:xfrm>
          <a:prstGeom prst="rect">
            <a:avLst/>
          </a:prstGeom>
          <a:solidFill>
            <a:srgbClr val="00BCF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lang="en-US" sz="1765"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Universal Windows API</a:t>
            </a:r>
          </a:p>
        </p:txBody>
      </p:sp>
      <p:grpSp>
        <p:nvGrpSpPr>
          <p:cNvPr id="9" name="Group 8"/>
          <p:cNvGrpSpPr/>
          <p:nvPr/>
        </p:nvGrpSpPr>
        <p:grpSpPr>
          <a:xfrm>
            <a:off x="759908" y="2279168"/>
            <a:ext cx="4887881" cy="3122813"/>
            <a:chOff x="731837" y="4868862"/>
            <a:chExt cx="2385391" cy="1524000"/>
          </a:xfrm>
        </p:grpSpPr>
        <p:sp>
          <p:nvSpPr>
            <p:cNvPr id="10" name="Rectangle 9"/>
            <p:cNvSpPr/>
            <p:nvPr/>
          </p:nvSpPr>
          <p:spPr bwMode="auto">
            <a:xfrm>
              <a:off x="731837" y="4868862"/>
              <a:ext cx="2385391" cy="1524000"/>
            </a:xfrm>
            <a:prstGeom prst="rect">
              <a:avLst/>
            </a:prstGeom>
            <a:noFill/>
            <a:ln w="381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731837" y="4868862"/>
              <a:ext cx="2385390" cy="279662"/>
            </a:xfrm>
            <a:prstGeom prst="rect">
              <a:avLst/>
            </a:prstGeom>
            <a:solidFill>
              <a:srgbClr val="50505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Classic Windows App</a:t>
              </a:r>
            </a:p>
          </p:txBody>
        </p:sp>
      </p:grpSp>
      <p:sp>
        <p:nvSpPr>
          <p:cNvPr id="12" name="Rectangle 11"/>
          <p:cNvSpPr/>
          <p:nvPr/>
        </p:nvSpPr>
        <p:spPr>
          <a:xfrm>
            <a:off x="417900" y="1690934"/>
            <a:ext cx="5533741" cy="4696580"/>
          </a:xfrm>
          <a:prstGeom prst="rect">
            <a:avLst/>
          </a:prstGeom>
          <a:noFill/>
          <a:ln w="762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tIns="89642" bIns="89642" rtlCol="0" anchor="t"/>
          <a:lstStyle/>
          <a:p>
            <a:pPr algn="ctr" defTabSz="914367">
              <a:defRPr/>
            </a:pPr>
            <a:r>
              <a:rPr lang="en-US" sz="1765" dirty="0">
                <a:solidFill>
                  <a:srgbClr val="0078D7"/>
                </a:solidFill>
                <a:latin typeface="Segoe UI Semibold" panose="020B0702040204020203" pitchFamily="34" charset="0"/>
                <a:ea typeface="Segoe UI" pitchFamily="34" charset="0"/>
                <a:cs typeface="Segoe UI Semibold" panose="020B0702040204020203" pitchFamily="34" charset="0"/>
              </a:rPr>
              <a:t>Universal App Package</a:t>
            </a:r>
          </a:p>
        </p:txBody>
      </p:sp>
    </p:spTree>
    <p:extLst>
      <p:ext uri="{BB962C8B-B14F-4D97-AF65-F5344CB8AC3E}">
        <p14:creationId xmlns:p14="http://schemas.microsoft.com/office/powerpoint/2010/main" val="40751229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anim calcmode="lin" valueType="num">
                                      <p:cBhvr>
                                        <p:cTn id="8" dur="350" fill="hold"/>
                                        <p:tgtEl>
                                          <p:spTgt spid="7"/>
                                        </p:tgtEl>
                                        <p:attrNameLst>
                                          <p:attrName>ppt_x</p:attrName>
                                        </p:attrNameLst>
                                      </p:cBhvr>
                                      <p:tavLst>
                                        <p:tav tm="0">
                                          <p:val>
                                            <p:strVal val="#ppt_x"/>
                                          </p:val>
                                        </p:tav>
                                        <p:tav tm="100000">
                                          <p:val>
                                            <p:strVal val="#ppt_x"/>
                                          </p:val>
                                        </p:tav>
                                      </p:tavLst>
                                    </p:anim>
                                    <p:anim calcmode="lin" valueType="num">
                                      <p:cBhvr>
                                        <p:cTn id="9" dur="3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Continue the Migration to UWP</a:t>
            </a:r>
            <a:endParaRPr lang="en-US" dirty="0"/>
          </a:p>
        </p:txBody>
      </p:sp>
      <p:sp>
        <p:nvSpPr>
          <p:cNvPr id="3" name="Text Placeholder 2"/>
          <p:cNvSpPr>
            <a:spLocks noGrp="1"/>
          </p:cNvSpPr>
          <p:nvPr>
            <p:ph type="body" sz="quarter" idx="10"/>
          </p:nvPr>
        </p:nvSpPr>
        <p:spPr>
          <a:xfrm>
            <a:off x="269239" y="1189495"/>
            <a:ext cx="11653523" cy="1849079"/>
          </a:xfrm>
        </p:spPr>
        <p:txBody>
          <a:bodyPr/>
          <a:lstStyle/>
          <a:p>
            <a:pPr>
              <a:spcBef>
                <a:spcPts val="0"/>
              </a:spcBef>
              <a:spcAft>
                <a:spcPts val="882"/>
              </a:spcAft>
            </a:pPr>
            <a:r>
              <a:rPr lang="en-US" dirty="0"/>
              <a:t>Do anything a UWP app can do</a:t>
            </a:r>
          </a:p>
          <a:p>
            <a:pPr>
              <a:spcBef>
                <a:spcPts val="0"/>
              </a:spcBef>
              <a:spcAft>
                <a:spcPts val="980"/>
              </a:spcAft>
            </a:pPr>
            <a:r>
              <a:rPr lang="en-US" sz="1961" dirty="0">
                <a:gradFill>
                  <a:gsLst>
                    <a:gs pos="1250">
                      <a:schemeClr val="tx1"/>
                    </a:gs>
                    <a:gs pos="100000">
                      <a:schemeClr val="tx1"/>
                    </a:gs>
                  </a:gsLst>
                  <a:lin ang="5400000" scaled="0"/>
                </a:gradFill>
              </a:rPr>
              <a:t>Take advantage of more UWP APIs</a:t>
            </a:r>
          </a:p>
          <a:p>
            <a:pPr>
              <a:spcBef>
                <a:spcPts val="0"/>
              </a:spcBef>
              <a:spcAft>
                <a:spcPts val="980"/>
              </a:spcAft>
            </a:pPr>
            <a:r>
              <a:rPr lang="en-US" sz="1961" dirty="0">
                <a:gradFill>
                  <a:gsLst>
                    <a:gs pos="1250">
                      <a:schemeClr val="tx1"/>
                    </a:gs>
                    <a:gs pos="100000">
                      <a:schemeClr val="tx1"/>
                    </a:gs>
                  </a:gsLst>
                  <a:lin ang="5400000" scaled="0"/>
                </a:gradFill>
              </a:rPr>
              <a:t>Take advantage of app services, background tasks &amp; triggers</a:t>
            </a:r>
          </a:p>
          <a:p>
            <a:pPr>
              <a:spcBef>
                <a:spcPts val="0"/>
              </a:spcBef>
              <a:spcAft>
                <a:spcPts val="3529"/>
              </a:spcAft>
            </a:pPr>
            <a:r>
              <a:rPr lang="en-US" sz="1961" dirty="0">
                <a:gradFill>
                  <a:gsLst>
                    <a:gs pos="1250">
                      <a:schemeClr val="tx1"/>
                    </a:gs>
                    <a:gs pos="100000">
                      <a:schemeClr val="tx1"/>
                    </a:gs>
                  </a:gsLst>
                  <a:lin ang="5400000" scaled="0"/>
                </a:gradFill>
              </a:rPr>
              <a:t>Migrate UI to XAML</a:t>
            </a:r>
          </a:p>
        </p:txBody>
      </p:sp>
      <p:grpSp>
        <p:nvGrpSpPr>
          <p:cNvPr id="80" name="UWP"/>
          <p:cNvGrpSpPr/>
          <p:nvPr/>
        </p:nvGrpSpPr>
        <p:grpSpPr>
          <a:xfrm>
            <a:off x="2174142" y="3316222"/>
            <a:ext cx="7843718" cy="3164967"/>
            <a:chOff x="3725284" y="3028676"/>
            <a:chExt cx="8436554" cy="3404178"/>
          </a:xfrm>
        </p:grpSpPr>
        <p:grpSp>
          <p:nvGrpSpPr>
            <p:cNvPr id="4" name="Tier 3"/>
            <p:cNvGrpSpPr/>
            <p:nvPr/>
          </p:nvGrpSpPr>
          <p:grpSpPr>
            <a:xfrm>
              <a:off x="3725284" y="5859462"/>
              <a:ext cx="8436554" cy="573392"/>
              <a:chOff x="364002" y="4141782"/>
              <a:chExt cx="8436554" cy="573392"/>
            </a:xfrm>
          </p:grpSpPr>
          <p:sp>
            <p:nvSpPr>
              <p:cNvPr id="65" name="Rectangle 64"/>
              <p:cNvSpPr/>
              <p:nvPr/>
            </p:nvSpPr>
            <p:spPr>
              <a:xfrm>
                <a:off x="364002" y="4141782"/>
                <a:ext cx="8436554" cy="573392"/>
              </a:xfrm>
              <a:prstGeom prst="rect">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672290">
                  <a:lnSpc>
                    <a:spcPct val="90000"/>
                  </a:lnSpc>
                  <a:spcBef>
                    <a:spcPts val="588"/>
                  </a:spcBef>
                  <a:defRPr/>
                </a:pPr>
                <a:endParaRPr lang="en-US" sz="1961" dirty="0" err="1">
                  <a:solidFill>
                    <a:srgbClr val="FFFFFF"/>
                  </a:solidFill>
                  <a:latin typeface="Segoe UI"/>
                </a:endParaRPr>
              </a:p>
            </p:txBody>
          </p:sp>
          <p:grpSp>
            <p:nvGrpSpPr>
              <p:cNvPr id="66" name="Group 65"/>
              <p:cNvGrpSpPr/>
              <p:nvPr/>
            </p:nvGrpSpPr>
            <p:grpSpPr>
              <a:xfrm>
                <a:off x="1234853" y="4305281"/>
                <a:ext cx="1432437" cy="238907"/>
                <a:chOff x="1159966" y="4305281"/>
                <a:chExt cx="1432437" cy="238907"/>
              </a:xfrm>
            </p:grpSpPr>
            <p:sp>
              <p:nvSpPr>
                <p:cNvPr id="76" name="TextBox 107"/>
                <p:cNvSpPr txBox="1"/>
                <p:nvPr/>
              </p:nvSpPr>
              <p:spPr>
                <a:xfrm>
                  <a:off x="1383507" y="4337818"/>
                  <a:ext cx="1208896" cy="204416"/>
                </a:xfrm>
                <a:prstGeom prst="rect">
                  <a:avLst/>
                </a:prstGeom>
                <a:noFill/>
              </p:spPr>
              <p:txBody>
                <a:bodyPr wrap="square" lIns="0" tIns="0" rIns="0" bIns="0"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defTabSz="672290">
                    <a:lnSpc>
                      <a:spcPct val="90000"/>
                    </a:lnSpc>
                    <a:spcBef>
                      <a:spcPts val="588"/>
                    </a:spcBef>
                    <a:defRPr/>
                  </a:pPr>
                  <a:r>
                    <a:rPr lang="en-US" sz="1372" dirty="0">
                      <a:solidFill>
                        <a:srgbClr val="FFFFFF"/>
                      </a:solidFill>
                      <a:latin typeface="Segoe UI Light"/>
                      <a:ea typeface="Segoe UI" pitchFamily="34" charset="0"/>
                      <a:cs typeface="Segoe UI Semibold" panose="020B0702040204020203" pitchFamily="34" charset="0"/>
                    </a:rPr>
                    <a:t>Configuration</a:t>
                  </a:r>
                </a:p>
              </p:txBody>
            </p:sp>
            <p:grpSp>
              <p:nvGrpSpPr>
                <p:cNvPr id="77" name="Group 76"/>
                <p:cNvGrpSpPr>
                  <a:grpSpLocks noChangeAspect="1"/>
                </p:cNvGrpSpPr>
                <p:nvPr/>
              </p:nvGrpSpPr>
              <p:grpSpPr bwMode="auto">
                <a:xfrm>
                  <a:off x="1159966" y="4305281"/>
                  <a:ext cx="238909" cy="238907"/>
                  <a:chOff x="2713" y="1529"/>
                  <a:chExt cx="334" cy="334"/>
                </a:xfrm>
                <a:solidFill>
                  <a:schemeClr val="bg1"/>
                </a:solidFill>
              </p:grpSpPr>
              <p:sp>
                <p:nvSpPr>
                  <p:cNvPr id="78" name="Freeform 77"/>
                  <p:cNvSpPr>
                    <a:spLocks noEditPoints="1"/>
                  </p:cNvSpPr>
                  <p:nvPr/>
                </p:nvSpPr>
                <p:spPr bwMode="auto">
                  <a:xfrm>
                    <a:off x="2713" y="1529"/>
                    <a:ext cx="334" cy="334"/>
                  </a:xfrm>
                  <a:custGeom>
                    <a:avLst/>
                    <a:gdLst>
                      <a:gd name="T0" fmla="*/ 120 w 138"/>
                      <a:gd name="T1" fmla="*/ 70 h 138"/>
                      <a:gd name="T2" fmla="*/ 138 w 138"/>
                      <a:gd name="T3" fmla="*/ 63 h 138"/>
                      <a:gd name="T4" fmla="*/ 131 w 138"/>
                      <a:gd name="T5" fmla="*/ 41 h 138"/>
                      <a:gd name="T6" fmla="*/ 113 w 138"/>
                      <a:gd name="T7" fmla="*/ 43 h 138"/>
                      <a:gd name="T8" fmla="*/ 106 w 138"/>
                      <a:gd name="T9" fmla="*/ 34 h 138"/>
                      <a:gd name="T10" fmla="*/ 113 w 138"/>
                      <a:gd name="T11" fmla="*/ 16 h 138"/>
                      <a:gd name="T12" fmla="*/ 93 w 138"/>
                      <a:gd name="T13" fmla="*/ 5 h 138"/>
                      <a:gd name="T14" fmla="*/ 81 w 138"/>
                      <a:gd name="T15" fmla="*/ 21 h 138"/>
                      <a:gd name="T16" fmla="*/ 68 w 138"/>
                      <a:gd name="T17" fmla="*/ 18 h 138"/>
                      <a:gd name="T18" fmla="*/ 61 w 138"/>
                      <a:gd name="T19" fmla="*/ 0 h 138"/>
                      <a:gd name="T20" fmla="*/ 39 w 138"/>
                      <a:gd name="T21" fmla="*/ 7 h 138"/>
                      <a:gd name="T22" fmla="*/ 41 w 138"/>
                      <a:gd name="T23" fmla="*/ 25 h 138"/>
                      <a:gd name="T24" fmla="*/ 34 w 138"/>
                      <a:gd name="T25" fmla="*/ 32 h 138"/>
                      <a:gd name="T26" fmla="*/ 16 w 138"/>
                      <a:gd name="T27" fmla="*/ 25 h 138"/>
                      <a:gd name="T28" fmla="*/ 5 w 138"/>
                      <a:gd name="T29" fmla="*/ 45 h 138"/>
                      <a:gd name="T30" fmla="*/ 18 w 138"/>
                      <a:gd name="T31" fmla="*/ 57 h 138"/>
                      <a:gd name="T32" fmla="*/ 16 w 138"/>
                      <a:gd name="T33" fmla="*/ 68 h 138"/>
                      <a:gd name="T34" fmla="*/ 0 w 138"/>
                      <a:gd name="T35" fmla="*/ 75 h 138"/>
                      <a:gd name="T36" fmla="*/ 5 w 138"/>
                      <a:gd name="T37" fmla="*/ 97 h 138"/>
                      <a:gd name="T38" fmla="*/ 25 w 138"/>
                      <a:gd name="T39" fmla="*/ 95 h 138"/>
                      <a:gd name="T40" fmla="*/ 32 w 138"/>
                      <a:gd name="T41" fmla="*/ 106 h 138"/>
                      <a:gd name="T42" fmla="*/ 25 w 138"/>
                      <a:gd name="T43" fmla="*/ 122 h 138"/>
                      <a:gd name="T44" fmla="*/ 45 w 138"/>
                      <a:gd name="T45" fmla="*/ 133 h 138"/>
                      <a:gd name="T46" fmla="*/ 57 w 138"/>
                      <a:gd name="T47" fmla="*/ 120 h 138"/>
                      <a:gd name="T48" fmla="*/ 68 w 138"/>
                      <a:gd name="T49" fmla="*/ 120 h 138"/>
                      <a:gd name="T50" fmla="*/ 75 w 138"/>
                      <a:gd name="T51" fmla="*/ 138 h 138"/>
                      <a:gd name="T52" fmla="*/ 97 w 138"/>
                      <a:gd name="T53" fmla="*/ 131 h 138"/>
                      <a:gd name="T54" fmla="*/ 95 w 138"/>
                      <a:gd name="T55" fmla="*/ 113 h 138"/>
                      <a:gd name="T56" fmla="*/ 104 w 138"/>
                      <a:gd name="T57" fmla="*/ 106 h 138"/>
                      <a:gd name="T58" fmla="*/ 122 w 138"/>
                      <a:gd name="T59" fmla="*/ 113 h 138"/>
                      <a:gd name="T60" fmla="*/ 133 w 138"/>
                      <a:gd name="T61" fmla="*/ 93 h 138"/>
                      <a:gd name="T62" fmla="*/ 117 w 138"/>
                      <a:gd name="T63" fmla="*/ 81 h 138"/>
                      <a:gd name="T64" fmla="*/ 120 w 138"/>
                      <a:gd name="T65" fmla="*/ 70 h 138"/>
                      <a:gd name="T66" fmla="*/ 84 w 138"/>
                      <a:gd name="T67" fmla="*/ 97 h 138"/>
                      <a:gd name="T68" fmla="*/ 41 w 138"/>
                      <a:gd name="T69" fmla="*/ 84 h 138"/>
                      <a:gd name="T70" fmla="*/ 54 w 138"/>
                      <a:gd name="T71" fmla="*/ 41 h 138"/>
                      <a:gd name="T72" fmla="*/ 97 w 138"/>
                      <a:gd name="T73" fmla="*/ 54 h 138"/>
                      <a:gd name="T74" fmla="*/ 84 w 138"/>
                      <a:gd name="T75" fmla="*/ 9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8" h="138">
                        <a:moveTo>
                          <a:pt x="120" y="70"/>
                        </a:moveTo>
                        <a:cubicBezTo>
                          <a:pt x="138" y="63"/>
                          <a:pt x="138" y="63"/>
                          <a:pt x="138" y="63"/>
                        </a:cubicBezTo>
                        <a:cubicBezTo>
                          <a:pt x="131" y="41"/>
                          <a:pt x="131" y="41"/>
                          <a:pt x="131" y="41"/>
                        </a:cubicBezTo>
                        <a:cubicBezTo>
                          <a:pt x="113" y="43"/>
                          <a:pt x="113" y="43"/>
                          <a:pt x="113" y="43"/>
                        </a:cubicBezTo>
                        <a:cubicBezTo>
                          <a:pt x="111" y="39"/>
                          <a:pt x="108" y="36"/>
                          <a:pt x="106" y="34"/>
                        </a:cubicBezTo>
                        <a:cubicBezTo>
                          <a:pt x="113" y="16"/>
                          <a:pt x="113" y="16"/>
                          <a:pt x="113" y="16"/>
                        </a:cubicBezTo>
                        <a:cubicBezTo>
                          <a:pt x="93" y="5"/>
                          <a:pt x="93" y="5"/>
                          <a:pt x="93" y="5"/>
                        </a:cubicBezTo>
                        <a:cubicBezTo>
                          <a:pt x="81" y="21"/>
                          <a:pt x="81" y="21"/>
                          <a:pt x="81" y="21"/>
                        </a:cubicBezTo>
                        <a:cubicBezTo>
                          <a:pt x="77" y="18"/>
                          <a:pt x="72" y="18"/>
                          <a:pt x="68" y="18"/>
                        </a:cubicBezTo>
                        <a:cubicBezTo>
                          <a:pt x="61" y="0"/>
                          <a:pt x="61" y="0"/>
                          <a:pt x="61" y="0"/>
                        </a:cubicBezTo>
                        <a:cubicBezTo>
                          <a:pt x="39" y="7"/>
                          <a:pt x="39" y="7"/>
                          <a:pt x="39" y="7"/>
                        </a:cubicBezTo>
                        <a:cubicBezTo>
                          <a:pt x="41" y="25"/>
                          <a:pt x="41" y="25"/>
                          <a:pt x="41" y="25"/>
                        </a:cubicBezTo>
                        <a:cubicBezTo>
                          <a:pt x="39" y="27"/>
                          <a:pt x="36" y="30"/>
                          <a:pt x="34" y="32"/>
                        </a:cubicBezTo>
                        <a:cubicBezTo>
                          <a:pt x="16" y="25"/>
                          <a:pt x="16" y="25"/>
                          <a:pt x="16" y="25"/>
                        </a:cubicBezTo>
                        <a:cubicBezTo>
                          <a:pt x="5" y="45"/>
                          <a:pt x="5" y="45"/>
                          <a:pt x="5" y="45"/>
                        </a:cubicBezTo>
                        <a:cubicBezTo>
                          <a:pt x="18" y="57"/>
                          <a:pt x="18" y="57"/>
                          <a:pt x="18" y="57"/>
                        </a:cubicBezTo>
                        <a:cubicBezTo>
                          <a:pt x="18" y="61"/>
                          <a:pt x="16" y="63"/>
                          <a:pt x="16" y="68"/>
                        </a:cubicBezTo>
                        <a:cubicBezTo>
                          <a:pt x="0" y="75"/>
                          <a:pt x="0" y="75"/>
                          <a:pt x="0" y="75"/>
                        </a:cubicBezTo>
                        <a:cubicBezTo>
                          <a:pt x="5" y="97"/>
                          <a:pt x="5" y="97"/>
                          <a:pt x="5" y="97"/>
                        </a:cubicBezTo>
                        <a:cubicBezTo>
                          <a:pt x="25" y="95"/>
                          <a:pt x="25" y="95"/>
                          <a:pt x="25" y="95"/>
                        </a:cubicBezTo>
                        <a:cubicBezTo>
                          <a:pt x="27" y="99"/>
                          <a:pt x="30" y="102"/>
                          <a:pt x="32" y="106"/>
                        </a:cubicBezTo>
                        <a:cubicBezTo>
                          <a:pt x="25" y="122"/>
                          <a:pt x="25" y="122"/>
                          <a:pt x="25" y="122"/>
                        </a:cubicBezTo>
                        <a:cubicBezTo>
                          <a:pt x="45" y="133"/>
                          <a:pt x="45" y="133"/>
                          <a:pt x="45" y="133"/>
                        </a:cubicBezTo>
                        <a:cubicBezTo>
                          <a:pt x="57" y="120"/>
                          <a:pt x="57" y="120"/>
                          <a:pt x="57" y="120"/>
                        </a:cubicBezTo>
                        <a:cubicBezTo>
                          <a:pt x="59" y="120"/>
                          <a:pt x="63" y="120"/>
                          <a:pt x="68" y="120"/>
                        </a:cubicBezTo>
                        <a:cubicBezTo>
                          <a:pt x="75" y="138"/>
                          <a:pt x="75" y="138"/>
                          <a:pt x="75" y="138"/>
                        </a:cubicBezTo>
                        <a:cubicBezTo>
                          <a:pt x="97" y="131"/>
                          <a:pt x="97" y="131"/>
                          <a:pt x="97" y="131"/>
                        </a:cubicBezTo>
                        <a:cubicBezTo>
                          <a:pt x="95" y="113"/>
                          <a:pt x="95" y="113"/>
                          <a:pt x="95" y="113"/>
                        </a:cubicBezTo>
                        <a:cubicBezTo>
                          <a:pt x="99" y="111"/>
                          <a:pt x="102" y="108"/>
                          <a:pt x="104" y="106"/>
                        </a:cubicBezTo>
                        <a:cubicBezTo>
                          <a:pt x="122" y="113"/>
                          <a:pt x="122" y="113"/>
                          <a:pt x="122" y="113"/>
                        </a:cubicBezTo>
                        <a:cubicBezTo>
                          <a:pt x="133" y="93"/>
                          <a:pt x="133" y="93"/>
                          <a:pt x="133" y="93"/>
                        </a:cubicBezTo>
                        <a:cubicBezTo>
                          <a:pt x="117" y="81"/>
                          <a:pt x="117" y="81"/>
                          <a:pt x="117" y="81"/>
                        </a:cubicBezTo>
                        <a:cubicBezTo>
                          <a:pt x="120" y="77"/>
                          <a:pt x="120" y="75"/>
                          <a:pt x="120" y="70"/>
                        </a:cubicBezTo>
                        <a:close/>
                        <a:moveTo>
                          <a:pt x="84" y="97"/>
                        </a:moveTo>
                        <a:cubicBezTo>
                          <a:pt x="68" y="106"/>
                          <a:pt x="48" y="99"/>
                          <a:pt x="41" y="84"/>
                        </a:cubicBezTo>
                        <a:cubicBezTo>
                          <a:pt x="32" y="68"/>
                          <a:pt x="39" y="48"/>
                          <a:pt x="54" y="41"/>
                        </a:cubicBezTo>
                        <a:cubicBezTo>
                          <a:pt x="70" y="32"/>
                          <a:pt x="88" y="39"/>
                          <a:pt x="97" y="54"/>
                        </a:cubicBezTo>
                        <a:cubicBezTo>
                          <a:pt x="106" y="70"/>
                          <a:pt x="99" y="90"/>
                          <a:pt x="84"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defTabSz="672290">
                      <a:defRPr/>
                    </a:pPr>
                    <a:endParaRPr lang="en-US" sz="1372">
                      <a:solidFill>
                        <a:srgbClr val="505050"/>
                      </a:solidFill>
                      <a:latin typeface="Segoe UI"/>
                    </a:endParaRPr>
                  </a:p>
                </p:txBody>
              </p:sp>
              <p:sp>
                <p:nvSpPr>
                  <p:cNvPr id="79" name="Freeform 78"/>
                  <p:cNvSpPr>
                    <a:spLocks/>
                  </p:cNvSpPr>
                  <p:nvPr/>
                </p:nvSpPr>
                <p:spPr bwMode="auto">
                  <a:xfrm>
                    <a:off x="2844" y="1667"/>
                    <a:ext cx="65" cy="58"/>
                  </a:xfrm>
                  <a:custGeom>
                    <a:avLst/>
                    <a:gdLst>
                      <a:gd name="T0" fmla="*/ 9 w 27"/>
                      <a:gd name="T1" fmla="*/ 2 h 24"/>
                      <a:gd name="T2" fmla="*/ 5 w 27"/>
                      <a:gd name="T3" fmla="*/ 18 h 24"/>
                      <a:gd name="T4" fmla="*/ 21 w 27"/>
                      <a:gd name="T5" fmla="*/ 22 h 24"/>
                      <a:gd name="T6" fmla="*/ 25 w 27"/>
                      <a:gd name="T7" fmla="*/ 6 h 24"/>
                      <a:gd name="T8" fmla="*/ 9 w 27"/>
                      <a:gd name="T9" fmla="*/ 2 h 24"/>
                    </a:gdLst>
                    <a:ahLst/>
                    <a:cxnLst>
                      <a:cxn ang="0">
                        <a:pos x="T0" y="T1"/>
                      </a:cxn>
                      <a:cxn ang="0">
                        <a:pos x="T2" y="T3"/>
                      </a:cxn>
                      <a:cxn ang="0">
                        <a:pos x="T4" y="T5"/>
                      </a:cxn>
                      <a:cxn ang="0">
                        <a:pos x="T6" y="T7"/>
                      </a:cxn>
                      <a:cxn ang="0">
                        <a:pos x="T8" y="T9"/>
                      </a:cxn>
                    </a:cxnLst>
                    <a:rect l="0" t="0" r="r" b="b"/>
                    <a:pathLst>
                      <a:path w="27" h="24">
                        <a:moveTo>
                          <a:pt x="9" y="2"/>
                        </a:moveTo>
                        <a:cubicBezTo>
                          <a:pt x="3" y="4"/>
                          <a:pt x="0" y="11"/>
                          <a:pt x="5" y="18"/>
                        </a:cubicBezTo>
                        <a:cubicBezTo>
                          <a:pt x="7" y="22"/>
                          <a:pt x="14" y="24"/>
                          <a:pt x="21" y="22"/>
                        </a:cubicBezTo>
                        <a:cubicBezTo>
                          <a:pt x="25" y="20"/>
                          <a:pt x="27" y="13"/>
                          <a:pt x="25" y="6"/>
                        </a:cubicBezTo>
                        <a:cubicBezTo>
                          <a:pt x="23" y="2"/>
                          <a:pt x="16" y="0"/>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defTabSz="672290">
                      <a:defRPr/>
                    </a:pPr>
                    <a:endParaRPr lang="en-US" sz="1372">
                      <a:solidFill>
                        <a:srgbClr val="505050"/>
                      </a:solidFill>
                      <a:latin typeface="Segoe UI"/>
                    </a:endParaRPr>
                  </a:p>
                </p:txBody>
              </p:sp>
            </p:grpSp>
          </p:grpSp>
          <p:grpSp>
            <p:nvGrpSpPr>
              <p:cNvPr id="67" name="Group 66"/>
              <p:cNvGrpSpPr/>
              <p:nvPr/>
            </p:nvGrpSpPr>
            <p:grpSpPr>
              <a:xfrm>
                <a:off x="3194157" y="4296155"/>
                <a:ext cx="1208896" cy="248176"/>
                <a:chOff x="3064261" y="4296155"/>
                <a:chExt cx="1208896" cy="248176"/>
              </a:xfrm>
            </p:grpSpPr>
            <p:sp>
              <p:nvSpPr>
                <p:cNvPr id="74" name="TextBox 108"/>
                <p:cNvSpPr txBox="1"/>
                <p:nvPr/>
              </p:nvSpPr>
              <p:spPr>
                <a:xfrm>
                  <a:off x="3064261" y="4337818"/>
                  <a:ext cx="1208896" cy="204416"/>
                </a:xfrm>
                <a:prstGeom prst="rect">
                  <a:avLst/>
                </a:prstGeom>
                <a:noFill/>
              </p:spPr>
              <p:txBody>
                <a:bodyPr wrap="square" lIns="0" tIns="0" rIns="0" bIns="0"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defTabSz="672290">
                    <a:lnSpc>
                      <a:spcPct val="90000"/>
                    </a:lnSpc>
                    <a:spcBef>
                      <a:spcPts val="588"/>
                    </a:spcBef>
                    <a:defRPr/>
                  </a:pPr>
                  <a:r>
                    <a:rPr lang="en-US" sz="1372" dirty="0">
                      <a:solidFill>
                        <a:srgbClr val="FFFFFF"/>
                      </a:solidFill>
                      <a:latin typeface="Segoe UI Light"/>
                      <a:ea typeface="Segoe UI" pitchFamily="34" charset="0"/>
                      <a:cs typeface="Segoe UI Semibold" panose="020B0702040204020203" pitchFamily="34" charset="0"/>
                    </a:rPr>
                    <a:t>Security</a:t>
                  </a:r>
                </a:p>
              </p:txBody>
            </p:sp>
            <p:sp>
              <p:nvSpPr>
                <p:cNvPr id="75" name="Freeform 74"/>
                <p:cNvSpPr>
                  <a:spLocks noEditPoints="1"/>
                </p:cNvSpPr>
                <p:nvPr/>
              </p:nvSpPr>
              <p:spPr bwMode="auto">
                <a:xfrm>
                  <a:off x="3090896" y="4296155"/>
                  <a:ext cx="184252" cy="248176"/>
                </a:xfrm>
                <a:custGeom>
                  <a:avLst/>
                  <a:gdLst>
                    <a:gd name="T0" fmla="*/ 73 w 80"/>
                    <a:gd name="T1" fmla="*/ 46 h 109"/>
                    <a:gd name="T2" fmla="*/ 73 w 80"/>
                    <a:gd name="T3" fmla="*/ 41 h 109"/>
                    <a:gd name="T4" fmla="*/ 73 w 80"/>
                    <a:gd name="T5" fmla="*/ 38 h 109"/>
                    <a:gd name="T6" fmla="*/ 65 w 80"/>
                    <a:gd name="T7" fmla="*/ 8 h 109"/>
                    <a:gd name="T8" fmla="*/ 40 w 80"/>
                    <a:gd name="T9" fmla="*/ 0 h 109"/>
                    <a:gd name="T10" fmla="*/ 15 w 80"/>
                    <a:gd name="T11" fmla="*/ 8 h 109"/>
                    <a:gd name="T12" fmla="*/ 8 w 80"/>
                    <a:gd name="T13" fmla="*/ 36 h 109"/>
                    <a:gd name="T14" fmla="*/ 8 w 80"/>
                    <a:gd name="T15" fmla="*/ 41 h 109"/>
                    <a:gd name="T16" fmla="*/ 8 w 80"/>
                    <a:gd name="T17" fmla="*/ 45 h 109"/>
                    <a:gd name="T18" fmla="*/ 0 w 80"/>
                    <a:gd name="T19" fmla="*/ 53 h 109"/>
                    <a:gd name="T20" fmla="*/ 0 w 80"/>
                    <a:gd name="T21" fmla="*/ 102 h 109"/>
                    <a:gd name="T22" fmla="*/ 8 w 80"/>
                    <a:gd name="T23" fmla="*/ 109 h 109"/>
                    <a:gd name="T24" fmla="*/ 71 w 80"/>
                    <a:gd name="T25" fmla="*/ 109 h 109"/>
                    <a:gd name="T26" fmla="*/ 80 w 80"/>
                    <a:gd name="T27" fmla="*/ 102 h 109"/>
                    <a:gd name="T28" fmla="*/ 80 w 80"/>
                    <a:gd name="T29" fmla="*/ 53 h 109"/>
                    <a:gd name="T30" fmla="*/ 73 w 80"/>
                    <a:gd name="T31" fmla="*/ 46 h 109"/>
                    <a:gd name="T32" fmla="*/ 58 w 80"/>
                    <a:gd name="T33" fmla="*/ 41 h 109"/>
                    <a:gd name="T34" fmla="*/ 58 w 80"/>
                    <a:gd name="T35" fmla="*/ 45 h 109"/>
                    <a:gd name="T36" fmla="*/ 23 w 80"/>
                    <a:gd name="T37" fmla="*/ 45 h 109"/>
                    <a:gd name="T38" fmla="*/ 23 w 80"/>
                    <a:gd name="T39" fmla="*/ 41 h 109"/>
                    <a:gd name="T40" fmla="*/ 23 w 80"/>
                    <a:gd name="T41" fmla="*/ 36 h 109"/>
                    <a:gd name="T42" fmla="*/ 25 w 80"/>
                    <a:gd name="T43" fmla="*/ 18 h 109"/>
                    <a:gd name="T44" fmla="*/ 40 w 80"/>
                    <a:gd name="T45" fmla="*/ 15 h 109"/>
                    <a:gd name="T46" fmla="*/ 55 w 80"/>
                    <a:gd name="T47" fmla="*/ 18 h 109"/>
                    <a:gd name="T48" fmla="*/ 58 w 80"/>
                    <a:gd name="T49" fmla="*/ 38 h 109"/>
                    <a:gd name="T50" fmla="*/ 58 w 80"/>
                    <a:gd name="T51" fmla="*/ 4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 h="109">
                      <a:moveTo>
                        <a:pt x="73" y="46"/>
                      </a:moveTo>
                      <a:cubicBezTo>
                        <a:pt x="73" y="45"/>
                        <a:pt x="73" y="43"/>
                        <a:pt x="73" y="41"/>
                      </a:cubicBezTo>
                      <a:cubicBezTo>
                        <a:pt x="73" y="38"/>
                        <a:pt x="73" y="38"/>
                        <a:pt x="73" y="38"/>
                      </a:cubicBezTo>
                      <a:cubicBezTo>
                        <a:pt x="73" y="27"/>
                        <a:pt x="73" y="17"/>
                        <a:pt x="65" y="8"/>
                      </a:cubicBezTo>
                      <a:cubicBezTo>
                        <a:pt x="60" y="4"/>
                        <a:pt x="51" y="0"/>
                        <a:pt x="40" y="0"/>
                      </a:cubicBezTo>
                      <a:cubicBezTo>
                        <a:pt x="28" y="0"/>
                        <a:pt x="20" y="4"/>
                        <a:pt x="15" y="8"/>
                      </a:cubicBezTo>
                      <a:cubicBezTo>
                        <a:pt x="8" y="15"/>
                        <a:pt x="8" y="27"/>
                        <a:pt x="8" y="36"/>
                      </a:cubicBezTo>
                      <a:cubicBezTo>
                        <a:pt x="8" y="41"/>
                        <a:pt x="8" y="41"/>
                        <a:pt x="8" y="41"/>
                      </a:cubicBezTo>
                      <a:cubicBezTo>
                        <a:pt x="8" y="43"/>
                        <a:pt x="8" y="45"/>
                        <a:pt x="8" y="45"/>
                      </a:cubicBezTo>
                      <a:cubicBezTo>
                        <a:pt x="3" y="46"/>
                        <a:pt x="0" y="50"/>
                        <a:pt x="0" y="53"/>
                      </a:cubicBezTo>
                      <a:cubicBezTo>
                        <a:pt x="0" y="102"/>
                        <a:pt x="0" y="102"/>
                        <a:pt x="0" y="102"/>
                      </a:cubicBezTo>
                      <a:cubicBezTo>
                        <a:pt x="0" y="105"/>
                        <a:pt x="3" y="109"/>
                        <a:pt x="8" y="109"/>
                      </a:cubicBezTo>
                      <a:cubicBezTo>
                        <a:pt x="71" y="109"/>
                        <a:pt x="71" y="109"/>
                        <a:pt x="71" y="109"/>
                      </a:cubicBezTo>
                      <a:cubicBezTo>
                        <a:pt x="76" y="109"/>
                        <a:pt x="80" y="105"/>
                        <a:pt x="80" y="102"/>
                      </a:cubicBezTo>
                      <a:cubicBezTo>
                        <a:pt x="80" y="53"/>
                        <a:pt x="80" y="53"/>
                        <a:pt x="80" y="53"/>
                      </a:cubicBezTo>
                      <a:cubicBezTo>
                        <a:pt x="80" y="50"/>
                        <a:pt x="76" y="46"/>
                        <a:pt x="73" y="46"/>
                      </a:cubicBezTo>
                      <a:close/>
                      <a:moveTo>
                        <a:pt x="58" y="41"/>
                      </a:moveTo>
                      <a:cubicBezTo>
                        <a:pt x="58" y="43"/>
                        <a:pt x="58" y="45"/>
                        <a:pt x="58" y="45"/>
                      </a:cubicBezTo>
                      <a:cubicBezTo>
                        <a:pt x="23" y="45"/>
                        <a:pt x="23" y="45"/>
                        <a:pt x="23" y="45"/>
                      </a:cubicBezTo>
                      <a:cubicBezTo>
                        <a:pt x="23" y="45"/>
                        <a:pt x="23" y="43"/>
                        <a:pt x="23" y="41"/>
                      </a:cubicBezTo>
                      <a:cubicBezTo>
                        <a:pt x="23" y="36"/>
                        <a:pt x="23" y="36"/>
                        <a:pt x="23" y="36"/>
                      </a:cubicBezTo>
                      <a:cubicBezTo>
                        <a:pt x="23" y="28"/>
                        <a:pt x="23" y="22"/>
                        <a:pt x="25" y="18"/>
                      </a:cubicBezTo>
                      <a:cubicBezTo>
                        <a:pt x="28" y="17"/>
                        <a:pt x="33" y="15"/>
                        <a:pt x="40" y="15"/>
                      </a:cubicBezTo>
                      <a:cubicBezTo>
                        <a:pt x="48" y="15"/>
                        <a:pt x="53" y="17"/>
                        <a:pt x="55" y="18"/>
                      </a:cubicBezTo>
                      <a:cubicBezTo>
                        <a:pt x="58" y="22"/>
                        <a:pt x="58" y="30"/>
                        <a:pt x="58" y="38"/>
                      </a:cubicBezTo>
                      <a:cubicBezTo>
                        <a:pt x="58" y="41"/>
                        <a:pt x="58" y="41"/>
                        <a:pt x="58" y="4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defTabSz="672290">
                    <a:defRPr/>
                  </a:pPr>
                  <a:endParaRPr lang="en-US" sz="1372">
                    <a:solidFill>
                      <a:srgbClr val="505050"/>
                    </a:solidFill>
                    <a:latin typeface="Segoe UI"/>
                  </a:endParaRPr>
                </a:p>
              </p:txBody>
            </p:sp>
          </p:grpSp>
          <p:grpSp>
            <p:nvGrpSpPr>
              <p:cNvPr id="68" name="Group 67"/>
              <p:cNvGrpSpPr/>
              <p:nvPr/>
            </p:nvGrpSpPr>
            <p:grpSpPr>
              <a:xfrm>
                <a:off x="4929920" y="4302760"/>
                <a:ext cx="1535579" cy="239475"/>
                <a:chOff x="4470584" y="4302760"/>
                <a:chExt cx="1535579" cy="239475"/>
              </a:xfrm>
            </p:grpSpPr>
            <p:sp>
              <p:nvSpPr>
                <p:cNvPr id="72" name="TextBox 109"/>
                <p:cNvSpPr txBox="1"/>
                <p:nvPr/>
              </p:nvSpPr>
              <p:spPr>
                <a:xfrm>
                  <a:off x="4797267" y="4337818"/>
                  <a:ext cx="1208896" cy="204417"/>
                </a:xfrm>
                <a:prstGeom prst="rect">
                  <a:avLst/>
                </a:prstGeom>
                <a:noFill/>
              </p:spPr>
              <p:txBody>
                <a:bodyPr wrap="square" lIns="0" tIns="0" rIns="0" bIns="0"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defTabSz="672290">
                    <a:lnSpc>
                      <a:spcPct val="90000"/>
                    </a:lnSpc>
                    <a:spcBef>
                      <a:spcPts val="588"/>
                    </a:spcBef>
                    <a:defRPr/>
                  </a:pPr>
                  <a:r>
                    <a:rPr lang="en-US" sz="1372" dirty="0">
                      <a:solidFill>
                        <a:srgbClr val="FFFFFF"/>
                      </a:solidFill>
                      <a:latin typeface="Segoe UI Light"/>
                      <a:ea typeface="Segoe UI" pitchFamily="34" charset="0"/>
                      <a:cs typeface="Segoe UI Semibold" panose="020B0702040204020203" pitchFamily="34" charset="0"/>
                    </a:rPr>
                    <a:t>Management</a:t>
                  </a:r>
                </a:p>
              </p:txBody>
            </p:sp>
            <p:sp>
              <p:nvSpPr>
                <p:cNvPr id="73" name="Freeform 72"/>
                <p:cNvSpPr>
                  <a:spLocks noEditPoints="1"/>
                </p:cNvSpPr>
                <p:nvPr/>
              </p:nvSpPr>
              <p:spPr bwMode="auto">
                <a:xfrm>
                  <a:off x="4470584" y="4302760"/>
                  <a:ext cx="327140" cy="238774"/>
                </a:xfrm>
                <a:custGeom>
                  <a:avLst/>
                  <a:gdLst>
                    <a:gd name="T0" fmla="*/ 125 w 144"/>
                    <a:gd name="T1" fmla="*/ 68 h 104"/>
                    <a:gd name="T2" fmla="*/ 107 w 144"/>
                    <a:gd name="T3" fmla="*/ 82 h 104"/>
                    <a:gd name="T4" fmla="*/ 107 w 144"/>
                    <a:gd name="T5" fmla="*/ 83 h 104"/>
                    <a:gd name="T6" fmla="*/ 76 w 144"/>
                    <a:gd name="T7" fmla="*/ 83 h 104"/>
                    <a:gd name="T8" fmla="*/ 76 w 144"/>
                    <a:gd name="T9" fmla="*/ 56 h 104"/>
                    <a:gd name="T10" fmla="*/ 76 w 144"/>
                    <a:gd name="T11" fmla="*/ 49 h 104"/>
                    <a:gd name="T12" fmla="*/ 76 w 144"/>
                    <a:gd name="T13" fmla="*/ 23 h 104"/>
                    <a:gd name="T14" fmla="*/ 107 w 144"/>
                    <a:gd name="T15" fmla="*/ 23 h 104"/>
                    <a:gd name="T16" fmla="*/ 108 w 144"/>
                    <a:gd name="T17" fmla="*/ 26 h 104"/>
                    <a:gd name="T18" fmla="*/ 125 w 144"/>
                    <a:gd name="T19" fmla="*/ 37 h 104"/>
                    <a:gd name="T20" fmla="*/ 144 w 144"/>
                    <a:gd name="T21" fmla="*/ 19 h 104"/>
                    <a:gd name="T22" fmla="*/ 125 w 144"/>
                    <a:gd name="T23" fmla="*/ 0 h 104"/>
                    <a:gd name="T24" fmla="*/ 107 w 144"/>
                    <a:gd name="T25" fmla="*/ 15 h 104"/>
                    <a:gd name="T26" fmla="*/ 107 w 144"/>
                    <a:gd name="T27" fmla="*/ 15 h 104"/>
                    <a:gd name="T28" fmla="*/ 68 w 144"/>
                    <a:gd name="T29" fmla="*/ 15 h 104"/>
                    <a:gd name="T30" fmla="*/ 68 w 144"/>
                    <a:gd name="T31" fmla="*/ 23 h 104"/>
                    <a:gd name="T32" fmla="*/ 68 w 144"/>
                    <a:gd name="T33" fmla="*/ 49 h 104"/>
                    <a:gd name="T34" fmla="*/ 36 w 144"/>
                    <a:gd name="T35" fmla="*/ 49 h 104"/>
                    <a:gd name="T36" fmla="*/ 35 w 144"/>
                    <a:gd name="T37" fmla="*/ 46 h 104"/>
                    <a:gd name="T38" fmla="*/ 18 w 144"/>
                    <a:gd name="T39" fmla="*/ 34 h 104"/>
                    <a:gd name="T40" fmla="*/ 0 w 144"/>
                    <a:gd name="T41" fmla="*/ 53 h 104"/>
                    <a:gd name="T42" fmla="*/ 18 w 144"/>
                    <a:gd name="T43" fmla="*/ 71 h 104"/>
                    <a:gd name="T44" fmla="*/ 35 w 144"/>
                    <a:gd name="T45" fmla="*/ 60 h 104"/>
                    <a:gd name="T46" fmla="*/ 36 w 144"/>
                    <a:gd name="T47" fmla="*/ 56 h 104"/>
                    <a:gd name="T48" fmla="*/ 68 w 144"/>
                    <a:gd name="T49" fmla="*/ 56 h 104"/>
                    <a:gd name="T50" fmla="*/ 68 w 144"/>
                    <a:gd name="T51" fmla="*/ 83 h 104"/>
                    <a:gd name="T52" fmla="*/ 68 w 144"/>
                    <a:gd name="T53" fmla="*/ 90 h 104"/>
                    <a:gd name="T54" fmla="*/ 107 w 144"/>
                    <a:gd name="T55" fmla="*/ 90 h 104"/>
                    <a:gd name="T56" fmla="*/ 108 w 144"/>
                    <a:gd name="T57" fmla="*/ 93 h 104"/>
                    <a:gd name="T58" fmla="*/ 125 w 144"/>
                    <a:gd name="T59" fmla="*/ 104 h 104"/>
                    <a:gd name="T60" fmla="*/ 144 w 144"/>
                    <a:gd name="T61" fmla="*/ 86 h 104"/>
                    <a:gd name="T62" fmla="*/ 125 w 144"/>
                    <a:gd name="T63" fmla="*/ 68 h 104"/>
                    <a:gd name="T64" fmla="*/ 125 w 144"/>
                    <a:gd name="T65" fmla="*/ 7 h 104"/>
                    <a:gd name="T66" fmla="*/ 137 w 144"/>
                    <a:gd name="T67" fmla="*/ 19 h 104"/>
                    <a:gd name="T68" fmla="*/ 125 w 144"/>
                    <a:gd name="T69" fmla="*/ 30 h 104"/>
                    <a:gd name="T70" fmla="*/ 114 w 144"/>
                    <a:gd name="T71" fmla="*/ 19 h 104"/>
                    <a:gd name="T72" fmla="*/ 125 w 144"/>
                    <a:gd name="T73" fmla="*/ 7 h 104"/>
                    <a:gd name="T74" fmla="*/ 18 w 144"/>
                    <a:gd name="T75" fmla="*/ 64 h 104"/>
                    <a:gd name="T76" fmla="*/ 7 w 144"/>
                    <a:gd name="T77" fmla="*/ 53 h 104"/>
                    <a:gd name="T78" fmla="*/ 18 w 144"/>
                    <a:gd name="T79" fmla="*/ 41 h 104"/>
                    <a:gd name="T80" fmla="*/ 29 w 144"/>
                    <a:gd name="T81" fmla="*/ 53 h 104"/>
                    <a:gd name="T82" fmla="*/ 18 w 144"/>
                    <a:gd name="T83" fmla="*/ 64 h 104"/>
                    <a:gd name="T84" fmla="*/ 125 w 144"/>
                    <a:gd name="T85" fmla="*/ 97 h 104"/>
                    <a:gd name="T86" fmla="*/ 114 w 144"/>
                    <a:gd name="T87" fmla="*/ 86 h 104"/>
                    <a:gd name="T88" fmla="*/ 125 w 144"/>
                    <a:gd name="T89" fmla="*/ 75 h 104"/>
                    <a:gd name="T90" fmla="*/ 137 w 144"/>
                    <a:gd name="T91" fmla="*/ 86 h 104"/>
                    <a:gd name="T92" fmla="*/ 125 w 144"/>
                    <a:gd name="T93" fmla="*/ 9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4" h="104">
                      <a:moveTo>
                        <a:pt x="125" y="68"/>
                      </a:moveTo>
                      <a:cubicBezTo>
                        <a:pt x="116" y="68"/>
                        <a:pt x="109" y="74"/>
                        <a:pt x="107" y="82"/>
                      </a:cubicBezTo>
                      <a:cubicBezTo>
                        <a:pt x="107" y="82"/>
                        <a:pt x="107" y="82"/>
                        <a:pt x="107" y="83"/>
                      </a:cubicBezTo>
                      <a:cubicBezTo>
                        <a:pt x="107" y="83"/>
                        <a:pt x="107" y="83"/>
                        <a:pt x="76" y="83"/>
                      </a:cubicBezTo>
                      <a:cubicBezTo>
                        <a:pt x="76" y="83"/>
                        <a:pt x="76" y="83"/>
                        <a:pt x="76" y="56"/>
                      </a:cubicBezTo>
                      <a:cubicBezTo>
                        <a:pt x="76" y="56"/>
                        <a:pt x="76" y="56"/>
                        <a:pt x="76" y="49"/>
                      </a:cubicBezTo>
                      <a:cubicBezTo>
                        <a:pt x="76" y="49"/>
                        <a:pt x="76" y="49"/>
                        <a:pt x="76" y="23"/>
                      </a:cubicBezTo>
                      <a:cubicBezTo>
                        <a:pt x="76" y="23"/>
                        <a:pt x="76" y="23"/>
                        <a:pt x="107" y="23"/>
                      </a:cubicBezTo>
                      <a:cubicBezTo>
                        <a:pt x="107" y="23"/>
                        <a:pt x="107" y="23"/>
                        <a:pt x="108" y="26"/>
                      </a:cubicBezTo>
                      <a:cubicBezTo>
                        <a:pt x="111" y="32"/>
                        <a:pt x="118" y="37"/>
                        <a:pt x="125" y="37"/>
                      </a:cubicBezTo>
                      <a:cubicBezTo>
                        <a:pt x="135" y="37"/>
                        <a:pt x="144" y="29"/>
                        <a:pt x="144" y="19"/>
                      </a:cubicBezTo>
                      <a:cubicBezTo>
                        <a:pt x="144" y="8"/>
                        <a:pt x="135" y="0"/>
                        <a:pt x="125" y="0"/>
                      </a:cubicBezTo>
                      <a:cubicBezTo>
                        <a:pt x="116" y="0"/>
                        <a:pt x="109" y="6"/>
                        <a:pt x="107" y="15"/>
                      </a:cubicBezTo>
                      <a:cubicBezTo>
                        <a:pt x="107" y="15"/>
                        <a:pt x="107" y="15"/>
                        <a:pt x="107" y="15"/>
                      </a:cubicBezTo>
                      <a:cubicBezTo>
                        <a:pt x="107" y="15"/>
                        <a:pt x="107" y="15"/>
                        <a:pt x="68" y="15"/>
                      </a:cubicBezTo>
                      <a:cubicBezTo>
                        <a:pt x="68" y="15"/>
                        <a:pt x="68" y="15"/>
                        <a:pt x="68" y="23"/>
                      </a:cubicBezTo>
                      <a:cubicBezTo>
                        <a:pt x="68" y="23"/>
                        <a:pt x="68" y="23"/>
                        <a:pt x="68" y="49"/>
                      </a:cubicBezTo>
                      <a:cubicBezTo>
                        <a:pt x="68" y="49"/>
                        <a:pt x="68" y="49"/>
                        <a:pt x="36" y="49"/>
                      </a:cubicBezTo>
                      <a:cubicBezTo>
                        <a:pt x="36" y="49"/>
                        <a:pt x="36" y="49"/>
                        <a:pt x="35" y="46"/>
                      </a:cubicBezTo>
                      <a:cubicBezTo>
                        <a:pt x="32" y="39"/>
                        <a:pt x="26" y="34"/>
                        <a:pt x="18" y="34"/>
                      </a:cubicBezTo>
                      <a:cubicBezTo>
                        <a:pt x="8" y="34"/>
                        <a:pt x="0" y="43"/>
                        <a:pt x="0" y="53"/>
                      </a:cubicBezTo>
                      <a:cubicBezTo>
                        <a:pt x="0" y="63"/>
                        <a:pt x="8" y="71"/>
                        <a:pt x="18" y="71"/>
                      </a:cubicBezTo>
                      <a:cubicBezTo>
                        <a:pt x="26" y="71"/>
                        <a:pt x="32" y="66"/>
                        <a:pt x="35" y="60"/>
                      </a:cubicBezTo>
                      <a:cubicBezTo>
                        <a:pt x="35" y="60"/>
                        <a:pt x="35" y="60"/>
                        <a:pt x="36" y="56"/>
                      </a:cubicBezTo>
                      <a:cubicBezTo>
                        <a:pt x="36" y="56"/>
                        <a:pt x="36" y="56"/>
                        <a:pt x="68" y="56"/>
                      </a:cubicBezTo>
                      <a:cubicBezTo>
                        <a:pt x="68" y="56"/>
                        <a:pt x="68" y="56"/>
                        <a:pt x="68" y="83"/>
                      </a:cubicBezTo>
                      <a:cubicBezTo>
                        <a:pt x="68" y="83"/>
                        <a:pt x="68" y="83"/>
                        <a:pt x="68" y="90"/>
                      </a:cubicBezTo>
                      <a:cubicBezTo>
                        <a:pt x="68" y="90"/>
                        <a:pt x="68" y="90"/>
                        <a:pt x="107" y="90"/>
                      </a:cubicBezTo>
                      <a:cubicBezTo>
                        <a:pt x="107" y="90"/>
                        <a:pt x="107" y="90"/>
                        <a:pt x="108" y="93"/>
                      </a:cubicBezTo>
                      <a:cubicBezTo>
                        <a:pt x="111" y="100"/>
                        <a:pt x="118" y="104"/>
                        <a:pt x="125" y="104"/>
                      </a:cubicBezTo>
                      <a:cubicBezTo>
                        <a:pt x="135" y="104"/>
                        <a:pt x="144" y="96"/>
                        <a:pt x="144" y="86"/>
                      </a:cubicBezTo>
                      <a:cubicBezTo>
                        <a:pt x="144" y="76"/>
                        <a:pt x="135" y="68"/>
                        <a:pt x="125" y="68"/>
                      </a:cubicBezTo>
                      <a:close/>
                      <a:moveTo>
                        <a:pt x="125" y="7"/>
                      </a:moveTo>
                      <a:cubicBezTo>
                        <a:pt x="132" y="7"/>
                        <a:pt x="137" y="12"/>
                        <a:pt x="137" y="19"/>
                      </a:cubicBezTo>
                      <a:cubicBezTo>
                        <a:pt x="137" y="25"/>
                        <a:pt x="132" y="30"/>
                        <a:pt x="125" y="30"/>
                      </a:cubicBezTo>
                      <a:cubicBezTo>
                        <a:pt x="119" y="30"/>
                        <a:pt x="114" y="25"/>
                        <a:pt x="114" y="19"/>
                      </a:cubicBezTo>
                      <a:cubicBezTo>
                        <a:pt x="114" y="12"/>
                        <a:pt x="119" y="7"/>
                        <a:pt x="125" y="7"/>
                      </a:cubicBezTo>
                      <a:close/>
                      <a:moveTo>
                        <a:pt x="18" y="64"/>
                      </a:moveTo>
                      <a:cubicBezTo>
                        <a:pt x="12" y="64"/>
                        <a:pt x="7" y="59"/>
                        <a:pt x="7" y="53"/>
                      </a:cubicBezTo>
                      <a:cubicBezTo>
                        <a:pt x="7" y="46"/>
                        <a:pt x="12" y="41"/>
                        <a:pt x="18" y="41"/>
                      </a:cubicBezTo>
                      <a:cubicBezTo>
                        <a:pt x="24" y="41"/>
                        <a:pt x="29" y="46"/>
                        <a:pt x="29" y="53"/>
                      </a:cubicBezTo>
                      <a:cubicBezTo>
                        <a:pt x="29" y="59"/>
                        <a:pt x="24" y="64"/>
                        <a:pt x="18" y="64"/>
                      </a:cubicBezTo>
                      <a:close/>
                      <a:moveTo>
                        <a:pt x="125" y="97"/>
                      </a:moveTo>
                      <a:cubicBezTo>
                        <a:pt x="119" y="97"/>
                        <a:pt x="114" y="92"/>
                        <a:pt x="114" y="86"/>
                      </a:cubicBezTo>
                      <a:cubicBezTo>
                        <a:pt x="114" y="80"/>
                        <a:pt x="119" y="75"/>
                        <a:pt x="125" y="75"/>
                      </a:cubicBezTo>
                      <a:cubicBezTo>
                        <a:pt x="132" y="75"/>
                        <a:pt x="137" y="80"/>
                        <a:pt x="137" y="86"/>
                      </a:cubicBezTo>
                      <a:cubicBezTo>
                        <a:pt x="137" y="92"/>
                        <a:pt x="132" y="97"/>
                        <a:pt x="125" y="9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defTabSz="672290">
                    <a:defRPr/>
                  </a:pPr>
                  <a:endParaRPr lang="en-US" sz="1372">
                    <a:solidFill>
                      <a:srgbClr val="505050"/>
                    </a:solidFill>
                    <a:latin typeface="Segoe UI"/>
                  </a:endParaRPr>
                </a:p>
              </p:txBody>
            </p:sp>
          </p:grpSp>
          <p:grpSp>
            <p:nvGrpSpPr>
              <p:cNvPr id="69" name="Group 68"/>
              <p:cNvGrpSpPr/>
              <p:nvPr/>
            </p:nvGrpSpPr>
            <p:grpSpPr>
              <a:xfrm>
                <a:off x="6992367" y="4303888"/>
                <a:ext cx="1252076" cy="238346"/>
                <a:chOff x="7401493" y="4303888"/>
                <a:chExt cx="1252076" cy="238346"/>
              </a:xfrm>
            </p:grpSpPr>
            <p:sp>
              <p:nvSpPr>
                <p:cNvPr id="70" name="TextBox 112"/>
                <p:cNvSpPr txBox="1"/>
                <p:nvPr/>
              </p:nvSpPr>
              <p:spPr>
                <a:xfrm>
                  <a:off x="7444673" y="4337818"/>
                  <a:ext cx="1208896" cy="204416"/>
                </a:xfrm>
                <a:prstGeom prst="rect">
                  <a:avLst/>
                </a:prstGeom>
                <a:noFill/>
              </p:spPr>
              <p:txBody>
                <a:bodyPr wrap="square" lIns="0" tIns="0" rIns="0" bIns="0"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defTabSz="672290">
                    <a:lnSpc>
                      <a:spcPct val="90000"/>
                    </a:lnSpc>
                    <a:spcBef>
                      <a:spcPts val="588"/>
                    </a:spcBef>
                    <a:defRPr/>
                  </a:pPr>
                  <a:r>
                    <a:rPr lang="en-US" sz="1372" dirty="0">
                      <a:solidFill>
                        <a:srgbClr val="FFFFFF"/>
                      </a:solidFill>
                      <a:latin typeface="Segoe UI Light"/>
                      <a:ea typeface="Segoe UI" pitchFamily="34" charset="0"/>
                      <a:cs typeface="Segoe UI Semibold" panose="020B0702040204020203" pitchFamily="34" charset="0"/>
                    </a:rPr>
                    <a:t>Updates</a:t>
                  </a:r>
                </a:p>
              </p:txBody>
            </p:sp>
            <p:sp>
              <p:nvSpPr>
                <p:cNvPr id="71" name="Freeform 70"/>
                <p:cNvSpPr>
                  <a:spLocks noEditPoints="1"/>
                </p:cNvSpPr>
                <p:nvPr/>
              </p:nvSpPr>
              <p:spPr bwMode="auto">
                <a:xfrm>
                  <a:off x="7401493" y="4303888"/>
                  <a:ext cx="225199" cy="234135"/>
                </a:xfrm>
                <a:custGeom>
                  <a:avLst/>
                  <a:gdLst>
                    <a:gd name="T0" fmla="*/ 94 w 104"/>
                    <a:gd name="T1" fmla="*/ 90 h 108"/>
                    <a:gd name="T2" fmla="*/ 94 w 104"/>
                    <a:gd name="T3" fmla="*/ 92 h 108"/>
                    <a:gd name="T4" fmla="*/ 58 w 104"/>
                    <a:gd name="T5" fmla="*/ 108 h 108"/>
                    <a:gd name="T6" fmla="*/ 54 w 104"/>
                    <a:gd name="T7" fmla="*/ 108 h 108"/>
                    <a:gd name="T8" fmla="*/ 20 w 104"/>
                    <a:gd name="T9" fmla="*/ 95 h 108"/>
                    <a:gd name="T10" fmla="*/ 16 w 104"/>
                    <a:gd name="T11" fmla="*/ 92 h 108"/>
                    <a:gd name="T12" fmla="*/ 3 w 104"/>
                    <a:gd name="T13" fmla="*/ 103 h 108"/>
                    <a:gd name="T14" fmla="*/ 0 w 104"/>
                    <a:gd name="T15" fmla="*/ 62 h 108"/>
                    <a:gd name="T16" fmla="*/ 41 w 104"/>
                    <a:gd name="T17" fmla="*/ 70 h 108"/>
                    <a:gd name="T18" fmla="*/ 28 w 104"/>
                    <a:gd name="T19" fmla="*/ 80 h 108"/>
                    <a:gd name="T20" fmla="*/ 33 w 104"/>
                    <a:gd name="T21" fmla="*/ 83 h 108"/>
                    <a:gd name="T22" fmla="*/ 54 w 104"/>
                    <a:gd name="T23" fmla="*/ 92 h 108"/>
                    <a:gd name="T24" fmla="*/ 56 w 104"/>
                    <a:gd name="T25" fmla="*/ 92 h 108"/>
                    <a:gd name="T26" fmla="*/ 81 w 104"/>
                    <a:gd name="T27" fmla="*/ 80 h 108"/>
                    <a:gd name="T28" fmla="*/ 82 w 104"/>
                    <a:gd name="T29" fmla="*/ 80 h 108"/>
                    <a:gd name="T30" fmla="*/ 94 w 104"/>
                    <a:gd name="T31" fmla="*/ 90 h 108"/>
                    <a:gd name="T32" fmla="*/ 94 w 104"/>
                    <a:gd name="T33" fmla="*/ 90 h 108"/>
                    <a:gd name="T34" fmla="*/ 104 w 104"/>
                    <a:gd name="T35" fmla="*/ 49 h 108"/>
                    <a:gd name="T36" fmla="*/ 100 w 104"/>
                    <a:gd name="T37" fmla="*/ 7 h 108"/>
                    <a:gd name="T38" fmla="*/ 87 w 104"/>
                    <a:gd name="T39" fmla="*/ 19 h 108"/>
                    <a:gd name="T40" fmla="*/ 87 w 104"/>
                    <a:gd name="T41" fmla="*/ 19 h 108"/>
                    <a:gd name="T42" fmla="*/ 87 w 104"/>
                    <a:gd name="T43" fmla="*/ 17 h 108"/>
                    <a:gd name="T44" fmla="*/ 84 w 104"/>
                    <a:gd name="T45" fmla="*/ 14 h 108"/>
                    <a:gd name="T46" fmla="*/ 48 w 104"/>
                    <a:gd name="T47" fmla="*/ 0 h 108"/>
                    <a:gd name="T48" fmla="*/ 46 w 104"/>
                    <a:gd name="T49" fmla="*/ 0 h 108"/>
                    <a:gd name="T50" fmla="*/ 10 w 104"/>
                    <a:gd name="T51" fmla="*/ 17 h 108"/>
                    <a:gd name="T52" fmla="*/ 8 w 104"/>
                    <a:gd name="T53" fmla="*/ 17 h 108"/>
                    <a:gd name="T54" fmla="*/ 21 w 104"/>
                    <a:gd name="T55" fmla="*/ 29 h 108"/>
                    <a:gd name="T56" fmla="*/ 21 w 104"/>
                    <a:gd name="T57" fmla="*/ 29 h 108"/>
                    <a:gd name="T58" fmla="*/ 46 w 104"/>
                    <a:gd name="T59" fmla="*/ 17 h 108"/>
                    <a:gd name="T60" fmla="*/ 48 w 104"/>
                    <a:gd name="T61" fmla="*/ 17 h 108"/>
                    <a:gd name="T62" fmla="*/ 71 w 104"/>
                    <a:gd name="T63" fmla="*/ 24 h 108"/>
                    <a:gd name="T64" fmla="*/ 76 w 104"/>
                    <a:gd name="T65" fmla="*/ 29 h 108"/>
                    <a:gd name="T66" fmla="*/ 62 w 104"/>
                    <a:gd name="T67" fmla="*/ 40 h 108"/>
                    <a:gd name="T68" fmla="*/ 104 w 104"/>
                    <a:gd name="T69" fmla="*/ 49 h 108"/>
                    <a:gd name="T70" fmla="*/ 104 w 104"/>
                    <a:gd name="T71" fmla="*/ 4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08">
                      <a:moveTo>
                        <a:pt x="94" y="90"/>
                      </a:moveTo>
                      <a:cubicBezTo>
                        <a:pt x="94" y="92"/>
                        <a:pt x="94" y="92"/>
                        <a:pt x="94" y="92"/>
                      </a:cubicBezTo>
                      <a:cubicBezTo>
                        <a:pt x="84" y="102"/>
                        <a:pt x="71" y="107"/>
                        <a:pt x="58" y="108"/>
                      </a:cubicBezTo>
                      <a:cubicBezTo>
                        <a:pt x="56" y="108"/>
                        <a:pt x="56" y="108"/>
                        <a:pt x="54" y="108"/>
                      </a:cubicBezTo>
                      <a:cubicBezTo>
                        <a:pt x="43" y="108"/>
                        <a:pt x="30" y="103"/>
                        <a:pt x="20" y="95"/>
                      </a:cubicBezTo>
                      <a:cubicBezTo>
                        <a:pt x="16" y="92"/>
                        <a:pt x="16" y="92"/>
                        <a:pt x="16" y="92"/>
                      </a:cubicBezTo>
                      <a:cubicBezTo>
                        <a:pt x="3" y="103"/>
                        <a:pt x="3" y="103"/>
                        <a:pt x="3" y="103"/>
                      </a:cubicBezTo>
                      <a:cubicBezTo>
                        <a:pt x="0" y="62"/>
                        <a:pt x="0" y="62"/>
                        <a:pt x="0" y="62"/>
                      </a:cubicBezTo>
                      <a:cubicBezTo>
                        <a:pt x="41" y="70"/>
                        <a:pt x="41" y="70"/>
                        <a:pt x="41" y="70"/>
                      </a:cubicBezTo>
                      <a:cubicBezTo>
                        <a:pt x="28" y="80"/>
                        <a:pt x="28" y="80"/>
                        <a:pt x="28" y="80"/>
                      </a:cubicBezTo>
                      <a:cubicBezTo>
                        <a:pt x="33" y="83"/>
                        <a:pt x="33" y="83"/>
                        <a:pt x="33" y="83"/>
                      </a:cubicBezTo>
                      <a:cubicBezTo>
                        <a:pt x="39" y="88"/>
                        <a:pt x="48" y="92"/>
                        <a:pt x="54" y="92"/>
                      </a:cubicBezTo>
                      <a:cubicBezTo>
                        <a:pt x="56" y="92"/>
                        <a:pt x="56" y="92"/>
                        <a:pt x="56" y="92"/>
                      </a:cubicBezTo>
                      <a:cubicBezTo>
                        <a:pt x="66" y="90"/>
                        <a:pt x="74" y="87"/>
                        <a:pt x="81" y="80"/>
                      </a:cubicBezTo>
                      <a:cubicBezTo>
                        <a:pt x="82" y="80"/>
                        <a:pt x="82" y="80"/>
                        <a:pt x="82" y="80"/>
                      </a:cubicBezTo>
                      <a:cubicBezTo>
                        <a:pt x="94" y="90"/>
                        <a:pt x="94" y="90"/>
                        <a:pt x="94" y="90"/>
                      </a:cubicBezTo>
                      <a:cubicBezTo>
                        <a:pt x="94" y="90"/>
                        <a:pt x="94" y="90"/>
                        <a:pt x="94" y="90"/>
                      </a:cubicBezTo>
                      <a:close/>
                      <a:moveTo>
                        <a:pt x="104" y="49"/>
                      </a:moveTo>
                      <a:cubicBezTo>
                        <a:pt x="100" y="7"/>
                        <a:pt x="100" y="7"/>
                        <a:pt x="100" y="7"/>
                      </a:cubicBezTo>
                      <a:cubicBezTo>
                        <a:pt x="87" y="19"/>
                        <a:pt x="87" y="19"/>
                        <a:pt x="87" y="19"/>
                      </a:cubicBezTo>
                      <a:cubicBezTo>
                        <a:pt x="87" y="19"/>
                        <a:pt x="87" y="19"/>
                        <a:pt x="87" y="19"/>
                      </a:cubicBezTo>
                      <a:cubicBezTo>
                        <a:pt x="87" y="17"/>
                        <a:pt x="87" y="17"/>
                        <a:pt x="87" y="17"/>
                      </a:cubicBezTo>
                      <a:cubicBezTo>
                        <a:pt x="84" y="14"/>
                        <a:pt x="84" y="14"/>
                        <a:pt x="84" y="14"/>
                      </a:cubicBezTo>
                      <a:cubicBezTo>
                        <a:pt x="74" y="5"/>
                        <a:pt x="61" y="0"/>
                        <a:pt x="48" y="0"/>
                      </a:cubicBezTo>
                      <a:cubicBezTo>
                        <a:pt x="46" y="0"/>
                        <a:pt x="46" y="0"/>
                        <a:pt x="46" y="0"/>
                      </a:cubicBezTo>
                      <a:cubicBezTo>
                        <a:pt x="33" y="0"/>
                        <a:pt x="20" y="7"/>
                        <a:pt x="10" y="17"/>
                      </a:cubicBezTo>
                      <a:cubicBezTo>
                        <a:pt x="8" y="17"/>
                        <a:pt x="8" y="17"/>
                        <a:pt x="8" y="17"/>
                      </a:cubicBezTo>
                      <a:cubicBezTo>
                        <a:pt x="21" y="29"/>
                        <a:pt x="21" y="29"/>
                        <a:pt x="21" y="29"/>
                      </a:cubicBezTo>
                      <a:cubicBezTo>
                        <a:pt x="21" y="29"/>
                        <a:pt x="21" y="29"/>
                        <a:pt x="21" y="29"/>
                      </a:cubicBezTo>
                      <a:cubicBezTo>
                        <a:pt x="28" y="22"/>
                        <a:pt x="38" y="17"/>
                        <a:pt x="46" y="17"/>
                      </a:cubicBezTo>
                      <a:cubicBezTo>
                        <a:pt x="48" y="17"/>
                        <a:pt x="48" y="17"/>
                        <a:pt x="48" y="17"/>
                      </a:cubicBezTo>
                      <a:cubicBezTo>
                        <a:pt x="56" y="17"/>
                        <a:pt x="64" y="20"/>
                        <a:pt x="71" y="24"/>
                      </a:cubicBezTo>
                      <a:cubicBezTo>
                        <a:pt x="76" y="29"/>
                        <a:pt x="76" y="29"/>
                        <a:pt x="76" y="29"/>
                      </a:cubicBezTo>
                      <a:cubicBezTo>
                        <a:pt x="62" y="40"/>
                        <a:pt x="62" y="40"/>
                        <a:pt x="62" y="40"/>
                      </a:cubicBezTo>
                      <a:cubicBezTo>
                        <a:pt x="104" y="49"/>
                        <a:pt x="104" y="49"/>
                        <a:pt x="104" y="49"/>
                      </a:cubicBezTo>
                      <a:cubicBezTo>
                        <a:pt x="104" y="49"/>
                        <a:pt x="104" y="49"/>
                        <a:pt x="104" y="4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defTabSz="672290">
                    <a:defRPr/>
                  </a:pPr>
                  <a:endParaRPr lang="en-US" sz="1372">
                    <a:solidFill>
                      <a:srgbClr val="505050"/>
                    </a:solidFill>
                    <a:latin typeface="Segoe UI"/>
                  </a:endParaRPr>
                </a:p>
              </p:txBody>
            </p:sp>
          </p:grpSp>
        </p:grpSp>
        <p:grpSp>
          <p:nvGrpSpPr>
            <p:cNvPr id="5" name="Tier 2"/>
            <p:cNvGrpSpPr/>
            <p:nvPr/>
          </p:nvGrpSpPr>
          <p:grpSpPr>
            <a:xfrm>
              <a:off x="3725284" y="4444344"/>
              <a:ext cx="8436554" cy="1371600"/>
              <a:chOff x="364002" y="2502499"/>
              <a:chExt cx="8436554" cy="1371600"/>
            </a:xfrm>
          </p:grpSpPr>
          <p:sp>
            <p:nvSpPr>
              <p:cNvPr id="40" name="Rectangle 39"/>
              <p:cNvSpPr/>
              <p:nvPr/>
            </p:nvSpPr>
            <p:spPr>
              <a:xfrm>
                <a:off x="364002" y="2502499"/>
                <a:ext cx="8436554" cy="1371600"/>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672290">
                  <a:lnSpc>
                    <a:spcPct val="90000"/>
                  </a:lnSpc>
                  <a:spcBef>
                    <a:spcPts val="588"/>
                  </a:spcBef>
                  <a:defRPr/>
                </a:pPr>
                <a:endParaRPr lang="en-US" sz="1961" dirty="0" err="1">
                  <a:solidFill>
                    <a:srgbClr val="FFFFFF"/>
                  </a:solidFill>
                  <a:latin typeface="Segoe UI"/>
                </a:endParaRPr>
              </a:p>
            </p:txBody>
          </p:sp>
          <p:grpSp>
            <p:nvGrpSpPr>
              <p:cNvPr id="41" name="Group 40"/>
              <p:cNvGrpSpPr/>
              <p:nvPr/>
            </p:nvGrpSpPr>
            <p:grpSpPr>
              <a:xfrm>
                <a:off x="2278186" y="2743086"/>
                <a:ext cx="1208896" cy="976415"/>
                <a:chOff x="2060112" y="2253194"/>
                <a:chExt cx="1208896" cy="976415"/>
              </a:xfrm>
            </p:grpSpPr>
            <p:grpSp>
              <p:nvGrpSpPr>
                <p:cNvPr id="58" name="pen"/>
                <p:cNvGrpSpPr>
                  <a:grpSpLocks noChangeAspect="1"/>
                </p:cNvGrpSpPr>
                <p:nvPr/>
              </p:nvGrpSpPr>
              <p:grpSpPr bwMode="auto">
                <a:xfrm rot="1800000">
                  <a:off x="2623744" y="2253194"/>
                  <a:ext cx="71886" cy="477610"/>
                  <a:chOff x="2725" y="598"/>
                  <a:chExt cx="309" cy="2053"/>
                </a:xfrm>
                <a:solidFill>
                  <a:schemeClr val="bg1"/>
                </a:solidFill>
              </p:grpSpPr>
              <p:sp>
                <p:nvSpPr>
                  <p:cNvPr id="60" name="Freeform 59"/>
                  <p:cNvSpPr>
                    <a:spLocks/>
                  </p:cNvSpPr>
                  <p:nvPr/>
                </p:nvSpPr>
                <p:spPr bwMode="auto">
                  <a:xfrm>
                    <a:off x="2725" y="857"/>
                    <a:ext cx="309" cy="1491"/>
                  </a:xfrm>
                  <a:custGeom>
                    <a:avLst/>
                    <a:gdLst>
                      <a:gd name="T0" fmla="*/ 117 w 128"/>
                      <a:gd name="T1" fmla="*/ 629 h 629"/>
                      <a:gd name="T2" fmla="*/ 12 w 128"/>
                      <a:gd name="T3" fmla="*/ 629 h 629"/>
                      <a:gd name="T4" fmla="*/ 0 w 128"/>
                      <a:gd name="T5" fmla="*/ 618 h 629"/>
                      <a:gd name="T6" fmla="*/ 0 w 128"/>
                      <a:gd name="T7" fmla="*/ 12 h 629"/>
                      <a:gd name="T8" fmla="*/ 12 w 128"/>
                      <a:gd name="T9" fmla="*/ 0 h 629"/>
                      <a:gd name="T10" fmla="*/ 117 w 128"/>
                      <a:gd name="T11" fmla="*/ 0 h 629"/>
                      <a:gd name="T12" fmla="*/ 128 w 128"/>
                      <a:gd name="T13" fmla="*/ 12 h 629"/>
                      <a:gd name="T14" fmla="*/ 128 w 128"/>
                      <a:gd name="T15" fmla="*/ 618 h 629"/>
                      <a:gd name="T16" fmla="*/ 117 w 128"/>
                      <a:gd name="T17" fmla="*/ 6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629">
                        <a:moveTo>
                          <a:pt x="117" y="629"/>
                        </a:moveTo>
                        <a:cubicBezTo>
                          <a:pt x="12" y="629"/>
                          <a:pt x="12" y="629"/>
                          <a:pt x="12" y="629"/>
                        </a:cubicBezTo>
                        <a:cubicBezTo>
                          <a:pt x="5" y="629"/>
                          <a:pt x="0" y="624"/>
                          <a:pt x="0" y="618"/>
                        </a:cubicBezTo>
                        <a:cubicBezTo>
                          <a:pt x="0" y="12"/>
                          <a:pt x="0" y="12"/>
                          <a:pt x="0" y="12"/>
                        </a:cubicBezTo>
                        <a:cubicBezTo>
                          <a:pt x="0" y="5"/>
                          <a:pt x="5" y="0"/>
                          <a:pt x="12" y="0"/>
                        </a:cubicBezTo>
                        <a:cubicBezTo>
                          <a:pt x="117" y="0"/>
                          <a:pt x="117" y="0"/>
                          <a:pt x="117" y="0"/>
                        </a:cubicBezTo>
                        <a:cubicBezTo>
                          <a:pt x="123" y="0"/>
                          <a:pt x="128" y="5"/>
                          <a:pt x="128" y="12"/>
                        </a:cubicBezTo>
                        <a:cubicBezTo>
                          <a:pt x="128" y="618"/>
                          <a:pt x="128" y="618"/>
                          <a:pt x="128" y="618"/>
                        </a:cubicBezTo>
                        <a:cubicBezTo>
                          <a:pt x="128" y="624"/>
                          <a:pt x="123" y="629"/>
                          <a:pt x="117" y="629"/>
                        </a:cubicBezTo>
                        <a:close/>
                      </a:path>
                    </a:pathLst>
                  </a:custGeom>
                  <a:grpFill/>
                  <a:ln w="15875" cap="flat" cmpd="sng">
                    <a:noFill/>
                    <a:round/>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defTabSz="672290">
                      <a:defRPr/>
                    </a:pPr>
                    <a:endParaRPr lang="en-US" sz="1372">
                      <a:solidFill>
                        <a:srgbClr val="505050"/>
                      </a:solidFill>
                      <a:latin typeface="Segoe UI"/>
                    </a:endParaRPr>
                  </a:p>
                </p:txBody>
              </p:sp>
              <p:sp>
                <p:nvSpPr>
                  <p:cNvPr id="61" name="Freeform 60"/>
                  <p:cNvSpPr>
                    <a:spLocks/>
                  </p:cNvSpPr>
                  <p:nvPr/>
                </p:nvSpPr>
                <p:spPr bwMode="auto">
                  <a:xfrm>
                    <a:off x="2738" y="2395"/>
                    <a:ext cx="287" cy="256"/>
                  </a:xfrm>
                  <a:custGeom>
                    <a:avLst/>
                    <a:gdLst>
                      <a:gd name="T0" fmla="*/ 115 w 119"/>
                      <a:gd name="T1" fmla="*/ 14 h 108"/>
                      <a:gd name="T2" fmla="*/ 68 w 119"/>
                      <a:gd name="T3" fmla="*/ 101 h 108"/>
                      <a:gd name="T4" fmla="*/ 51 w 119"/>
                      <a:gd name="T5" fmla="*/ 101 h 108"/>
                      <a:gd name="T6" fmla="*/ 3 w 119"/>
                      <a:gd name="T7" fmla="*/ 14 h 108"/>
                      <a:gd name="T8" fmla="*/ 12 w 119"/>
                      <a:gd name="T9" fmla="*/ 0 h 108"/>
                      <a:gd name="T10" fmla="*/ 107 w 119"/>
                      <a:gd name="T11" fmla="*/ 0 h 108"/>
                      <a:gd name="T12" fmla="*/ 115 w 119"/>
                      <a:gd name="T13" fmla="*/ 14 h 108"/>
                    </a:gdLst>
                    <a:ahLst/>
                    <a:cxnLst>
                      <a:cxn ang="0">
                        <a:pos x="T0" y="T1"/>
                      </a:cxn>
                      <a:cxn ang="0">
                        <a:pos x="T2" y="T3"/>
                      </a:cxn>
                      <a:cxn ang="0">
                        <a:pos x="T4" y="T5"/>
                      </a:cxn>
                      <a:cxn ang="0">
                        <a:pos x="T6" y="T7"/>
                      </a:cxn>
                      <a:cxn ang="0">
                        <a:pos x="T8" y="T9"/>
                      </a:cxn>
                      <a:cxn ang="0">
                        <a:pos x="T10" y="T11"/>
                      </a:cxn>
                      <a:cxn ang="0">
                        <a:pos x="T12" y="T13"/>
                      </a:cxn>
                    </a:cxnLst>
                    <a:rect l="0" t="0" r="r" b="b"/>
                    <a:pathLst>
                      <a:path w="119" h="108">
                        <a:moveTo>
                          <a:pt x="115" y="14"/>
                        </a:moveTo>
                        <a:cubicBezTo>
                          <a:pt x="68" y="101"/>
                          <a:pt x="68" y="101"/>
                          <a:pt x="68" y="101"/>
                        </a:cubicBezTo>
                        <a:cubicBezTo>
                          <a:pt x="64" y="108"/>
                          <a:pt x="54" y="108"/>
                          <a:pt x="51" y="101"/>
                        </a:cubicBezTo>
                        <a:cubicBezTo>
                          <a:pt x="3" y="14"/>
                          <a:pt x="3" y="14"/>
                          <a:pt x="3" y="14"/>
                        </a:cubicBezTo>
                        <a:cubicBezTo>
                          <a:pt x="0" y="7"/>
                          <a:pt x="4" y="0"/>
                          <a:pt x="12" y="0"/>
                        </a:cubicBezTo>
                        <a:cubicBezTo>
                          <a:pt x="107" y="0"/>
                          <a:pt x="107" y="0"/>
                          <a:pt x="107" y="0"/>
                        </a:cubicBezTo>
                        <a:cubicBezTo>
                          <a:pt x="114" y="0"/>
                          <a:pt x="119" y="7"/>
                          <a:pt x="115" y="14"/>
                        </a:cubicBezTo>
                        <a:close/>
                      </a:path>
                    </a:pathLst>
                  </a:custGeom>
                  <a:grpFill/>
                  <a:ln w="15875" cap="flat" cmpd="sng">
                    <a:noFill/>
                    <a:round/>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defTabSz="672290">
                      <a:defRPr/>
                    </a:pPr>
                    <a:endParaRPr lang="en-US" sz="1372" dirty="0">
                      <a:solidFill>
                        <a:srgbClr val="505050"/>
                      </a:solidFill>
                      <a:latin typeface="Segoe UI"/>
                    </a:endParaRPr>
                  </a:p>
                </p:txBody>
              </p:sp>
              <p:sp>
                <p:nvSpPr>
                  <p:cNvPr id="62" name="Freeform 61"/>
                  <p:cNvSpPr>
                    <a:spLocks/>
                  </p:cNvSpPr>
                  <p:nvPr/>
                </p:nvSpPr>
                <p:spPr bwMode="auto">
                  <a:xfrm>
                    <a:off x="2725" y="598"/>
                    <a:ext cx="309" cy="216"/>
                  </a:xfrm>
                  <a:custGeom>
                    <a:avLst/>
                    <a:gdLst>
                      <a:gd name="T0" fmla="*/ 128 w 128"/>
                      <a:gd name="T1" fmla="*/ 91 h 91"/>
                      <a:gd name="T2" fmla="*/ 128 w 128"/>
                      <a:gd name="T3" fmla="*/ 64 h 91"/>
                      <a:gd name="T4" fmla="*/ 64 w 128"/>
                      <a:gd name="T5" fmla="*/ 0 h 91"/>
                      <a:gd name="T6" fmla="*/ 0 w 128"/>
                      <a:gd name="T7" fmla="*/ 64 h 91"/>
                      <a:gd name="T8" fmla="*/ 0 w 128"/>
                      <a:gd name="T9" fmla="*/ 91 h 91"/>
                      <a:gd name="T10" fmla="*/ 128 w 128"/>
                      <a:gd name="T11" fmla="*/ 91 h 91"/>
                    </a:gdLst>
                    <a:ahLst/>
                    <a:cxnLst>
                      <a:cxn ang="0">
                        <a:pos x="T0" y="T1"/>
                      </a:cxn>
                      <a:cxn ang="0">
                        <a:pos x="T2" y="T3"/>
                      </a:cxn>
                      <a:cxn ang="0">
                        <a:pos x="T4" y="T5"/>
                      </a:cxn>
                      <a:cxn ang="0">
                        <a:pos x="T6" y="T7"/>
                      </a:cxn>
                      <a:cxn ang="0">
                        <a:pos x="T8" y="T9"/>
                      </a:cxn>
                      <a:cxn ang="0">
                        <a:pos x="T10" y="T11"/>
                      </a:cxn>
                    </a:cxnLst>
                    <a:rect l="0" t="0" r="r" b="b"/>
                    <a:pathLst>
                      <a:path w="128" h="91">
                        <a:moveTo>
                          <a:pt x="128" y="91"/>
                        </a:moveTo>
                        <a:cubicBezTo>
                          <a:pt x="128" y="64"/>
                          <a:pt x="128" y="64"/>
                          <a:pt x="128" y="64"/>
                        </a:cubicBezTo>
                        <a:cubicBezTo>
                          <a:pt x="128" y="28"/>
                          <a:pt x="100" y="0"/>
                          <a:pt x="64" y="0"/>
                        </a:cubicBezTo>
                        <a:cubicBezTo>
                          <a:pt x="29" y="0"/>
                          <a:pt x="0" y="28"/>
                          <a:pt x="0" y="64"/>
                        </a:cubicBezTo>
                        <a:cubicBezTo>
                          <a:pt x="0" y="91"/>
                          <a:pt x="0" y="91"/>
                          <a:pt x="0" y="91"/>
                        </a:cubicBezTo>
                        <a:lnTo>
                          <a:pt x="128" y="91"/>
                        </a:lnTo>
                        <a:close/>
                      </a:path>
                    </a:pathLst>
                  </a:custGeom>
                  <a:grpFill/>
                  <a:ln w="15875" cap="flat" cmpd="sng">
                    <a:noFill/>
                    <a:round/>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defTabSz="672290">
                      <a:defRPr/>
                    </a:pPr>
                    <a:endParaRPr lang="en-US" sz="1372">
                      <a:solidFill>
                        <a:srgbClr val="505050"/>
                      </a:solidFill>
                      <a:latin typeface="Segoe UI"/>
                    </a:endParaRPr>
                  </a:p>
                </p:txBody>
              </p:sp>
              <p:sp>
                <p:nvSpPr>
                  <p:cNvPr id="63" name="Freeform 62"/>
                  <p:cNvSpPr>
                    <a:spLocks/>
                  </p:cNvSpPr>
                  <p:nvPr/>
                </p:nvSpPr>
                <p:spPr bwMode="auto">
                  <a:xfrm>
                    <a:off x="2725" y="814"/>
                    <a:ext cx="309" cy="0"/>
                  </a:xfrm>
                  <a:custGeom>
                    <a:avLst/>
                    <a:gdLst>
                      <a:gd name="T0" fmla="*/ 0 w 309"/>
                      <a:gd name="T1" fmla="*/ 309 w 309"/>
                      <a:gd name="T2" fmla="*/ 0 w 309"/>
                    </a:gdLst>
                    <a:ahLst/>
                    <a:cxnLst>
                      <a:cxn ang="0">
                        <a:pos x="T0" y="0"/>
                      </a:cxn>
                      <a:cxn ang="0">
                        <a:pos x="T1" y="0"/>
                      </a:cxn>
                      <a:cxn ang="0">
                        <a:pos x="T2" y="0"/>
                      </a:cxn>
                    </a:cxnLst>
                    <a:rect l="0" t="0" r="r" b="b"/>
                    <a:pathLst>
                      <a:path w="309">
                        <a:moveTo>
                          <a:pt x="0" y="0"/>
                        </a:moveTo>
                        <a:lnTo>
                          <a:pt x="309" y="0"/>
                        </a:lnTo>
                        <a:lnTo>
                          <a:pt x="0" y="0"/>
                        </a:lnTo>
                        <a:close/>
                      </a:path>
                    </a:pathLst>
                  </a:custGeom>
                  <a:grpFill/>
                  <a:ln w="15875" cap="flat" cmpd="sng">
                    <a:noFill/>
                    <a:round/>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defTabSz="672290">
                      <a:defRPr/>
                    </a:pPr>
                    <a:endParaRPr lang="en-US" sz="1372">
                      <a:solidFill>
                        <a:srgbClr val="505050"/>
                      </a:solidFill>
                      <a:latin typeface="Segoe UI"/>
                    </a:endParaRPr>
                  </a:p>
                </p:txBody>
              </p:sp>
              <p:sp>
                <p:nvSpPr>
                  <p:cNvPr id="64" name="Line 23"/>
                  <p:cNvSpPr>
                    <a:spLocks noChangeShapeType="1"/>
                  </p:cNvSpPr>
                  <p:nvPr/>
                </p:nvSpPr>
                <p:spPr bwMode="auto">
                  <a:xfrm>
                    <a:off x="2725" y="814"/>
                    <a:ext cx="309" cy="0"/>
                  </a:xfrm>
                  <a:prstGeom prst="line">
                    <a:avLst/>
                  </a:prstGeom>
                  <a:grpFill/>
                  <a:ln w="15875" cap="flat" cmpd="sng">
                    <a:noFill/>
                    <a:round/>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defTabSz="672290">
                      <a:defRPr/>
                    </a:pPr>
                    <a:endParaRPr lang="en-US" sz="1372">
                      <a:solidFill>
                        <a:srgbClr val="505050"/>
                      </a:solidFill>
                      <a:latin typeface="Segoe UI"/>
                    </a:endParaRPr>
                  </a:p>
                </p:txBody>
              </p:sp>
            </p:grpSp>
            <p:sp>
              <p:nvSpPr>
                <p:cNvPr id="59" name="TextBox 102"/>
                <p:cNvSpPr txBox="1"/>
                <p:nvPr/>
              </p:nvSpPr>
              <p:spPr>
                <a:xfrm>
                  <a:off x="2060112" y="2820776"/>
                  <a:ext cx="1208896" cy="408833"/>
                </a:xfrm>
                <a:prstGeom prst="rect">
                  <a:avLst/>
                </a:prstGeom>
                <a:noFill/>
              </p:spPr>
              <p:txBody>
                <a:bodyPr wrap="square" lIns="0" tIns="0" rIns="0" bIns="0"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defTabSz="672290">
                    <a:lnSpc>
                      <a:spcPct val="90000"/>
                    </a:lnSpc>
                    <a:spcBef>
                      <a:spcPts val="588"/>
                    </a:spcBef>
                    <a:defRPr/>
                  </a:pPr>
                  <a:r>
                    <a:rPr lang="en-US" sz="1372" dirty="0">
                      <a:solidFill>
                        <a:srgbClr val="FFFFFF"/>
                      </a:solidFill>
                      <a:latin typeface="Segoe UI Light"/>
                      <a:ea typeface="Segoe UI" pitchFamily="34" charset="0"/>
                      <a:cs typeface="Segoe UI Semibold" panose="020B0702040204020203" pitchFamily="34" charset="0"/>
                    </a:rPr>
                    <a:t>Natural User Inputs</a:t>
                  </a:r>
                </a:p>
              </p:txBody>
            </p:sp>
          </p:grpSp>
          <p:grpSp>
            <p:nvGrpSpPr>
              <p:cNvPr id="42" name="Group 41"/>
              <p:cNvGrpSpPr/>
              <p:nvPr/>
            </p:nvGrpSpPr>
            <p:grpSpPr>
              <a:xfrm>
                <a:off x="4027905" y="2705289"/>
                <a:ext cx="1208896" cy="1014212"/>
                <a:chOff x="3722485" y="2215397"/>
                <a:chExt cx="1208896" cy="1014212"/>
              </a:xfrm>
            </p:grpSpPr>
            <p:sp>
              <p:nvSpPr>
                <p:cNvPr id="56" name="SDK"/>
                <p:cNvSpPr>
                  <a:spLocks noEditPoints="1"/>
                </p:cNvSpPr>
                <p:nvPr/>
              </p:nvSpPr>
              <p:spPr bwMode="auto">
                <a:xfrm>
                  <a:off x="4081373" y="2215397"/>
                  <a:ext cx="484822" cy="501383"/>
                </a:xfrm>
                <a:custGeom>
                  <a:avLst/>
                  <a:gdLst>
                    <a:gd name="T0" fmla="*/ 282 w 376"/>
                    <a:gd name="T1" fmla="*/ 0 h 378"/>
                    <a:gd name="T2" fmla="*/ 132 w 376"/>
                    <a:gd name="T3" fmla="*/ 149 h 378"/>
                    <a:gd name="T4" fmla="*/ 38 w 376"/>
                    <a:gd name="T5" fmla="*/ 75 h 378"/>
                    <a:gd name="T6" fmla="*/ 0 w 376"/>
                    <a:gd name="T7" fmla="*/ 94 h 378"/>
                    <a:gd name="T8" fmla="*/ 0 w 376"/>
                    <a:gd name="T9" fmla="*/ 282 h 378"/>
                    <a:gd name="T10" fmla="*/ 38 w 376"/>
                    <a:gd name="T11" fmla="*/ 301 h 378"/>
                    <a:gd name="T12" fmla="*/ 132 w 376"/>
                    <a:gd name="T13" fmla="*/ 229 h 378"/>
                    <a:gd name="T14" fmla="*/ 282 w 376"/>
                    <a:gd name="T15" fmla="*/ 378 h 378"/>
                    <a:gd name="T16" fmla="*/ 376 w 376"/>
                    <a:gd name="T17" fmla="*/ 339 h 378"/>
                    <a:gd name="T18" fmla="*/ 376 w 376"/>
                    <a:gd name="T19" fmla="*/ 36 h 378"/>
                    <a:gd name="T20" fmla="*/ 282 w 376"/>
                    <a:gd name="T21" fmla="*/ 0 h 378"/>
                    <a:gd name="T22" fmla="*/ 38 w 376"/>
                    <a:gd name="T23" fmla="*/ 243 h 378"/>
                    <a:gd name="T24" fmla="*/ 38 w 376"/>
                    <a:gd name="T25" fmla="*/ 133 h 378"/>
                    <a:gd name="T26" fmla="*/ 94 w 376"/>
                    <a:gd name="T27" fmla="*/ 188 h 378"/>
                    <a:gd name="T28" fmla="*/ 38 w 376"/>
                    <a:gd name="T29" fmla="*/ 243 h 378"/>
                    <a:gd name="T30" fmla="*/ 282 w 376"/>
                    <a:gd name="T31" fmla="*/ 265 h 378"/>
                    <a:gd name="T32" fmla="*/ 183 w 376"/>
                    <a:gd name="T33" fmla="*/ 188 h 378"/>
                    <a:gd name="T34" fmla="*/ 282 w 376"/>
                    <a:gd name="T35" fmla="*/ 111 h 378"/>
                    <a:gd name="T36" fmla="*/ 282 w 376"/>
                    <a:gd name="T37" fmla="*/ 265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378">
                      <a:moveTo>
                        <a:pt x="282" y="0"/>
                      </a:moveTo>
                      <a:lnTo>
                        <a:pt x="132" y="149"/>
                      </a:lnTo>
                      <a:lnTo>
                        <a:pt x="38" y="75"/>
                      </a:lnTo>
                      <a:lnTo>
                        <a:pt x="0" y="94"/>
                      </a:lnTo>
                      <a:lnTo>
                        <a:pt x="0" y="282"/>
                      </a:lnTo>
                      <a:lnTo>
                        <a:pt x="38" y="301"/>
                      </a:lnTo>
                      <a:lnTo>
                        <a:pt x="132" y="229"/>
                      </a:lnTo>
                      <a:lnTo>
                        <a:pt x="282" y="378"/>
                      </a:lnTo>
                      <a:lnTo>
                        <a:pt x="376" y="339"/>
                      </a:lnTo>
                      <a:lnTo>
                        <a:pt x="376" y="36"/>
                      </a:lnTo>
                      <a:lnTo>
                        <a:pt x="282" y="0"/>
                      </a:lnTo>
                      <a:close/>
                      <a:moveTo>
                        <a:pt x="38" y="243"/>
                      </a:moveTo>
                      <a:lnTo>
                        <a:pt x="38" y="133"/>
                      </a:lnTo>
                      <a:lnTo>
                        <a:pt x="94" y="188"/>
                      </a:lnTo>
                      <a:lnTo>
                        <a:pt x="38" y="243"/>
                      </a:lnTo>
                      <a:close/>
                      <a:moveTo>
                        <a:pt x="282" y="265"/>
                      </a:moveTo>
                      <a:lnTo>
                        <a:pt x="183" y="188"/>
                      </a:lnTo>
                      <a:lnTo>
                        <a:pt x="282" y="111"/>
                      </a:lnTo>
                      <a:lnTo>
                        <a:pt x="282" y="265"/>
                      </a:lnTo>
                      <a:close/>
                    </a:path>
                  </a:pathLst>
                </a:custGeom>
                <a:solidFill>
                  <a:schemeClr val="bg1"/>
                </a:solidFill>
                <a:ln w="15875" cap="flat" cmpd="sng">
                  <a:noFill/>
                  <a:round/>
                </a:ln>
              </p:spPr>
              <p:txBody>
                <a:bodyPr vert="horz" wrap="square" lIns="89642" tIns="44821" rIns="89642" bIns="44821" numCol="1" anchor="t" anchorCtr="0" compatLnSpc="1">
                  <a:prstTxWarp prst="textNoShape">
                    <a:avLst/>
                  </a:prstTxWarp>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defTabSz="672290">
                    <a:defRPr/>
                  </a:pPr>
                  <a:endParaRPr lang="en-US" sz="1372">
                    <a:solidFill>
                      <a:srgbClr val="505050"/>
                    </a:solidFill>
                    <a:latin typeface="Segoe UI"/>
                  </a:endParaRPr>
                </a:p>
              </p:txBody>
            </p:sp>
            <p:sp>
              <p:nvSpPr>
                <p:cNvPr id="57" name="TextBox 103"/>
                <p:cNvSpPr txBox="1"/>
                <p:nvPr/>
              </p:nvSpPr>
              <p:spPr>
                <a:xfrm>
                  <a:off x="3722485" y="2820776"/>
                  <a:ext cx="1208896" cy="408833"/>
                </a:xfrm>
                <a:prstGeom prst="rect">
                  <a:avLst/>
                </a:prstGeom>
                <a:noFill/>
              </p:spPr>
              <p:txBody>
                <a:bodyPr wrap="square" lIns="0" tIns="0" rIns="0" bIns="0"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defTabSz="672290">
                    <a:lnSpc>
                      <a:spcPct val="90000"/>
                    </a:lnSpc>
                    <a:spcBef>
                      <a:spcPts val="588"/>
                    </a:spcBef>
                    <a:defRPr/>
                  </a:pPr>
                  <a:r>
                    <a:rPr lang="en-US" sz="1372" dirty="0">
                      <a:solidFill>
                        <a:srgbClr val="FFFFFF"/>
                      </a:solidFill>
                      <a:latin typeface="Segoe UI Light"/>
                      <a:ea typeface="Segoe UI" pitchFamily="34" charset="0"/>
                      <a:cs typeface="Segoe UI Semibold" panose="020B0702040204020203" pitchFamily="34" charset="0"/>
                    </a:rPr>
                    <a:t>One SDK + Tooling</a:t>
                  </a:r>
                </a:p>
              </p:txBody>
            </p:sp>
          </p:grpSp>
          <p:grpSp>
            <p:nvGrpSpPr>
              <p:cNvPr id="43" name="Group 42"/>
              <p:cNvGrpSpPr/>
              <p:nvPr/>
            </p:nvGrpSpPr>
            <p:grpSpPr>
              <a:xfrm>
                <a:off x="7477270" y="2839237"/>
                <a:ext cx="1208896" cy="880263"/>
                <a:chOff x="7477270" y="2349345"/>
                <a:chExt cx="1208896" cy="880263"/>
              </a:xfrm>
            </p:grpSpPr>
            <p:sp>
              <p:nvSpPr>
                <p:cNvPr id="54" name="Cloud"/>
                <p:cNvSpPr>
                  <a:spLocks/>
                </p:cNvSpPr>
                <p:nvPr/>
              </p:nvSpPr>
              <p:spPr bwMode="auto">
                <a:xfrm>
                  <a:off x="7785967" y="2349345"/>
                  <a:ext cx="591502" cy="367435"/>
                </a:xfrm>
                <a:custGeom>
                  <a:avLst/>
                  <a:gdLst>
                    <a:gd name="T0" fmla="*/ 142 w 172"/>
                    <a:gd name="T1" fmla="*/ 103 h 103"/>
                    <a:gd name="T2" fmla="*/ 30 w 172"/>
                    <a:gd name="T3" fmla="*/ 103 h 103"/>
                    <a:gd name="T4" fmla="*/ 0 w 172"/>
                    <a:gd name="T5" fmla="*/ 72 h 103"/>
                    <a:gd name="T6" fmla="*/ 30 w 172"/>
                    <a:gd name="T7" fmla="*/ 41 h 103"/>
                    <a:gd name="T8" fmla="*/ 38 w 172"/>
                    <a:gd name="T9" fmla="*/ 42 h 103"/>
                    <a:gd name="T10" fmla="*/ 67 w 172"/>
                    <a:gd name="T11" fmla="*/ 17 h 103"/>
                    <a:gd name="T12" fmla="*/ 86 w 172"/>
                    <a:gd name="T13" fmla="*/ 23 h 103"/>
                    <a:gd name="T14" fmla="*/ 115 w 172"/>
                    <a:gd name="T15" fmla="*/ 0 h 103"/>
                    <a:gd name="T16" fmla="*/ 145 w 172"/>
                    <a:gd name="T17" fmla="*/ 32 h 103"/>
                    <a:gd name="T18" fmla="*/ 144 w 172"/>
                    <a:gd name="T19" fmla="*/ 41 h 103"/>
                    <a:gd name="T20" fmla="*/ 172 w 172"/>
                    <a:gd name="T21" fmla="*/ 72 h 103"/>
                    <a:gd name="T22" fmla="*/ 142 w 172"/>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03">
                      <a:moveTo>
                        <a:pt x="142" y="103"/>
                      </a:moveTo>
                      <a:cubicBezTo>
                        <a:pt x="30" y="103"/>
                        <a:pt x="30" y="103"/>
                        <a:pt x="30" y="103"/>
                      </a:cubicBezTo>
                      <a:cubicBezTo>
                        <a:pt x="14" y="103"/>
                        <a:pt x="0" y="88"/>
                        <a:pt x="0" y="72"/>
                      </a:cubicBezTo>
                      <a:cubicBezTo>
                        <a:pt x="0" y="55"/>
                        <a:pt x="14" y="41"/>
                        <a:pt x="30" y="41"/>
                      </a:cubicBezTo>
                      <a:cubicBezTo>
                        <a:pt x="33" y="41"/>
                        <a:pt x="35" y="41"/>
                        <a:pt x="38" y="42"/>
                      </a:cubicBezTo>
                      <a:cubicBezTo>
                        <a:pt x="40" y="27"/>
                        <a:pt x="52" y="17"/>
                        <a:pt x="67" y="17"/>
                      </a:cubicBezTo>
                      <a:cubicBezTo>
                        <a:pt x="74" y="17"/>
                        <a:pt x="81" y="19"/>
                        <a:pt x="86" y="23"/>
                      </a:cubicBezTo>
                      <a:cubicBezTo>
                        <a:pt x="90" y="10"/>
                        <a:pt x="102" y="0"/>
                        <a:pt x="115" y="0"/>
                      </a:cubicBezTo>
                      <a:cubicBezTo>
                        <a:pt x="132" y="0"/>
                        <a:pt x="145" y="14"/>
                        <a:pt x="145" y="32"/>
                      </a:cubicBezTo>
                      <a:cubicBezTo>
                        <a:pt x="145" y="35"/>
                        <a:pt x="144" y="38"/>
                        <a:pt x="144" y="41"/>
                      </a:cubicBezTo>
                      <a:cubicBezTo>
                        <a:pt x="160" y="42"/>
                        <a:pt x="172" y="55"/>
                        <a:pt x="172" y="72"/>
                      </a:cubicBezTo>
                      <a:cubicBezTo>
                        <a:pt x="172" y="89"/>
                        <a:pt x="159" y="103"/>
                        <a:pt x="142" y="103"/>
                      </a:cubicBezTo>
                      <a:close/>
                    </a:path>
                  </a:pathLst>
                </a:custGeom>
                <a:solidFill>
                  <a:schemeClr val="bg1"/>
                </a:solidFill>
                <a:ln w="15875" cap="flat" cmpd="sng">
                  <a:noFill/>
                  <a:round/>
                </a:ln>
              </p:spPr>
              <p:txBody>
                <a:bodyPr vert="horz" wrap="square" lIns="89642" tIns="44821" rIns="89642" bIns="44821" numCol="1" anchor="t" anchorCtr="0" compatLnSpc="1">
                  <a:prstTxWarp prst="textNoShape">
                    <a:avLst/>
                  </a:prstTxWarp>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defTabSz="672290">
                    <a:defRPr/>
                  </a:pPr>
                  <a:endParaRPr lang="en-US" sz="1372">
                    <a:solidFill>
                      <a:srgbClr val="505050"/>
                    </a:solidFill>
                    <a:latin typeface="Segoe UI"/>
                  </a:endParaRPr>
                </a:p>
              </p:txBody>
            </p:sp>
            <p:sp>
              <p:nvSpPr>
                <p:cNvPr id="55" name="TextBox 104"/>
                <p:cNvSpPr txBox="1"/>
                <p:nvPr/>
              </p:nvSpPr>
              <p:spPr>
                <a:xfrm>
                  <a:off x="7477270" y="2820776"/>
                  <a:ext cx="1208896" cy="408832"/>
                </a:xfrm>
                <a:prstGeom prst="rect">
                  <a:avLst/>
                </a:prstGeom>
                <a:noFill/>
              </p:spPr>
              <p:txBody>
                <a:bodyPr wrap="square" lIns="0" tIns="0" rIns="0" bIns="0"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defTabSz="672290">
                    <a:lnSpc>
                      <a:spcPct val="90000"/>
                    </a:lnSpc>
                    <a:spcBef>
                      <a:spcPts val="588"/>
                    </a:spcBef>
                    <a:defRPr/>
                  </a:pPr>
                  <a:r>
                    <a:rPr lang="en-US" sz="1372" dirty="0">
                      <a:solidFill>
                        <a:srgbClr val="FFFFFF"/>
                      </a:solidFill>
                      <a:latin typeface="Segoe UI Light"/>
                      <a:ea typeface="Segoe UI" pitchFamily="34" charset="0"/>
                      <a:cs typeface="Segoe UI Semibold" panose="020B0702040204020203" pitchFamily="34" charset="0"/>
                    </a:rPr>
                    <a:t>Cloud </a:t>
                  </a:r>
                  <a:br>
                    <a:rPr lang="en-US" sz="1372" dirty="0">
                      <a:solidFill>
                        <a:srgbClr val="FFFFFF"/>
                      </a:solidFill>
                      <a:latin typeface="Segoe UI Light"/>
                      <a:ea typeface="Segoe UI" pitchFamily="34" charset="0"/>
                      <a:cs typeface="Segoe UI Semibold" panose="020B0702040204020203" pitchFamily="34" charset="0"/>
                    </a:rPr>
                  </a:br>
                  <a:r>
                    <a:rPr lang="en-US" sz="1372" dirty="0">
                      <a:solidFill>
                        <a:srgbClr val="FFFFFF"/>
                      </a:solidFill>
                      <a:latin typeface="Segoe UI Light"/>
                      <a:ea typeface="Segoe UI" pitchFamily="34" charset="0"/>
                      <a:cs typeface="Segoe UI Semibold" panose="020B0702040204020203" pitchFamily="34" charset="0"/>
                    </a:rPr>
                    <a:t>Services</a:t>
                  </a:r>
                </a:p>
              </p:txBody>
            </p:sp>
          </p:grpSp>
          <p:grpSp>
            <p:nvGrpSpPr>
              <p:cNvPr id="44" name="Group 43"/>
              <p:cNvGrpSpPr/>
              <p:nvPr/>
            </p:nvGrpSpPr>
            <p:grpSpPr>
              <a:xfrm>
                <a:off x="5754861" y="2757117"/>
                <a:ext cx="1335621" cy="962460"/>
                <a:chOff x="5595736" y="2267225"/>
                <a:chExt cx="1335621" cy="962460"/>
              </a:xfrm>
            </p:grpSpPr>
            <p:grpSp>
              <p:nvGrpSpPr>
                <p:cNvPr id="48" name="Store"/>
                <p:cNvGrpSpPr>
                  <a:grpSpLocks noChangeAspect="1"/>
                </p:cNvGrpSpPr>
                <p:nvPr/>
              </p:nvGrpSpPr>
              <p:grpSpPr bwMode="auto">
                <a:xfrm>
                  <a:off x="6028726" y="2267225"/>
                  <a:ext cx="375714" cy="449569"/>
                  <a:chOff x="582" y="1902"/>
                  <a:chExt cx="468" cy="560"/>
                </a:xfrm>
                <a:solidFill>
                  <a:schemeClr val="bg1"/>
                </a:solidFill>
              </p:grpSpPr>
              <p:sp>
                <p:nvSpPr>
                  <p:cNvPr id="50" name="Freeform 49"/>
                  <p:cNvSpPr>
                    <a:spLocks/>
                  </p:cNvSpPr>
                  <p:nvPr/>
                </p:nvSpPr>
                <p:spPr bwMode="auto">
                  <a:xfrm>
                    <a:off x="766" y="1965"/>
                    <a:ext cx="41" cy="83"/>
                  </a:xfrm>
                  <a:custGeom>
                    <a:avLst/>
                    <a:gdLst>
                      <a:gd name="T0" fmla="*/ 17 w 17"/>
                      <a:gd name="T1" fmla="*/ 0 h 35"/>
                      <a:gd name="T2" fmla="*/ 0 w 17"/>
                      <a:gd name="T3" fmla="*/ 25 h 35"/>
                      <a:gd name="T4" fmla="*/ 0 w 17"/>
                      <a:gd name="T5" fmla="*/ 35 h 35"/>
                      <a:gd name="T6" fmla="*/ 6 w 17"/>
                      <a:gd name="T7" fmla="*/ 33 h 35"/>
                      <a:gd name="T8" fmla="*/ 6 w 17"/>
                      <a:gd name="T9" fmla="*/ 26 h 35"/>
                      <a:gd name="T10" fmla="*/ 17 w 17"/>
                      <a:gd name="T11" fmla="*/ 6 h 35"/>
                      <a:gd name="T12" fmla="*/ 17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17" y="0"/>
                        </a:moveTo>
                        <a:cubicBezTo>
                          <a:pt x="7" y="4"/>
                          <a:pt x="0" y="7"/>
                          <a:pt x="0" y="25"/>
                        </a:cubicBezTo>
                        <a:cubicBezTo>
                          <a:pt x="0" y="35"/>
                          <a:pt x="0" y="35"/>
                          <a:pt x="0" y="35"/>
                        </a:cubicBezTo>
                        <a:cubicBezTo>
                          <a:pt x="6" y="33"/>
                          <a:pt x="6" y="33"/>
                          <a:pt x="6" y="33"/>
                        </a:cubicBezTo>
                        <a:cubicBezTo>
                          <a:pt x="6" y="26"/>
                          <a:pt x="6" y="26"/>
                          <a:pt x="6" y="26"/>
                        </a:cubicBezTo>
                        <a:cubicBezTo>
                          <a:pt x="5" y="13"/>
                          <a:pt x="9" y="10"/>
                          <a:pt x="17" y="6"/>
                        </a:cubicBezTo>
                        <a:cubicBezTo>
                          <a:pt x="17" y="4"/>
                          <a:pt x="17" y="2"/>
                          <a:pt x="17" y="0"/>
                        </a:cubicBezTo>
                        <a:close/>
                      </a:path>
                    </a:pathLst>
                  </a:custGeom>
                  <a:grpFill/>
                  <a:ln w="15875" cap="flat" cmpd="sng">
                    <a:noFill/>
                    <a:round/>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defTabSz="672290">
                      <a:defRPr/>
                    </a:pPr>
                    <a:endParaRPr lang="en-US" sz="1372">
                      <a:solidFill>
                        <a:srgbClr val="505050"/>
                      </a:solidFill>
                      <a:latin typeface="Segoe UI"/>
                    </a:endParaRPr>
                  </a:p>
                </p:txBody>
              </p:sp>
              <p:sp>
                <p:nvSpPr>
                  <p:cNvPr id="51" name="Freeform 50"/>
                  <p:cNvSpPr>
                    <a:spLocks/>
                  </p:cNvSpPr>
                  <p:nvPr/>
                </p:nvSpPr>
                <p:spPr bwMode="auto">
                  <a:xfrm>
                    <a:off x="848" y="1948"/>
                    <a:ext cx="53" cy="74"/>
                  </a:xfrm>
                  <a:custGeom>
                    <a:avLst/>
                    <a:gdLst>
                      <a:gd name="T0" fmla="*/ 0 w 22"/>
                      <a:gd name="T1" fmla="*/ 3 h 31"/>
                      <a:gd name="T2" fmla="*/ 1 w 22"/>
                      <a:gd name="T3" fmla="*/ 9 h 31"/>
                      <a:gd name="T4" fmla="*/ 16 w 22"/>
                      <a:gd name="T5" fmla="*/ 27 h 31"/>
                      <a:gd name="T6" fmla="*/ 16 w 22"/>
                      <a:gd name="T7" fmla="*/ 31 h 31"/>
                      <a:gd name="T8" fmla="*/ 22 w 22"/>
                      <a:gd name="T9" fmla="*/ 30 h 31"/>
                      <a:gd name="T10" fmla="*/ 22 w 22"/>
                      <a:gd name="T11" fmla="*/ 27 h 31"/>
                      <a:gd name="T12" fmla="*/ 0 w 22"/>
                      <a:gd name="T13" fmla="*/ 3 h 31"/>
                    </a:gdLst>
                    <a:ahLst/>
                    <a:cxnLst>
                      <a:cxn ang="0">
                        <a:pos x="T0" y="T1"/>
                      </a:cxn>
                      <a:cxn ang="0">
                        <a:pos x="T2" y="T3"/>
                      </a:cxn>
                      <a:cxn ang="0">
                        <a:pos x="T4" y="T5"/>
                      </a:cxn>
                      <a:cxn ang="0">
                        <a:pos x="T6" y="T7"/>
                      </a:cxn>
                      <a:cxn ang="0">
                        <a:pos x="T8" y="T9"/>
                      </a:cxn>
                      <a:cxn ang="0">
                        <a:pos x="T10" y="T11"/>
                      </a:cxn>
                      <a:cxn ang="0">
                        <a:pos x="T12" y="T13"/>
                      </a:cxn>
                    </a:cxnLst>
                    <a:rect l="0" t="0" r="r" b="b"/>
                    <a:pathLst>
                      <a:path w="22" h="31">
                        <a:moveTo>
                          <a:pt x="0" y="3"/>
                        </a:moveTo>
                        <a:cubicBezTo>
                          <a:pt x="0" y="5"/>
                          <a:pt x="1" y="7"/>
                          <a:pt x="1" y="9"/>
                        </a:cubicBezTo>
                        <a:cubicBezTo>
                          <a:pt x="16" y="7"/>
                          <a:pt x="16" y="13"/>
                          <a:pt x="16" y="27"/>
                        </a:cubicBezTo>
                        <a:cubicBezTo>
                          <a:pt x="16" y="31"/>
                          <a:pt x="16" y="31"/>
                          <a:pt x="16" y="31"/>
                        </a:cubicBezTo>
                        <a:cubicBezTo>
                          <a:pt x="22" y="30"/>
                          <a:pt x="22" y="30"/>
                          <a:pt x="22" y="30"/>
                        </a:cubicBezTo>
                        <a:cubicBezTo>
                          <a:pt x="22" y="27"/>
                          <a:pt x="22" y="27"/>
                          <a:pt x="22" y="27"/>
                        </a:cubicBezTo>
                        <a:cubicBezTo>
                          <a:pt x="22" y="6"/>
                          <a:pt x="19" y="0"/>
                          <a:pt x="0" y="3"/>
                        </a:cubicBezTo>
                        <a:close/>
                      </a:path>
                    </a:pathLst>
                  </a:custGeom>
                  <a:grpFill/>
                  <a:ln w="15875" cap="flat" cmpd="sng">
                    <a:noFill/>
                    <a:round/>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defTabSz="672290">
                      <a:defRPr/>
                    </a:pPr>
                    <a:endParaRPr lang="en-US" sz="1372">
                      <a:solidFill>
                        <a:srgbClr val="505050"/>
                      </a:solidFill>
                      <a:latin typeface="Segoe UI"/>
                    </a:endParaRPr>
                  </a:p>
                </p:txBody>
              </p:sp>
              <p:sp>
                <p:nvSpPr>
                  <p:cNvPr id="52" name="Freeform 51"/>
                  <p:cNvSpPr>
                    <a:spLocks/>
                  </p:cNvSpPr>
                  <p:nvPr/>
                </p:nvSpPr>
                <p:spPr bwMode="auto">
                  <a:xfrm>
                    <a:off x="687" y="1902"/>
                    <a:ext cx="149" cy="161"/>
                  </a:xfrm>
                  <a:custGeom>
                    <a:avLst/>
                    <a:gdLst>
                      <a:gd name="T0" fmla="*/ 6 w 62"/>
                      <a:gd name="T1" fmla="*/ 66 h 67"/>
                      <a:gd name="T2" fmla="*/ 6 w 62"/>
                      <a:gd name="T3" fmla="*/ 39 h 67"/>
                      <a:gd name="T4" fmla="*/ 31 w 62"/>
                      <a:gd name="T5" fmla="*/ 13 h 67"/>
                      <a:gd name="T6" fmla="*/ 56 w 62"/>
                      <a:gd name="T7" fmla="*/ 33 h 67"/>
                      <a:gd name="T8" fmla="*/ 56 w 62"/>
                      <a:gd name="T9" fmla="*/ 56 h 67"/>
                      <a:gd name="T10" fmla="*/ 62 w 62"/>
                      <a:gd name="T11" fmla="*/ 55 h 67"/>
                      <a:gd name="T12" fmla="*/ 62 w 62"/>
                      <a:gd name="T13" fmla="*/ 33 h 67"/>
                      <a:gd name="T14" fmla="*/ 29 w 62"/>
                      <a:gd name="T15" fmla="*/ 7 h 67"/>
                      <a:gd name="T16" fmla="*/ 0 w 62"/>
                      <a:gd name="T17" fmla="*/ 38 h 67"/>
                      <a:gd name="T18" fmla="*/ 0 w 62"/>
                      <a:gd name="T19" fmla="*/ 67 h 67"/>
                      <a:gd name="T20" fmla="*/ 6 w 62"/>
                      <a:gd name="T21"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67">
                        <a:moveTo>
                          <a:pt x="6" y="66"/>
                        </a:moveTo>
                        <a:cubicBezTo>
                          <a:pt x="6" y="39"/>
                          <a:pt x="6" y="39"/>
                          <a:pt x="6" y="39"/>
                        </a:cubicBezTo>
                        <a:cubicBezTo>
                          <a:pt x="6" y="22"/>
                          <a:pt x="14" y="17"/>
                          <a:pt x="31" y="13"/>
                        </a:cubicBezTo>
                        <a:cubicBezTo>
                          <a:pt x="55" y="7"/>
                          <a:pt x="56" y="23"/>
                          <a:pt x="56" y="33"/>
                        </a:cubicBezTo>
                        <a:cubicBezTo>
                          <a:pt x="56" y="56"/>
                          <a:pt x="56" y="56"/>
                          <a:pt x="56" y="56"/>
                        </a:cubicBezTo>
                        <a:cubicBezTo>
                          <a:pt x="62" y="55"/>
                          <a:pt x="62" y="55"/>
                          <a:pt x="62" y="55"/>
                        </a:cubicBezTo>
                        <a:cubicBezTo>
                          <a:pt x="62" y="33"/>
                          <a:pt x="62" y="33"/>
                          <a:pt x="62" y="33"/>
                        </a:cubicBezTo>
                        <a:cubicBezTo>
                          <a:pt x="62" y="14"/>
                          <a:pt x="56" y="0"/>
                          <a:pt x="29" y="7"/>
                        </a:cubicBezTo>
                        <a:cubicBezTo>
                          <a:pt x="15" y="10"/>
                          <a:pt x="0" y="14"/>
                          <a:pt x="0" y="38"/>
                        </a:cubicBezTo>
                        <a:cubicBezTo>
                          <a:pt x="0" y="67"/>
                          <a:pt x="0" y="67"/>
                          <a:pt x="0" y="67"/>
                        </a:cubicBezTo>
                        <a:lnTo>
                          <a:pt x="6" y="66"/>
                        </a:lnTo>
                        <a:close/>
                      </a:path>
                    </a:pathLst>
                  </a:custGeom>
                  <a:grpFill/>
                  <a:ln w="15875" cap="flat" cmpd="sng">
                    <a:noFill/>
                    <a:round/>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defTabSz="672290">
                      <a:defRPr/>
                    </a:pPr>
                    <a:endParaRPr lang="en-US" sz="1372">
                      <a:solidFill>
                        <a:srgbClr val="505050"/>
                      </a:solidFill>
                      <a:latin typeface="Segoe UI"/>
                    </a:endParaRPr>
                  </a:p>
                </p:txBody>
              </p:sp>
              <p:sp>
                <p:nvSpPr>
                  <p:cNvPr id="53" name="Freeform 52"/>
                  <p:cNvSpPr>
                    <a:spLocks noEditPoints="1"/>
                  </p:cNvSpPr>
                  <p:nvPr/>
                </p:nvSpPr>
                <p:spPr bwMode="auto">
                  <a:xfrm>
                    <a:off x="582" y="2025"/>
                    <a:ext cx="468" cy="437"/>
                  </a:xfrm>
                  <a:custGeom>
                    <a:avLst/>
                    <a:gdLst>
                      <a:gd name="T0" fmla="*/ 388 w 468"/>
                      <a:gd name="T1" fmla="*/ 0 h 437"/>
                      <a:gd name="T2" fmla="*/ 0 w 468"/>
                      <a:gd name="T3" fmla="*/ 76 h 437"/>
                      <a:gd name="T4" fmla="*/ 0 w 468"/>
                      <a:gd name="T5" fmla="*/ 359 h 437"/>
                      <a:gd name="T6" fmla="*/ 388 w 468"/>
                      <a:gd name="T7" fmla="*/ 437 h 437"/>
                      <a:gd name="T8" fmla="*/ 468 w 468"/>
                      <a:gd name="T9" fmla="*/ 409 h 437"/>
                      <a:gd name="T10" fmla="*/ 468 w 468"/>
                      <a:gd name="T11" fmla="*/ 26 h 437"/>
                      <a:gd name="T12" fmla="*/ 388 w 468"/>
                      <a:gd name="T13" fmla="*/ 0 h 437"/>
                      <a:gd name="T14" fmla="*/ 170 w 468"/>
                      <a:gd name="T15" fmla="*/ 301 h 437"/>
                      <a:gd name="T16" fmla="*/ 84 w 468"/>
                      <a:gd name="T17" fmla="*/ 289 h 437"/>
                      <a:gd name="T18" fmla="*/ 84 w 468"/>
                      <a:gd name="T19" fmla="*/ 217 h 437"/>
                      <a:gd name="T20" fmla="*/ 170 w 468"/>
                      <a:gd name="T21" fmla="*/ 217 h 437"/>
                      <a:gd name="T22" fmla="*/ 170 w 468"/>
                      <a:gd name="T23" fmla="*/ 301 h 437"/>
                      <a:gd name="T24" fmla="*/ 170 w 468"/>
                      <a:gd name="T25" fmla="*/ 205 h 437"/>
                      <a:gd name="T26" fmla="*/ 84 w 468"/>
                      <a:gd name="T27" fmla="*/ 205 h 437"/>
                      <a:gd name="T28" fmla="*/ 84 w 468"/>
                      <a:gd name="T29" fmla="*/ 141 h 437"/>
                      <a:gd name="T30" fmla="*/ 170 w 468"/>
                      <a:gd name="T31" fmla="*/ 129 h 437"/>
                      <a:gd name="T32" fmla="*/ 170 w 468"/>
                      <a:gd name="T33" fmla="*/ 205 h 437"/>
                      <a:gd name="T34" fmla="*/ 290 w 468"/>
                      <a:gd name="T35" fmla="*/ 318 h 437"/>
                      <a:gd name="T36" fmla="*/ 180 w 468"/>
                      <a:gd name="T37" fmla="*/ 301 h 437"/>
                      <a:gd name="T38" fmla="*/ 180 w 468"/>
                      <a:gd name="T39" fmla="*/ 217 h 437"/>
                      <a:gd name="T40" fmla="*/ 290 w 468"/>
                      <a:gd name="T41" fmla="*/ 217 h 437"/>
                      <a:gd name="T42" fmla="*/ 290 w 468"/>
                      <a:gd name="T43" fmla="*/ 318 h 437"/>
                      <a:gd name="T44" fmla="*/ 290 w 468"/>
                      <a:gd name="T45" fmla="*/ 205 h 437"/>
                      <a:gd name="T46" fmla="*/ 180 w 468"/>
                      <a:gd name="T47" fmla="*/ 205 h 437"/>
                      <a:gd name="T48" fmla="*/ 180 w 468"/>
                      <a:gd name="T49" fmla="*/ 126 h 437"/>
                      <a:gd name="T50" fmla="*/ 290 w 468"/>
                      <a:gd name="T51" fmla="*/ 112 h 437"/>
                      <a:gd name="T52" fmla="*/ 290 w 468"/>
                      <a:gd name="T53" fmla="*/ 205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8" h="437">
                        <a:moveTo>
                          <a:pt x="388" y="0"/>
                        </a:moveTo>
                        <a:lnTo>
                          <a:pt x="0" y="76"/>
                        </a:lnTo>
                        <a:lnTo>
                          <a:pt x="0" y="359"/>
                        </a:lnTo>
                        <a:lnTo>
                          <a:pt x="388" y="437"/>
                        </a:lnTo>
                        <a:lnTo>
                          <a:pt x="468" y="409"/>
                        </a:lnTo>
                        <a:lnTo>
                          <a:pt x="468" y="26"/>
                        </a:lnTo>
                        <a:lnTo>
                          <a:pt x="388" y="0"/>
                        </a:lnTo>
                        <a:close/>
                        <a:moveTo>
                          <a:pt x="170" y="301"/>
                        </a:moveTo>
                        <a:lnTo>
                          <a:pt x="84" y="289"/>
                        </a:lnTo>
                        <a:lnTo>
                          <a:pt x="84" y="217"/>
                        </a:lnTo>
                        <a:lnTo>
                          <a:pt x="170" y="217"/>
                        </a:lnTo>
                        <a:lnTo>
                          <a:pt x="170" y="301"/>
                        </a:lnTo>
                        <a:close/>
                        <a:moveTo>
                          <a:pt x="170" y="205"/>
                        </a:moveTo>
                        <a:lnTo>
                          <a:pt x="84" y="205"/>
                        </a:lnTo>
                        <a:lnTo>
                          <a:pt x="84" y="141"/>
                        </a:lnTo>
                        <a:lnTo>
                          <a:pt x="170" y="129"/>
                        </a:lnTo>
                        <a:lnTo>
                          <a:pt x="170" y="205"/>
                        </a:lnTo>
                        <a:close/>
                        <a:moveTo>
                          <a:pt x="290" y="318"/>
                        </a:moveTo>
                        <a:lnTo>
                          <a:pt x="180" y="301"/>
                        </a:lnTo>
                        <a:lnTo>
                          <a:pt x="180" y="217"/>
                        </a:lnTo>
                        <a:lnTo>
                          <a:pt x="290" y="217"/>
                        </a:lnTo>
                        <a:lnTo>
                          <a:pt x="290" y="318"/>
                        </a:lnTo>
                        <a:close/>
                        <a:moveTo>
                          <a:pt x="290" y="205"/>
                        </a:moveTo>
                        <a:lnTo>
                          <a:pt x="180" y="205"/>
                        </a:lnTo>
                        <a:lnTo>
                          <a:pt x="180" y="126"/>
                        </a:lnTo>
                        <a:lnTo>
                          <a:pt x="290" y="112"/>
                        </a:lnTo>
                        <a:lnTo>
                          <a:pt x="290" y="205"/>
                        </a:lnTo>
                        <a:close/>
                      </a:path>
                    </a:pathLst>
                  </a:custGeom>
                  <a:grpFill/>
                  <a:ln w="15875" cap="flat" cmpd="sng">
                    <a:noFill/>
                    <a:round/>
                    <a:headEnd/>
                    <a:tailEnd/>
                  </a:ln>
                  <a:extLst/>
                </p:spPr>
                <p:txBody>
                  <a:bodyPr vert="horz" wrap="square" lIns="89642" tIns="44821" rIns="89642" bIns="44821" numCol="1" anchor="t" anchorCtr="0" compatLnSpc="1">
                    <a:prstTxWarp prst="textNoShape">
                      <a:avLst/>
                    </a:prstTxWarp>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defTabSz="672290">
                      <a:defRPr/>
                    </a:pPr>
                    <a:endParaRPr lang="en-US" sz="1372">
                      <a:solidFill>
                        <a:srgbClr val="505050"/>
                      </a:solidFill>
                      <a:latin typeface="Segoe UI"/>
                    </a:endParaRPr>
                  </a:p>
                </p:txBody>
              </p:sp>
            </p:grpSp>
            <p:sp>
              <p:nvSpPr>
                <p:cNvPr id="49" name="TextBox 105"/>
                <p:cNvSpPr txBox="1"/>
                <p:nvPr/>
              </p:nvSpPr>
              <p:spPr>
                <a:xfrm>
                  <a:off x="5595736" y="2820776"/>
                  <a:ext cx="1335621" cy="408909"/>
                </a:xfrm>
                <a:prstGeom prst="rect">
                  <a:avLst/>
                </a:prstGeom>
                <a:noFill/>
              </p:spPr>
              <p:txBody>
                <a:bodyPr wrap="square" lIns="0" tIns="0" rIns="0" bIns="0"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defTabSz="672290">
                    <a:lnSpc>
                      <a:spcPct val="90000"/>
                    </a:lnSpc>
                    <a:spcBef>
                      <a:spcPts val="588"/>
                    </a:spcBef>
                    <a:defRPr/>
                  </a:pPr>
                  <a:r>
                    <a:rPr lang="en-US" sz="1372" dirty="0">
                      <a:solidFill>
                        <a:srgbClr val="FFFFFF"/>
                      </a:solidFill>
                      <a:latin typeface="Segoe UI Light"/>
                      <a:ea typeface="Segoe UI" pitchFamily="34" charset="0"/>
                      <a:cs typeface="Segoe UI Semibold" panose="020B0702040204020203" pitchFamily="34" charset="0"/>
                    </a:rPr>
                    <a:t>One Store +</a:t>
                  </a:r>
                  <a:br>
                    <a:rPr lang="en-US" sz="1372" dirty="0">
                      <a:solidFill>
                        <a:srgbClr val="FFFFFF"/>
                      </a:solidFill>
                      <a:latin typeface="Segoe UI Light"/>
                      <a:ea typeface="Segoe UI" pitchFamily="34" charset="0"/>
                      <a:cs typeface="Segoe UI Semibold" panose="020B0702040204020203" pitchFamily="34" charset="0"/>
                    </a:rPr>
                  </a:br>
                  <a:r>
                    <a:rPr lang="en-US" sz="1372" dirty="0">
                      <a:solidFill>
                        <a:srgbClr val="FFFFFF"/>
                      </a:solidFill>
                      <a:latin typeface="Segoe UI Light"/>
                      <a:ea typeface="Segoe UI" pitchFamily="34" charset="0"/>
                      <a:cs typeface="Segoe UI Semibold" panose="020B0702040204020203" pitchFamily="34" charset="0"/>
                    </a:rPr>
                    <a:t>One Dev Center</a:t>
                  </a:r>
                </a:p>
              </p:txBody>
            </p:sp>
          </p:grpSp>
          <p:grpSp>
            <p:nvGrpSpPr>
              <p:cNvPr id="45" name="AUI"/>
              <p:cNvGrpSpPr/>
              <p:nvPr/>
            </p:nvGrpSpPr>
            <p:grpSpPr>
              <a:xfrm>
                <a:off x="528467" y="2752645"/>
                <a:ext cx="1208896" cy="966855"/>
                <a:chOff x="478393" y="2752645"/>
                <a:chExt cx="1208896" cy="966855"/>
              </a:xfrm>
            </p:grpSpPr>
            <p:sp>
              <p:nvSpPr>
                <p:cNvPr id="46" name="TextBox 17"/>
                <p:cNvSpPr txBox="1"/>
                <p:nvPr/>
              </p:nvSpPr>
              <p:spPr>
                <a:xfrm>
                  <a:off x="478393" y="3310667"/>
                  <a:ext cx="1208896" cy="408833"/>
                </a:xfrm>
                <a:prstGeom prst="rect">
                  <a:avLst/>
                </a:prstGeom>
                <a:noFill/>
              </p:spPr>
              <p:txBody>
                <a:bodyPr wrap="square" lIns="0" tIns="0" rIns="0" bIns="0"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defTabSz="672290">
                    <a:lnSpc>
                      <a:spcPct val="90000"/>
                    </a:lnSpc>
                    <a:spcBef>
                      <a:spcPts val="588"/>
                    </a:spcBef>
                    <a:defRPr/>
                  </a:pPr>
                  <a:r>
                    <a:rPr lang="en-US" sz="1372" dirty="0">
                      <a:solidFill>
                        <a:srgbClr val="FFFFFF"/>
                      </a:solidFill>
                      <a:latin typeface="Segoe UI Light"/>
                      <a:ea typeface="Segoe UI" pitchFamily="34" charset="0"/>
                      <a:cs typeface="Segoe UI Semibold" panose="020B0702040204020203" pitchFamily="34" charset="0"/>
                    </a:rPr>
                    <a:t>Adaptive User Interface</a:t>
                  </a:r>
                </a:p>
              </p:txBody>
            </p:sp>
            <p:sp>
              <p:nvSpPr>
                <p:cNvPr id="47" name="Freeform 46"/>
                <p:cNvSpPr>
                  <a:spLocks/>
                </p:cNvSpPr>
                <p:nvPr/>
              </p:nvSpPr>
              <p:spPr bwMode="auto">
                <a:xfrm>
                  <a:off x="922795" y="2752645"/>
                  <a:ext cx="416625" cy="417923"/>
                </a:xfrm>
                <a:custGeom>
                  <a:avLst/>
                  <a:gdLst>
                    <a:gd name="T0" fmla="*/ 558 w 642"/>
                    <a:gd name="T1" fmla="*/ 141 h 644"/>
                    <a:gd name="T2" fmla="*/ 553 w 642"/>
                    <a:gd name="T3" fmla="*/ 324 h 644"/>
                    <a:gd name="T4" fmla="*/ 630 w 642"/>
                    <a:gd name="T5" fmla="*/ 248 h 644"/>
                    <a:gd name="T6" fmla="*/ 642 w 642"/>
                    <a:gd name="T7" fmla="*/ 0 h 644"/>
                    <a:gd name="T8" fmla="*/ 393 w 642"/>
                    <a:gd name="T9" fmla="*/ 12 h 644"/>
                    <a:gd name="T10" fmla="*/ 317 w 642"/>
                    <a:gd name="T11" fmla="*/ 88 h 644"/>
                    <a:gd name="T12" fmla="*/ 503 w 642"/>
                    <a:gd name="T13" fmla="*/ 86 h 644"/>
                    <a:gd name="T14" fmla="*/ 83 w 642"/>
                    <a:gd name="T15" fmla="*/ 506 h 644"/>
                    <a:gd name="T16" fmla="*/ 86 w 642"/>
                    <a:gd name="T17" fmla="*/ 320 h 644"/>
                    <a:gd name="T18" fmla="*/ 9 w 642"/>
                    <a:gd name="T19" fmla="*/ 396 h 644"/>
                    <a:gd name="T20" fmla="*/ 0 w 642"/>
                    <a:gd name="T21" fmla="*/ 644 h 644"/>
                    <a:gd name="T22" fmla="*/ 246 w 642"/>
                    <a:gd name="T23" fmla="*/ 632 h 644"/>
                    <a:gd name="T24" fmla="*/ 322 w 642"/>
                    <a:gd name="T25" fmla="*/ 556 h 644"/>
                    <a:gd name="T26" fmla="*/ 138 w 642"/>
                    <a:gd name="T27" fmla="*/ 560 h 644"/>
                    <a:gd name="T28" fmla="*/ 558 w 642"/>
                    <a:gd name="T29" fmla="*/ 141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2" h="644">
                      <a:moveTo>
                        <a:pt x="558" y="141"/>
                      </a:moveTo>
                      <a:lnTo>
                        <a:pt x="553" y="324"/>
                      </a:lnTo>
                      <a:lnTo>
                        <a:pt x="630" y="248"/>
                      </a:lnTo>
                      <a:lnTo>
                        <a:pt x="642" y="0"/>
                      </a:lnTo>
                      <a:lnTo>
                        <a:pt x="393" y="12"/>
                      </a:lnTo>
                      <a:lnTo>
                        <a:pt x="317" y="88"/>
                      </a:lnTo>
                      <a:lnTo>
                        <a:pt x="503" y="86"/>
                      </a:lnTo>
                      <a:lnTo>
                        <a:pt x="83" y="506"/>
                      </a:lnTo>
                      <a:lnTo>
                        <a:pt x="86" y="320"/>
                      </a:lnTo>
                      <a:lnTo>
                        <a:pt x="9" y="396"/>
                      </a:lnTo>
                      <a:lnTo>
                        <a:pt x="0" y="644"/>
                      </a:lnTo>
                      <a:lnTo>
                        <a:pt x="246" y="632"/>
                      </a:lnTo>
                      <a:lnTo>
                        <a:pt x="322" y="556"/>
                      </a:lnTo>
                      <a:lnTo>
                        <a:pt x="138" y="560"/>
                      </a:lnTo>
                      <a:lnTo>
                        <a:pt x="558"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defTabSz="672290">
                    <a:defRPr/>
                  </a:pPr>
                  <a:endParaRPr lang="en-US" sz="1372">
                    <a:solidFill>
                      <a:srgbClr val="505050"/>
                    </a:solidFill>
                    <a:latin typeface="Segoe UI"/>
                  </a:endParaRPr>
                </a:p>
              </p:txBody>
            </p:sp>
          </p:grpSp>
        </p:grpSp>
        <p:grpSp>
          <p:nvGrpSpPr>
            <p:cNvPr id="6" name="Products"/>
            <p:cNvGrpSpPr/>
            <p:nvPr/>
          </p:nvGrpSpPr>
          <p:grpSpPr>
            <a:xfrm>
              <a:off x="3725284" y="3028676"/>
              <a:ext cx="8436554" cy="1371600"/>
              <a:chOff x="364002" y="1398582"/>
              <a:chExt cx="8436554" cy="1371600"/>
            </a:xfrm>
          </p:grpSpPr>
          <p:sp>
            <p:nvSpPr>
              <p:cNvPr id="8" name="Rectangle 7"/>
              <p:cNvSpPr/>
              <p:nvPr/>
            </p:nvSpPr>
            <p:spPr>
              <a:xfrm>
                <a:off x="364002" y="1398582"/>
                <a:ext cx="8436554" cy="13716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672290">
                  <a:lnSpc>
                    <a:spcPct val="90000"/>
                  </a:lnSpc>
                  <a:spcBef>
                    <a:spcPts val="588"/>
                  </a:spcBef>
                  <a:defRPr/>
                </a:pPr>
                <a:endParaRPr lang="en-US" sz="1961" dirty="0" err="1">
                  <a:solidFill>
                    <a:srgbClr val="FFFFFF"/>
                  </a:solidFill>
                  <a:latin typeface="Segoe UI"/>
                </a:endParaRPr>
              </a:p>
            </p:txBody>
          </p:sp>
          <p:grpSp>
            <p:nvGrpSpPr>
              <p:cNvPr id="9" name="Group 8"/>
              <p:cNvGrpSpPr/>
              <p:nvPr/>
            </p:nvGrpSpPr>
            <p:grpSpPr>
              <a:xfrm>
                <a:off x="364002" y="1610058"/>
                <a:ext cx="8436554" cy="1110357"/>
                <a:chOff x="364002" y="1610058"/>
                <a:chExt cx="8436554" cy="1110357"/>
              </a:xfrm>
            </p:grpSpPr>
            <p:grpSp>
              <p:nvGrpSpPr>
                <p:cNvPr id="10" name="Holo-glass"/>
                <p:cNvGrpSpPr/>
                <p:nvPr/>
              </p:nvGrpSpPr>
              <p:grpSpPr>
                <a:xfrm>
                  <a:off x="1776540" y="1871477"/>
                  <a:ext cx="1380666" cy="848938"/>
                  <a:chOff x="7045270" y="1117620"/>
                  <a:chExt cx="1380666" cy="848938"/>
                </a:xfrm>
              </p:grpSpPr>
              <p:sp>
                <p:nvSpPr>
                  <p:cNvPr id="38" name="Oval 37"/>
                  <p:cNvSpPr/>
                  <p:nvPr/>
                </p:nvSpPr>
                <p:spPr bwMode="auto">
                  <a:xfrm>
                    <a:off x="7045270" y="1489923"/>
                    <a:ext cx="1380666" cy="47663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89642" rIns="0" bIns="0" numCol="1" spcCol="0" rtlCol="0" fromWordArt="0" anchor="b" anchorCtr="0" forceAA="0" compatLnSpc="1">
                    <a:prstTxWarp prst="textNoShape">
                      <a:avLst/>
                    </a:prstTxWarp>
                    <a:noAutofit/>
                  </a:bodyPr>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914102" fontAlgn="base">
                      <a:lnSpc>
                        <a:spcPct val="90000"/>
                      </a:lnSpc>
                      <a:spcBef>
                        <a:spcPct val="0"/>
                      </a:spcBef>
                      <a:spcAft>
                        <a:spcPct val="0"/>
                      </a:spcAft>
                      <a:defRPr/>
                    </a:pPr>
                    <a:r>
                      <a:rPr lang="en-US" sz="1372" dirty="0">
                        <a:solidFill>
                          <a:srgbClr val="FFFFFF"/>
                        </a:solidFill>
                        <a:latin typeface="Segoe UI Light"/>
                        <a:ea typeface="Segoe UI" pitchFamily="34" charset="0"/>
                        <a:cs typeface="Segoe UI Semibold" panose="020B0702040204020203" pitchFamily="34" charset="0"/>
                      </a:rPr>
                      <a:t>Holographic</a:t>
                    </a:r>
                  </a:p>
                </p:txBody>
              </p:sp>
              <p:pic>
                <p:nvPicPr>
                  <p:cNvPr id="39" name="Picture 38" descr="141215_B-hero_01.png"/>
                  <p:cNvPicPr>
                    <a:picLocks noChangeAspect="1"/>
                  </p:cNvPicPr>
                  <p:nvPr/>
                </p:nvPicPr>
                <p:blipFill rotWithShape="1">
                  <a:blip r:embed="rId2" cstate="print">
                    <a:extLst>
                      <a:ext uri="{28A0092B-C50C-407E-A947-70E740481C1C}">
                        <a14:useLocalDpi xmlns:a14="http://schemas.microsoft.com/office/drawing/2010/main" val="0"/>
                      </a:ext>
                    </a:extLst>
                  </a:blip>
                  <a:srcRect l="12333" t="23140" r="7378" b="17105"/>
                  <a:stretch/>
                </p:blipFill>
                <p:spPr>
                  <a:xfrm>
                    <a:off x="7396971" y="1117620"/>
                    <a:ext cx="677264" cy="267261"/>
                  </a:xfrm>
                  <a:prstGeom prst="rect">
                    <a:avLst/>
                  </a:prstGeom>
                  <a:noFill/>
                  <a:ln>
                    <a:noFill/>
                  </a:ln>
                </p:spPr>
              </p:pic>
            </p:grpSp>
            <p:grpSp>
              <p:nvGrpSpPr>
                <p:cNvPr id="11" name="Console"/>
                <p:cNvGrpSpPr/>
                <p:nvPr/>
              </p:nvGrpSpPr>
              <p:grpSpPr>
                <a:xfrm>
                  <a:off x="6014985" y="1610058"/>
                  <a:ext cx="1371597" cy="1110357"/>
                  <a:chOff x="5793649" y="856201"/>
                  <a:chExt cx="1371597" cy="1110357"/>
                </a:xfrm>
              </p:grpSpPr>
              <p:sp>
                <p:nvSpPr>
                  <p:cNvPr id="36" name="Oval 35"/>
                  <p:cNvSpPr/>
                  <p:nvPr/>
                </p:nvSpPr>
                <p:spPr bwMode="auto">
                  <a:xfrm>
                    <a:off x="5793649" y="1507016"/>
                    <a:ext cx="1371597" cy="459542"/>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89642" rIns="0" bIns="0" numCol="1" spcCol="0" rtlCol="0" fromWordArt="0" anchor="b" anchorCtr="0" forceAA="0" compatLnSpc="1">
                    <a:prstTxWarp prst="textNoShape">
                      <a:avLst/>
                    </a:prstTxWarp>
                    <a:noAutofit/>
                  </a:bodyPr>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914102" fontAlgn="base">
                      <a:lnSpc>
                        <a:spcPct val="90000"/>
                      </a:lnSpc>
                      <a:spcBef>
                        <a:spcPct val="0"/>
                      </a:spcBef>
                      <a:spcAft>
                        <a:spcPct val="0"/>
                      </a:spcAft>
                      <a:defRPr/>
                    </a:pPr>
                    <a:r>
                      <a:rPr lang="en-US" sz="1372" dirty="0">
                        <a:solidFill>
                          <a:srgbClr val="FFFFFF"/>
                        </a:solidFill>
                        <a:latin typeface="Segoe UI Light"/>
                        <a:ea typeface="Segoe UI" pitchFamily="34" charset="0"/>
                        <a:cs typeface="Segoe UI Semibold" panose="020B0702040204020203" pitchFamily="34" charset="0"/>
                      </a:rPr>
                      <a:t>Xbox</a:t>
                    </a: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6319" y="856201"/>
                    <a:ext cx="1066256" cy="876082"/>
                  </a:xfrm>
                  <a:prstGeom prst="rect">
                    <a:avLst/>
                  </a:prstGeom>
                </p:spPr>
              </p:pic>
            </p:grpSp>
            <p:grpSp>
              <p:nvGrpSpPr>
                <p:cNvPr id="12" name="IoT"/>
                <p:cNvGrpSpPr/>
                <p:nvPr/>
              </p:nvGrpSpPr>
              <p:grpSpPr>
                <a:xfrm>
                  <a:off x="364002" y="1842301"/>
                  <a:ext cx="1374596" cy="878114"/>
                  <a:chOff x="778972" y="1088444"/>
                  <a:chExt cx="1374596" cy="878114"/>
                </a:xfrm>
              </p:grpSpPr>
              <p:sp>
                <p:nvSpPr>
                  <p:cNvPr id="31" name="Oval 30"/>
                  <p:cNvSpPr/>
                  <p:nvPr/>
                </p:nvSpPr>
                <p:spPr bwMode="auto">
                  <a:xfrm>
                    <a:off x="778972" y="1505941"/>
                    <a:ext cx="1374596" cy="46061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89642" rIns="0" bIns="0" numCol="1" spcCol="0" rtlCol="0" fromWordArt="0" anchor="b" anchorCtr="0" forceAA="0" compatLnSpc="1">
                    <a:prstTxWarp prst="textNoShape">
                      <a:avLst/>
                    </a:prstTxWarp>
                    <a:noAutofit/>
                  </a:bodyPr>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914102" fontAlgn="base">
                      <a:lnSpc>
                        <a:spcPct val="90000"/>
                      </a:lnSpc>
                      <a:spcBef>
                        <a:spcPct val="0"/>
                      </a:spcBef>
                      <a:spcAft>
                        <a:spcPct val="0"/>
                      </a:spcAft>
                      <a:defRPr/>
                    </a:pPr>
                    <a:r>
                      <a:rPr lang="en-US" sz="1372" dirty="0">
                        <a:solidFill>
                          <a:srgbClr val="FFFFFF"/>
                        </a:solidFill>
                        <a:latin typeface="Segoe UI Light"/>
                        <a:ea typeface="Segoe UI" pitchFamily="34" charset="0"/>
                        <a:cs typeface="Segoe UI Semibold" panose="020B0702040204020203" pitchFamily="34" charset="0"/>
                      </a:rPr>
                      <a:t>Devices +IoT</a:t>
                    </a:r>
                  </a:p>
                </p:txBody>
              </p:sp>
              <p:grpSp>
                <p:nvGrpSpPr>
                  <p:cNvPr id="32" name="Group 31"/>
                  <p:cNvGrpSpPr/>
                  <p:nvPr/>
                </p:nvGrpSpPr>
                <p:grpSpPr>
                  <a:xfrm>
                    <a:off x="1121079" y="1088444"/>
                    <a:ext cx="690387" cy="336994"/>
                    <a:chOff x="1522017" y="2094158"/>
                    <a:chExt cx="758694" cy="370336"/>
                  </a:xfrm>
                </p:grpSpPr>
                <p:pic>
                  <p:nvPicPr>
                    <p:cNvPr id="33" name="Io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2017" y="2122047"/>
                      <a:ext cx="378950" cy="274863"/>
                    </a:xfrm>
                    <a:prstGeom prst="rect">
                      <a:avLst/>
                    </a:prstGeom>
                  </p:spPr>
                </p:pic>
                <p:pic>
                  <p:nvPicPr>
                    <p:cNvPr id="34" name="Io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1762" y="2094158"/>
                      <a:ext cx="378949" cy="274864"/>
                    </a:xfrm>
                    <a:prstGeom prst="rect">
                      <a:avLst/>
                    </a:prstGeom>
                  </p:spPr>
                </p:pic>
                <p:pic>
                  <p:nvPicPr>
                    <p:cNvPr id="35" name="Picture 34"/>
                    <p:cNvPicPr>
                      <a:picLocks noChangeAspect="1"/>
                    </p:cNvPicPr>
                    <p:nvPr/>
                  </p:nvPicPr>
                  <p:blipFill>
                    <a:blip r:embed="rId5"/>
                    <a:stretch>
                      <a:fillRect/>
                    </a:stretch>
                  </p:blipFill>
                  <p:spPr>
                    <a:xfrm>
                      <a:off x="1720113" y="2188539"/>
                      <a:ext cx="411595" cy="275955"/>
                    </a:xfrm>
                    <a:prstGeom prst="rect">
                      <a:avLst/>
                    </a:prstGeom>
                  </p:spPr>
                </p:pic>
              </p:grpSp>
            </p:grpSp>
            <p:grpSp>
              <p:nvGrpSpPr>
                <p:cNvPr id="13" name="Surface Hub"/>
                <p:cNvGrpSpPr/>
                <p:nvPr/>
              </p:nvGrpSpPr>
              <p:grpSpPr>
                <a:xfrm>
                  <a:off x="7424524" y="1639602"/>
                  <a:ext cx="1376032" cy="1080813"/>
                  <a:chOff x="4537593" y="885745"/>
                  <a:chExt cx="1376032" cy="1080813"/>
                </a:xfrm>
              </p:grpSpPr>
              <p:sp>
                <p:nvSpPr>
                  <p:cNvPr id="29" name="Oval 28"/>
                  <p:cNvSpPr/>
                  <p:nvPr/>
                </p:nvSpPr>
                <p:spPr bwMode="auto">
                  <a:xfrm>
                    <a:off x="4537593" y="1505539"/>
                    <a:ext cx="1376032" cy="461019"/>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89642" rIns="0" bIns="0" numCol="1" spcCol="0" rtlCol="0" fromWordArt="0" anchor="b" anchorCtr="0" forceAA="0" compatLnSpc="1">
                    <a:prstTxWarp prst="textNoShape">
                      <a:avLst/>
                    </a:prstTxWarp>
                    <a:noAutofit/>
                  </a:bodyPr>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914102" fontAlgn="base">
                      <a:lnSpc>
                        <a:spcPct val="90000"/>
                      </a:lnSpc>
                      <a:spcBef>
                        <a:spcPct val="0"/>
                      </a:spcBef>
                      <a:spcAft>
                        <a:spcPct val="0"/>
                      </a:spcAft>
                      <a:defRPr/>
                    </a:pPr>
                    <a:r>
                      <a:rPr lang="en-US" sz="1372" dirty="0">
                        <a:solidFill>
                          <a:srgbClr val="FFFFFF"/>
                        </a:solidFill>
                        <a:latin typeface="Segoe UI Light"/>
                        <a:ea typeface="Segoe UI" pitchFamily="34" charset="0"/>
                        <a:cs typeface="Segoe UI Semibold" panose="020B0702040204020203" pitchFamily="34" charset="0"/>
                      </a:rPr>
                      <a:t>Surface Hub</a:t>
                    </a:r>
                  </a:p>
                </p:txBody>
              </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58201" y="885745"/>
                    <a:ext cx="1134816" cy="661782"/>
                  </a:xfrm>
                  <a:prstGeom prst="rect">
                    <a:avLst/>
                  </a:prstGeom>
                </p:spPr>
              </p:pic>
            </p:grpSp>
            <p:grpSp>
              <p:nvGrpSpPr>
                <p:cNvPr id="14" name="Group 13"/>
                <p:cNvGrpSpPr/>
                <p:nvPr/>
              </p:nvGrpSpPr>
              <p:grpSpPr>
                <a:xfrm>
                  <a:off x="4604690" y="1763269"/>
                  <a:ext cx="1372353" cy="957146"/>
                  <a:chOff x="2033592" y="1009412"/>
                  <a:chExt cx="1372353" cy="957146"/>
                </a:xfrm>
              </p:grpSpPr>
              <p:sp>
                <p:nvSpPr>
                  <p:cNvPr id="21" name="Oval 20"/>
                  <p:cNvSpPr/>
                  <p:nvPr/>
                </p:nvSpPr>
                <p:spPr bwMode="auto">
                  <a:xfrm>
                    <a:off x="2033592" y="1469720"/>
                    <a:ext cx="1372353" cy="49683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89642" rIns="0" bIns="0" numCol="1" spcCol="0" rtlCol="0" fromWordArt="0" anchor="b" anchorCtr="0" forceAA="0" compatLnSpc="1">
                    <a:prstTxWarp prst="textNoShape">
                      <a:avLst/>
                    </a:prstTxWarp>
                    <a:noAutofit/>
                  </a:bodyPr>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914102" fontAlgn="base">
                      <a:lnSpc>
                        <a:spcPct val="90000"/>
                      </a:lnSpc>
                      <a:spcBef>
                        <a:spcPct val="0"/>
                      </a:spcBef>
                      <a:spcAft>
                        <a:spcPct val="0"/>
                      </a:spcAft>
                      <a:defRPr/>
                    </a:pPr>
                    <a:r>
                      <a:rPr lang="en-US" sz="1372" dirty="0">
                        <a:solidFill>
                          <a:srgbClr val="FFFFFF"/>
                        </a:solidFill>
                        <a:latin typeface="Segoe UI Light"/>
                        <a:ea typeface="Segoe UI" pitchFamily="34" charset="0"/>
                        <a:cs typeface="Segoe UI Semibold" panose="020B0702040204020203" pitchFamily="34" charset="0"/>
                      </a:rPr>
                      <a:t>Mobile</a:t>
                    </a:r>
                  </a:p>
                </p:txBody>
              </p:sp>
              <p:grpSp>
                <p:nvGrpSpPr>
                  <p:cNvPr id="22" name="Mobile screens"/>
                  <p:cNvGrpSpPr/>
                  <p:nvPr/>
                </p:nvGrpSpPr>
                <p:grpSpPr>
                  <a:xfrm>
                    <a:off x="2142963" y="1009412"/>
                    <a:ext cx="1153611" cy="504588"/>
                    <a:chOff x="2180715" y="1009412"/>
                    <a:chExt cx="1153611" cy="504588"/>
                  </a:xfrm>
                </p:grpSpPr>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80715" y="1075440"/>
                      <a:ext cx="260394" cy="393562"/>
                    </a:xfrm>
                    <a:prstGeom prst="rect">
                      <a:avLst/>
                    </a:prstGeom>
                  </p:spPr>
                </p:pic>
                <p:pic>
                  <p:nvPicPr>
                    <p:cNvPr id="24" name="Picture 23"/>
                    <p:cNvPicPr>
                      <a:picLocks noChangeAspect="1"/>
                    </p:cNvPicPr>
                    <p:nvPr/>
                  </p:nvPicPr>
                  <p:blipFill>
                    <a:blip r:embed="rId8"/>
                    <a:stretch>
                      <a:fillRect/>
                    </a:stretch>
                  </p:blipFill>
                  <p:spPr>
                    <a:xfrm>
                      <a:off x="2352523" y="1009412"/>
                      <a:ext cx="751323" cy="459254"/>
                    </a:xfrm>
                    <a:prstGeom prst="rect">
                      <a:avLst/>
                    </a:prstGeom>
                  </p:spPr>
                </p:pic>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89468" y="1204389"/>
                      <a:ext cx="200088" cy="302414"/>
                    </a:xfrm>
                    <a:prstGeom prst="rect">
                      <a:avLst/>
                    </a:prstGeom>
                  </p:spPr>
                </p:pic>
                <p:grpSp>
                  <p:nvGrpSpPr>
                    <p:cNvPr id="26" name="Group 25"/>
                    <p:cNvGrpSpPr/>
                    <p:nvPr/>
                  </p:nvGrpSpPr>
                  <p:grpSpPr>
                    <a:xfrm>
                      <a:off x="2824631" y="1021825"/>
                      <a:ext cx="509695" cy="492175"/>
                      <a:chOff x="134199" y="2818725"/>
                      <a:chExt cx="1186148" cy="1145377"/>
                    </a:xfrm>
                  </p:grpSpPr>
                  <p:pic>
                    <p:nvPicPr>
                      <p:cNvPr id="27" name="Small Tablet"/>
                      <p:cNvPicPr>
                        <a:picLocks noChangeAspect="1"/>
                      </p:cNvPicPr>
                      <p:nvPr/>
                    </p:nvPicPr>
                    <p:blipFill rotWithShape="1">
                      <a:blip r:embed="rId10" cstate="print">
                        <a:extLst>
                          <a:ext uri="{28A0092B-C50C-407E-A947-70E740481C1C}">
                            <a14:useLocalDpi xmlns:a14="http://schemas.microsoft.com/office/drawing/2010/main" val="0"/>
                          </a:ext>
                        </a:extLst>
                      </a:blip>
                      <a:srcRect r="74010"/>
                      <a:stretch/>
                    </p:blipFill>
                    <p:spPr>
                      <a:xfrm>
                        <a:off x="134199" y="2987734"/>
                        <a:ext cx="323000" cy="976368"/>
                      </a:xfrm>
                      <a:prstGeom prst="rect">
                        <a:avLst/>
                      </a:prstGeom>
                    </p:spPr>
                  </p:pic>
                  <p:pic>
                    <p:nvPicPr>
                      <p:cNvPr id="28" name="Picture 27"/>
                      <p:cNvPicPr>
                        <a:picLocks noChangeAspect="1"/>
                      </p:cNvPicPr>
                      <p:nvPr/>
                    </p:nvPicPr>
                    <p:blipFill>
                      <a:blip r:embed="rId11"/>
                      <a:stretch>
                        <a:fillRect/>
                      </a:stretch>
                    </p:blipFill>
                    <p:spPr>
                      <a:xfrm>
                        <a:off x="265647" y="2818725"/>
                        <a:ext cx="1054700" cy="1133955"/>
                      </a:xfrm>
                      <a:prstGeom prst="rect">
                        <a:avLst/>
                      </a:prstGeom>
                    </p:spPr>
                  </p:pic>
                </p:grpSp>
              </p:grpSp>
            </p:grpSp>
            <p:grpSp>
              <p:nvGrpSpPr>
                <p:cNvPr id="15" name="PC"/>
                <p:cNvGrpSpPr/>
                <p:nvPr/>
              </p:nvGrpSpPr>
              <p:grpSpPr>
                <a:xfrm>
                  <a:off x="3195148" y="1639602"/>
                  <a:ext cx="1371600" cy="1080813"/>
                  <a:chOff x="3285969" y="885745"/>
                  <a:chExt cx="1371600" cy="1080813"/>
                </a:xfrm>
              </p:grpSpPr>
              <p:sp>
                <p:nvSpPr>
                  <p:cNvPr id="16" name="Oval 15"/>
                  <p:cNvSpPr/>
                  <p:nvPr/>
                </p:nvSpPr>
                <p:spPr bwMode="auto">
                  <a:xfrm>
                    <a:off x="3285969" y="1472782"/>
                    <a:ext cx="1371600" cy="49377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89642" rIns="0" bIns="0" numCol="1" spcCol="0" rtlCol="0" fromWordArt="0" anchor="b" anchorCtr="0" forceAA="0" compatLnSpc="1">
                    <a:prstTxWarp prst="textNoShape">
                      <a:avLst/>
                    </a:prstTxWarp>
                    <a:noAutofit/>
                  </a:bodyPr>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914102" fontAlgn="base">
                      <a:lnSpc>
                        <a:spcPct val="90000"/>
                      </a:lnSpc>
                      <a:spcBef>
                        <a:spcPct val="0"/>
                      </a:spcBef>
                      <a:spcAft>
                        <a:spcPct val="0"/>
                      </a:spcAft>
                      <a:defRPr/>
                    </a:pPr>
                    <a:r>
                      <a:rPr lang="en-US" sz="1372" dirty="0">
                        <a:solidFill>
                          <a:srgbClr val="FFFFFF"/>
                        </a:solidFill>
                        <a:latin typeface="Segoe UI Light"/>
                        <a:ea typeface="Segoe UI" pitchFamily="34" charset="0"/>
                        <a:cs typeface="Segoe UI Semibold" panose="020B0702040204020203" pitchFamily="34" charset="0"/>
                      </a:rPr>
                      <a:t>PC</a:t>
                    </a:r>
                  </a:p>
                </p:txBody>
              </p:sp>
              <p:grpSp>
                <p:nvGrpSpPr>
                  <p:cNvPr id="17" name="Screens"/>
                  <p:cNvGrpSpPr/>
                  <p:nvPr/>
                </p:nvGrpSpPr>
                <p:grpSpPr>
                  <a:xfrm>
                    <a:off x="3351276" y="885745"/>
                    <a:ext cx="1240987" cy="680561"/>
                    <a:chOff x="3370595" y="885745"/>
                    <a:chExt cx="1240987" cy="680561"/>
                  </a:xfrm>
                </p:grpSpPr>
                <p:pic>
                  <p:nvPicPr>
                    <p:cNvPr id="18" name="Picture 17"/>
                    <p:cNvPicPr>
                      <a:picLocks noChangeAspect="1"/>
                    </p:cNvPicPr>
                    <p:nvPr/>
                  </p:nvPicPr>
                  <p:blipFill>
                    <a:blip r:embed="rId12"/>
                    <a:stretch>
                      <a:fillRect/>
                    </a:stretch>
                  </p:blipFill>
                  <p:spPr>
                    <a:xfrm>
                      <a:off x="3486077" y="885745"/>
                      <a:ext cx="873602" cy="536615"/>
                    </a:xfrm>
                    <a:prstGeom prst="rect">
                      <a:avLst/>
                    </a:prstGeom>
                  </p:spPr>
                </p:pic>
                <p:pic>
                  <p:nvPicPr>
                    <p:cNvPr id="19" name="Picture 18"/>
                    <p:cNvPicPr>
                      <a:picLocks noChangeAspect="1"/>
                    </p:cNvPicPr>
                    <p:nvPr/>
                  </p:nvPicPr>
                  <p:blipFill>
                    <a:blip r:embed="rId8"/>
                    <a:stretch>
                      <a:fillRect/>
                    </a:stretch>
                  </p:blipFill>
                  <p:spPr>
                    <a:xfrm>
                      <a:off x="3860259" y="1107052"/>
                      <a:ext cx="751323" cy="459254"/>
                    </a:xfrm>
                    <a:prstGeom prst="rect">
                      <a:avLst/>
                    </a:prstGeom>
                  </p:spPr>
                </p:pic>
                <p:pic>
                  <p:nvPicPr>
                    <p:cNvPr id="20" name="Picture 19"/>
                    <p:cNvPicPr>
                      <a:picLocks noChangeAspect="1"/>
                    </p:cNvPicPr>
                    <p:nvPr/>
                  </p:nvPicPr>
                  <p:blipFill>
                    <a:blip r:embed="rId13"/>
                    <a:stretch>
                      <a:fillRect/>
                    </a:stretch>
                  </p:blipFill>
                  <p:spPr>
                    <a:xfrm>
                      <a:off x="3370595" y="1159156"/>
                      <a:ext cx="653818" cy="390139"/>
                    </a:xfrm>
                    <a:prstGeom prst="rect">
                      <a:avLst/>
                    </a:prstGeom>
                  </p:spPr>
                </p:pic>
              </p:grpSp>
            </p:grpSp>
          </p:grpSp>
        </p:grpSp>
      </p:grpSp>
    </p:spTree>
    <p:extLst>
      <p:ext uri="{BB962C8B-B14F-4D97-AF65-F5344CB8AC3E}">
        <p14:creationId xmlns:p14="http://schemas.microsoft.com/office/powerpoint/2010/main" val="290346904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 Add a UWP Component</a:t>
            </a:r>
          </a:p>
        </p:txBody>
      </p:sp>
      <p:sp>
        <p:nvSpPr>
          <p:cNvPr id="8" name="TextBox 7"/>
          <p:cNvSpPr txBox="1"/>
          <p:nvPr/>
        </p:nvSpPr>
        <p:spPr>
          <a:xfrm>
            <a:off x="6544214" y="2084269"/>
            <a:ext cx="5171561" cy="2959432"/>
          </a:xfrm>
          <a:prstGeom prst="rect">
            <a:avLst/>
          </a:prstGeom>
          <a:noFill/>
        </p:spPr>
        <p:txBody>
          <a:bodyPr wrap="square" rtlCol="0">
            <a:spAutoFit/>
          </a:bodyPr>
          <a:lstStyle/>
          <a:p>
            <a:pPr defTabSz="914367">
              <a:spcAft>
                <a:spcPts val="882"/>
              </a:spcAft>
              <a:defRPr/>
            </a:pPr>
            <a:r>
              <a:rPr lang="en-US" sz="3529" dirty="0">
                <a:gradFill>
                  <a:gsLst>
                    <a:gs pos="1250">
                      <a:srgbClr val="0078D7"/>
                    </a:gs>
                    <a:gs pos="99000">
                      <a:srgbClr val="0078D7"/>
                    </a:gs>
                  </a:gsLst>
                  <a:lin ang="5400000" scaled="0"/>
                </a:gradFill>
                <a:latin typeface="Segoe UI Light"/>
              </a:rPr>
              <a:t>Feature Examples:</a:t>
            </a:r>
          </a:p>
          <a:p>
            <a:pPr marL="0" lvl="1" defTabSz="914367">
              <a:lnSpc>
                <a:spcPct val="90000"/>
              </a:lnSpc>
              <a:spcAft>
                <a:spcPts val="980"/>
              </a:spcAft>
              <a:buSzPct val="90000"/>
              <a:defRPr/>
            </a:pPr>
            <a:r>
              <a:rPr lang="en-US" sz="1961" dirty="0">
                <a:gradFill>
                  <a:gsLst>
                    <a:gs pos="1250">
                      <a:srgbClr val="505050"/>
                    </a:gs>
                    <a:gs pos="100000">
                      <a:srgbClr val="505050"/>
                    </a:gs>
                  </a:gsLst>
                  <a:lin ang="5400000" scaled="0"/>
                </a:gradFill>
                <a:latin typeface="Segoe UI"/>
              </a:rPr>
              <a:t>XAML UI front end</a:t>
            </a:r>
          </a:p>
          <a:p>
            <a:pPr marL="0" lvl="1" defTabSz="914367">
              <a:lnSpc>
                <a:spcPct val="90000"/>
              </a:lnSpc>
              <a:spcAft>
                <a:spcPts val="980"/>
              </a:spcAft>
              <a:buSzPct val="90000"/>
              <a:defRPr/>
            </a:pPr>
            <a:r>
              <a:rPr lang="en-US" sz="1961" dirty="0">
                <a:gradFill>
                  <a:gsLst>
                    <a:gs pos="1250">
                      <a:srgbClr val="505050"/>
                    </a:gs>
                    <a:gs pos="100000">
                      <a:srgbClr val="505050"/>
                    </a:gs>
                  </a:gsLst>
                  <a:lin ang="5400000" scaled="0"/>
                </a:gradFill>
                <a:latin typeface="Segoe UI"/>
              </a:rPr>
              <a:t>Background tasks</a:t>
            </a:r>
          </a:p>
          <a:p>
            <a:pPr marL="0" lvl="1" defTabSz="914367">
              <a:lnSpc>
                <a:spcPct val="90000"/>
              </a:lnSpc>
              <a:spcAft>
                <a:spcPts val="2353"/>
              </a:spcAft>
              <a:buSzPct val="90000"/>
              <a:defRPr/>
            </a:pPr>
            <a:r>
              <a:rPr lang="en-US" sz="1961" dirty="0">
                <a:gradFill>
                  <a:gsLst>
                    <a:gs pos="1250">
                      <a:srgbClr val="505050"/>
                    </a:gs>
                    <a:gs pos="100000">
                      <a:srgbClr val="505050"/>
                    </a:gs>
                  </a:gsLst>
                  <a:lin ang="5400000" scaled="0"/>
                </a:gradFill>
                <a:latin typeface="Segoe UI"/>
              </a:rPr>
              <a:t>File Picker UI</a:t>
            </a:r>
          </a:p>
          <a:p>
            <a:pPr defTabSz="914367">
              <a:defRPr/>
            </a:pPr>
            <a:r>
              <a:rPr lang="en-US" sz="3529" dirty="0">
                <a:gradFill>
                  <a:gsLst>
                    <a:gs pos="1250">
                      <a:srgbClr val="0078D7"/>
                    </a:gs>
                    <a:gs pos="99000">
                      <a:srgbClr val="0078D7"/>
                    </a:gs>
                  </a:gsLst>
                  <a:lin ang="5400000" scaled="0"/>
                </a:gradFill>
                <a:latin typeface="Segoe UI Light"/>
              </a:rPr>
              <a:t>Runs in the App Container</a:t>
            </a:r>
          </a:p>
          <a:p>
            <a:pPr defTabSz="914367">
              <a:defRPr/>
            </a:pPr>
            <a:r>
              <a:rPr lang="en-US" sz="1961" dirty="0">
                <a:gradFill>
                  <a:gsLst>
                    <a:gs pos="1250">
                      <a:srgbClr val="505050"/>
                    </a:gs>
                    <a:gs pos="100000">
                      <a:srgbClr val="505050"/>
                    </a:gs>
                  </a:gsLst>
                  <a:lin ang="5400000" scaled="0"/>
                </a:gradFill>
                <a:latin typeface="Segoe UI"/>
              </a:rPr>
              <a:t>Communication via </a:t>
            </a:r>
            <a:r>
              <a:rPr lang="en-US" sz="1961" dirty="0" err="1">
                <a:gradFill>
                  <a:gsLst>
                    <a:gs pos="1250">
                      <a:srgbClr val="505050"/>
                    </a:gs>
                    <a:gs pos="100000">
                      <a:srgbClr val="505050"/>
                    </a:gs>
                  </a:gsLst>
                  <a:lin ang="5400000" scaled="0"/>
                </a:gradFill>
                <a:latin typeface="Segoe UI"/>
              </a:rPr>
              <a:t>AppService</a:t>
            </a:r>
            <a:r>
              <a:rPr lang="en-US" sz="1961" dirty="0">
                <a:gradFill>
                  <a:gsLst>
                    <a:gs pos="1250">
                      <a:srgbClr val="505050"/>
                    </a:gs>
                    <a:gs pos="100000">
                      <a:srgbClr val="505050"/>
                    </a:gs>
                  </a:gsLst>
                  <a:lin ang="5400000" scaled="0"/>
                </a:gradFill>
                <a:latin typeface="Segoe UI"/>
              </a:rPr>
              <a:t> </a:t>
            </a:r>
          </a:p>
        </p:txBody>
      </p:sp>
      <p:sp>
        <p:nvSpPr>
          <p:cNvPr id="11" name="Rectangle 10"/>
          <p:cNvSpPr/>
          <p:nvPr/>
        </p:nvSpPr>
        <p:spPr>
          <a:xfrm>
            <a:off x="2700325" y="4656545"/>
            <a:ext cx="2947462" cy="1594642"/>
          </a:xfrm>
          <a:prstGeom prst="rect">
            <a:avLst/>
          </a:prstGeom>
          <a:solidFill>
            <a:srgbClr val="00BCF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lang="en-US" sz="1765"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Universal Windows App</a:t>
            </a:r>
          </a:p>
        </p:txBody>
      </p:sp>
      <p:grpSp>
        <p:nvGrpSpPr>
          <p:cNvPr id="12" name="Group 11"/>
          <p:cNvGrpSpPr/>
          <p:nvPr/>
        </p:nvGrpSpPr>
        <p:grpSpPr>
          <a:xfrm>
            <a:off x="759908" y="2279166"/>
            <a:ext cx="4887881" cy="2241050"/>
            <a:chOff x="731837" y="4868862"/>
            <a:chExt cx="2385391" cy="1093681"/>
          </a:xfrm>
        </p:grpSpPr>
        <p:sp>
          <p:nvSpPr>
            <p:cNvPr id="14" name="Rectangle 13"/>
            <p:cNvSpPr/>
            <p:nvPr/>
          </p:nvSpPr>
          <p:spPr bwMode="auto">
            <a:xfrm>
              <a:off x="731837" y="4868862"/>
              <a:ext cx="2385391" cy="1093681"/>
            </a:xfrm>
            <a:prstGeom prst="rect">
              <a:avLst/>
            </a:prstGeom>
            <a:noFill/>
            <a:ln w="381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p:cNvSpPr/>
            <p:nvPr/>
          </p:nvSpPr>
          <p:spPr bwMode="auto">
            <a:xfrm>
              <a:off x="731837" y="4868862"/>
              <a:ext cx="2385390" cy="279662"/>
            </a:xfrm>
            <a:prstGeom prst="rect">
              <a:avLst/>
            </a:prstGeom>
            <a:solidFill>
              <a:srgbClr val="50505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Classic Windows App</a:t>
              </a:r>
            </a:p>
          </p:txBody>
        </p:sp>
      </p:grpSp>
      <p:sp>
        <p:nvSpPr>
          <p:cNvPr id="16" name="Rectangle 15"/>
          <p:cNvSpPr/>
          <p:nvPr/>
        </p:nvSpPr>
        <p:spPr>
          <a:xfrm>
            <a:off x="417900" y="1690934"/>
            <a:ext cx="5533741" cy="4696580"/>
          </a:xfrm>
          <a:prstGeom prst="rect">
            <a:avLst/>
          </a:prstGeom>
          <a:noFill/>
          <a:ln w="762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tIns="89642" bIns="89642" rtlCol="0" anchor="t"/>
          <a:lstStyle/>
          <a:p>
            <a:pPr algn="ctr" defTabSz="914367">
              <a:defRPr/>
            </a:pPr>
            <a:r>
              <a:rPr lang="en-US" sz="1765" dirty="0">
                <a:solidFill>
                  <a:srgbClr val="0078D7"/>
                </a:solidFill>
                <a:latin typeface="Segoe UI Semibold" panose="020B0702040204020203" pitchFamily="34" charset="0"/>
                <a:ea typeface="Segoe UI" pitchFamily="34" charset="0"/>
                <a:cs typeface="Segoe UI Semibold" panose="020B0702040204020203" pitchFamily="34" charset="0"/>
              </a:rPr>
              <a:t>Universal App Package</a:t>
            </a:r>
          </a:p>
        </p:txBody>
      </p:sp>
      <p:sp>
        <p:nvSpPr>
          <p:cNvPr id="32" name="Freeform 38"/>
          <p:cNvSpPr>
            <a:spLocks/>
          </p:cNvSpPr>
          <p:nvPr/>
        </p:nvSpPr>
        <p:spPr bwMode="auto">
          <a:xfrm rot="16200000">
            <a:off x="1158641" y="4627607"/>
            <a:ext cx="198236" cy="400213"/>
          </a:xfrm>
          <a:custGeom>
            <a:avLst/>
            <a:gdLst>
              <a:gd name="T0" fmla="*/ 0 w 106"/>
              <a:gd name="T1" fmla="*/ 0 h 214"/>
              <a:gd name="T2" fmla="*/ 106 w 106"/>
              <a:gd name="T3" fmla="*/ 107 h 214"/>
              <a:gd name="T4" fmla="*/ 0 w 106"/>
              <a:gd name="T5" fmla="*/ 214 h 214"/>
            </a:gdLst>
            <a:ahLst/>
            <a:cxnLst>
              <a:cxn ang="0">
                <a:pos x="T0" y="T1"/>
              </a:cxn>
              <a:cxn ang="0">
                <a:pos x="T2" y="T3"/>
              </a:cxn>
              <a:cxn ang="0">
                <a:pos x="T4" y="T5"/>
              </a:cxn>
            </a:cxnLst>
            <a:rect l="0" t="0" r="r" b="b"/>
            <a:pathLst>
              <a:path w="106" h="214">
                <a:moveTo>
                  <a:pt x="0" y="0"/>
                </a:moveTo>
                <a:lnTo>
                  <a:pt x="106" y="107"/>
                </a:lnTo>
                <a:lnTo>
                  <a:pt x="0" y="214"/>
                </a:lnTo>
              </a:path>
            </a:pathLst>
          </a:custGeom>
          <a:noFill/>
          <a:ln w="508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33" name="Freeform 38"/>
          <p:cNvSpPr>
            <a:spLocks/>
          </p:cNvSpPr>
          <p:nvPr/>
        </p:nvSpPr>
        <p:spPr bwMode="auto">
          <a:xfrm rot="10800000" flipH="1">
            <a:off x="2282721" y="5682748"/>
            <a:ext cx="198236" cy="400213"/>
          </a:xfrm>
          <a:custGeom>
            <a:avLst/>
            <a:gdLst>
              <a:gd name="T0" fmla="*/ 0 w 106"/>
              <a:gd name="T1" fmla="*/ 0 h 214"/>
              <a:gd name="T2" fmla="*/ 106 w 106"/>
              <a:gd name="T3" fmla="*/ 107 h 214"/>
              <a:gd name="T4" fmla="*/ 0 w 106"/>
              <a:gd name="T5" fmla="*/ 214 h 214"/>
            </a:gdLst>
            <a:ahLst/>
            <a:cxnLst>
              <a:cxn ang="0">
                <a:pos x="T0" y="T1"/>
              </a:cxn>
              <a:cxn ang="0">
                <a:pos x="T2" y="T3"/>
              </a:cxn>
              <a:cxn ang="0">
                <a:pos x="T4" y="T5"/>
              </a:cxn>
            </a:cxnLst>
            <a:rect l="0" t="0" r="r" b="b"/>
            <a:pathLst>
              <a:path w="106" h="214">
                <a:moveTo>
                  <a:pt x="0" y="0"/>
                </a:moveTo>
                <a:lnTo>
                  <a:pt x="106" y="107"/>
                </a:lnTo>
                <a:lnTo>
                  <a:pt x="0" y="214"/>
                </a:lnTo>
              </a:path>
            </a:pathLst>
          </a:custGeom>
          <a:noFill/>
          <a:ln w="508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38" name="Arc 37"/>
          <p:cNvSpPr/>
          <p:nvPr/>
        </p:nvSpPr>
        <p:spPr>
          <a:xfrm rot="10800000">
            <a:off x="1257760" y="3747949"/>
            <a:ext cx="2134906" cy="2134906"/>
          </a:xfrm>
          <a:prstGeom prst="arc">
            <a:avLst/>
          </a:prstGeom>
          <a:noFill/>
          <a:ln w="50800" cap="rnd">
            <a:solidFill>
              <a:srgbClr val="D83B01"/>
            </a:solidFill>
            <a:prstDash val="sysDot"/>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nvGrpSpPr>
          <p:cNvPr id="41" name="Group 40"/>
          <p:cNvGrpSpPr/>
          <p:nvPr/>
        </p:nvGrpSpPr>
        <p:grpSpPr>
          <a:xfrm>
            <a:off x="1185021" y="5204307"/>
            <a:ext cx="748184" cy="748184"/>
            <a:chOff x="1208782" y="5308167"/>
            <a:chExt cx="763187" cy="763187"/>
          </a:xfrm>
        </p:grpSpPr>
        <p:sp>
          <p:nvSpPr>
            <p:cNvPr id="39" name="Oval 38"/>
            <p:cNvSpPr/>
            <p:nvPr/>
          </p:nvSpPr>
          <p:spPr bwMode="auto">
            <a:xfrm>
              <a:off x="1208782" y="5308167"/>
              <a:ext cx="763187" cy="763187"/>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4" name="Group 33"/>
            <p:cNvGrpSpPr/>
            <p:nvPr/>
          </p:nvGrpSpPr>
          <p:grpSpPr>
            <a:xfrm>
              <a:off x="1282181" y="5379632"/>
              <a:ext cx="616388" cy="691722"/>
              <a:chOff x="5934881" y="4965238"/>
              <a:chExt cx="616388" cy="691722"/>
            </a:xfrm>
          </p:grpSpPr>
          <p:sp>
            <p:nvSpPr>
              <p:cNvPr id="35" name="Rectangle 34"/>
              <p:cNvSpPr/>
              <p:nvPr/>
            </p:nvSpPr>
            <p:spPr bwMode="auto">
              <a:xfrm>
                <a:off x="5934881" y="4965238"/>
                <a:ext cx="616388" cy="69172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Freeform 10"/>
              <p:cNvSpPr>
                <a:spLocks noEditPoints="1"/>
              </p:cNvSpPr>
              <p:nvPr/>
            </p:nvSpPr>
            <p:spPr bwMode="auto">
              <a:xfrm>
                <a:off x="6009470" y="5084116"/>
                <a:ext cx="492125" cy="447675"/>
              </a:xfrm>
              <a:custGeom>
                <a:avLst/>
                <a:gdLst>
                  <a:gd name="T0" fmla="*/ 291 w 310"/>
                  <a:gd name="T1" fmla="*/ 19 h 282"/>
                  <a:gd name="T2" fmla="*/ 291 w 310"/>
                  <a:gd name="T3" fmla="*/ 194 h 282"/>
                  <a:gd name="T4" fmla="*/ 107 w 310"/>
                  <a:gd name="T5" fmla="*/ 194 h 282"/>
                  <a:gd name="T6" fmla="*/ 100 w 310"/>
                  <a:gd name="T7" fmla="*/ 194 h 282"/>
                  <a:gd name="T8" fmla="*/ 92 w 310"/>
                  <a:gd name="T9" fmla="*/ 199 h 282"/>
                  <a:gd name="T10" fmla="*/ 59 w 310"/>
                  <a:gd name="T11" fmla="*/ 235 h 282"/>
                  <a:gd name="T12" fmla="*/ 59 w 310"/>
                  <a:gd name="T13" fmla="*/ 214 h 282"/>
                  <a:gd name="T14" fmla="*/ 59 w 310"/>
                  <a:gd name="T15" fmla="*/ 194 h 282"/>
                  <a:gd name="T16" fmla="*/ 39 w 310"/>
                  <a:gd name="T17" fmla="*/ 194 h 282"/>
                  <a:gd name="T18" fmla="*/ 20 w 310"/>
                  <a:gd name="T19" fmla="*/ 194 h 282"/>
                  <a:gd name="T20" fmla="*/ 20 w 310"/>
                  <a:gd name="T21" fmla="*/ 19 h 282"/>
                  <a:gd name="T22" fmla="*/ 291 w 310"/>
                  <a:gd name="T23" fmla="*/ 19 h 282"/>
                  <a:gd name="T24" fmla="*/ 310 w 310"/>
                  <a:gd name="T25" fmla="*/ 0 h 282"/>
                  <a:gd name="T26" fmla="*/ 0 w 310"/>
                  <a:gd name="T27" fmla="*/ 0 h 282"/>
                  <a:gd name="T28" fmla="*/ 0 w 310"/>
                  <a:gd name="T29" fmla="*/ 214 h 282"/>
                  <a:gd name="T30" fmla="*/ 39 w 310"/>
                  <a:gd name="T31" fmla="*/ 214 h 282"/>
                  <a:gd name="T32" fmla="*/ 39 w 310"/>
                  <a:gd name="T33" fmla="*/ 282 h 282"/>
                  <a:gd name="T34" fmla="*/ 107 w 310"/>
                  <a:gd name="T35" fmla="*/ 214 h 282"/>
                  <a:gd name="T36" fmla="*/ 310 w 310"/>
                  <a:gd name="T37" fmla="*/ 214 h 282"/>
                  <a:gd name="T38" fmla="*/ 310 w 310"/>
                  <a:gd name="T39" fmla="*/ 0 h 282"/>
                  <a:gd name="T40" fmla="*/ 310 w 310"/>
                  <a:gd name="T41"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0" h="282">
                    <a:moveTo>
                      <a:pt x="291" y="19"/>
                    </a:moveTo>
                    <a:lnTo>
                      <a:pt x="291" y="194"/>
                    </a:lnTo>
                    <a:lnTo>
                      <a:pt x="107" y="194"/>
                    </a:lnTo>
                    <a:lnTo>
                      <a:pt x="100" y="194"/>
                    </a:lnTo>
                    <a:lnTo>
                      <a:pt x="92" y="199"/>
                    </a:lnTo>
                    <a:lnTo>
                      <a:pt x="59" y="235"/>
                    </a:lnTo>
                    <a:lnTo>
                      <a:pt x="59" y="214"/>
                    </a:lnTo>
                    <a:lnTo>
                      <a:pt x="59" y="194"/>
                    </a:lnTo>
                    <a:lnTo>
                      <a:pt x="39" y="194"/>
                    </a:lnTo>
                    <a:lnTo>
                      <a:pt x="20" y="194"/>
                    </a:lnTo>
                    <a:lnTo>
                      <a:pt x="20" y="19"/>
                    </a:lnTo>
                    <a:lnTo>
                      <a:pt x="291" y="19"/>
                    </a:lnTo>
                    <a:close/>
                    <a:moveTo>
                      <a:pt x="310" y="0"/>
                    </a:moveTo>
                    <a:lnTo>
                      <a:pt x="0" y="0"/>
                    </a:lnTo>
                    <a:lnTo>
                      <a:pt x="0" y="214"/>
                    </a:lnTo>
                    <a:lnTo>
                      <a:pt x="39" y="214"/>
                    </a:lnTo>
                    <a:lnTo>
                      <a:pt x="39" y="282"/>
                    </a:lnTo>
                    <a:lnTo>
                      <a:pt x="107" y="214"/>
                    </a:lnTo>
                    <a:lnTo>
                      <a:pt x="310" y="214"/>
                    </a:lnTo>
                    <a:lnTo>
                      <a:pt x="310" y="0"/>
                    </a:lnTo>
                    <a:lnTo>
                      <a:pt x="31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9420799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barn(outVertical)">
                                      <p:cBhvr>
                                        <p:cTn id="7" dur="500"/>
                                        <p:tgtEl>
                                          <p:spTgt spid="38"/>
                                        </p:tgtEl>
                                      </p:cBhvr>
                                    </p:animEffect>
                                  </p:childTnLst>
                                </p:cTn>
                              </p:par>
                              <p:par>
                                <p:cTn id="8" presetID="10" presetClass="entr" presetSubtype="0" fill="hold" nodeType="withEffect">
                                  <p:stCondLst>
                                    <p:cond delay="7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125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Desktop &amp; App Container processes</a:t>
            </a:r>
          </a:p>
        </p:txBody>
      </p:sp>
      <p:sp>
        <p:nvSpPr>
          <p:cNvPr id="6" name="Text Placeholder 5"/>
          <p:cNvSpPr>
            <a:spLocks noGrp="1"/>
          </p:cNvSpPr>
          <p:nvPr>
            <p:ph type="body" sz="quarter" idx="10"/>
          </p:nvPr>
        </p:nvSpPr>
        <p:spPr>
          <a:xfrm>
            <a:off x="269240" y="1189495"/>
            <a:ext cx="11764019" cy="2730623"/>
          </a:xfrm>
        </p:spPr>
        <p:txBody>
          <a:bodyPr/>
          <a:lstStyle/>
          <a:p>
            <a:pPr>
              <a:lnSpc>
                <a:spcPct val="100000"/>
              </a:lnSpc>
              <a:spcAft>
                <a:spcPts val="980"/>
              </a:spcAft>
            </a:pPr>
            <a:r>
              <a:rPr lang="en-US" dirty="0"/>
              <a:t>Current code running in Desktop process</a:t>
            </a:r>
          </a:p>
          <a:p>
            <a:pPr>
              <a:lnSpc>
                <a:spcPct val="100000"/>
              </a:lnSpc>
              <a:spcBef>
                <a:spcPts val="0"/>
              </a:spcBef>
              <a:spcAft>
                <a:spcPts val="980"/>
              </a:spcAft>
            </a:pPr>
            <a:r>
              <a:rPr lang="en-US" dirty="0"/>
              <a:t>UWP app code runs in App Container</a:t>
            </a:r>
          </a:p>
          <a:p>
            <a:pPr>
              <a:lnSpc>
                <a:spcPct val="100000"/>
              </a:lnSpc>
              <a:spcBef>
                <a:spcPts val="0"/>
              </a:spcBef>
              <a:spcAft>
                <a:spcPts val="980"/>
              </a:spcAft>
            </a:pPr>
            <a:r>
              <a:rPr lang="en-US" dirty="0"/>
              <a:t>Activate Desktop process from App Container and vice-versa</a:t>
            </a:r>
          </a:p>
          <a:p>
            <a:pPr>
              <a:lnSpc>
                <a:spcPct val="100000"/>
              </a:lnSpc>
              <a:spcBef>
                <a:spcPts val="0"/>
              </a:spcBef>
              <a:spcAft>
                <a:spcPts val="980"/>
              </a:spcAft>
            </a:pPr>
            <a:r>
              <a:rPr lang="en-US" dirty="0"/>
              <a:t>Inter process communication (via </a:t>
            </a:r>
            <a:r>
              <a:rPr lang="en-US" dirty="0" err="1"/>
              <a:t>AppService</a:t>
            </a:r>
            <a:r>
              <a:rPr lang="en-US" dirty="0"/>
              <a:t>)</a:t>
            </a:r>
          </a:p>
        </p:txBody>
      </p:sp>
      <p:sp>
        <p:nvSpPr>
          <p:cNvPr id="12" name="TextBox 20"/>
          <p:cNvSpPr txBox="1"/>
          <p:nvPr/>
        </p:nvSpPr>
        <p:spPr>
          <a:xfrm>
            <a:off x="4517246" y="4193622"/>
            <a:ext cx="1349461" cy="633625"/>
          </a:xfrm>
          <a:prstGeom prst="rect">
            <a:avLst/>
          </a:prstGeom>
          <a:noFill/>
        </p:spPr>
        <p:txBody>
          <a:bodyPr wrap="square" lIns="182854" tIns="179285" rIns="182854" bIns="179285" rtlCol="0" anchor="ctr" anchorCtr="1">
            <a:spAutoFit/>
          </a:bodyPr>
          <a:lstStyle/>
          <a:p>
            <a:pPr marL="0" lvl="1" defTabSz="914367">
              <a:lnSpc>
                <a:spcPct val="90000"/>
              </a:lnSpc>
              <a:spcAft>
                <a:spcPts val="980"/>
              </a:spcAft>
              <a:buSzPct val="90000"/>
              <a:defRPr/>
            </a:pPr>
            <a:r>
              <a:rPr lang="en-US" sz="1961" dirty="0">
                <a:gradFill>
                  <a:gsLst>
                    <a:gs pos="1250">
                      <a:srgbClr val="505050"/>
                    </a:gs>
                    <a:gs pos="100000">
                      <a:srgbClr val="505050"/>
                    </a:gs>
                  </a:gsLst>
                  <a:lin ang="5400000" scaled="0"/>
                </a:gradFill>
                <a:latin typeface="Segoe UI"/>
              </a:rPr>
              <a:t>Activate</a:t>
            </a:r>
          </a:p>
        </p:txBody>
      </p:sp>
      <p:sp>
        <p:nvSpPr>
          <p:cNvPr id="13" name="TextBox 21"/>
          <p:cNvSpPr txBox="1"/>
          <p:nvPr/>
        </p:nvSpPr>
        <p:spPr>
          <a:xfrm>
            <a:off x="6422486" y="5614995"/>
            <a:ext cx="1252270" cy="663797"/>
          </a:xfrm>
          <a:prstGeom prst="rect">
            <a:avLst/>
          </a:prstGeom>
          <a:noFill/>
        </p:spPr>
        <p:txBody>
          <a:bodyPr wrap="square" lIns="182854" tIns="179285" rIns="182854" bIns="179285" rtlCol="0" anchor="ctr" anchorCtr="1">
            <a:spAutoFit/>
          </a:bodyPr>
          <a:lstStyle>
            <a:defPPr>
              <a:defRPr lang="en-US"/>
            </a:defPPr>
            <a:lvl1pPr>
              <a:defRPr sz="2000">
                <a:gradFill>
                  <a:gsLst>
                    <a:gs pos="1250">
                      <a:schemeClr val="tx1"/>
                    </a:gs>
                    <a:gs pos="100000">
                      <a:schemeClr val="tx1"/>
                    </a:gs>
                  </a:gsLst>
                  <a:lin ang="5400000" scaled="0"/>
                </a:gradFill>
              </a:defRPr>
            </a:lvl1pPr>
            <a:lvl2pPr marL="0" lvl="1">
              <a:lnSpc>
                <a:spcPct val="90000"/>
              </a:lnSpc>
              <a:spcAft>
                <a:spcPts val="1000"/>
              </a:spcAft>
              <a:buSzPct val="90000"/>
              <a:defRPr sz="2000">
                <a:gradFill>
                  <a:gsLst>
                    <a:gs pos="1250">
                      <a:schemeClr val="tx1"/>
                    </a:gs>
                    <a:gs pos="100000">
                      <a:schemeClr val="tx1"/>
                    </a:gs>
                  </a:gsLst>
                  <a:lin ang="5400000" scaled="0"/>
                </a:gradFill>
              </a:defRPr>
            </a:lvl2pPr>
          </a:lstStyle>
          <a:p>
            <a:pPr defTabSz="914367">
              <a:defRPr/>
            </a:pPr>
            <a:r>
              <a:rPr lang="en-US" sz="1961" dirty="0">
                <a:solidFill>
                  <a:srgbClr val="0078D7"/>
                </a:solidFill>
                <a:latin typeface="Segoe UI"/>
              </a:rPr>
              <a:t>Activate</a:t>
            </a:r>
          </a:p>
        </p:txBody>
      </p:sp>
      <p:sp>
        <p:nvSpPr>
          <p:cNvPr id="14" name="TextBox 22"/>
          <p:cNvSpPr txBox="1"/>
          <p:nvPr/>
        </p:nvSpPr>
        <p:spPr>
          <a:xfrm>
            <a:off x="3033215" y="7239291"/>
            <a:ext cx="2016956" cy="663797"/>
          </a:xfrm>
          <a:prstGeom prst="rect">
            <a:avLst/>
          </a:prstGeom>
          <a:noFill/>
        </p:spPr>
        <p:txBody>
          <a:bodyPr wrap="square" lIns="182854" tIns="179285" rIns="182854" bIns="179285" rtlCol="0" anchor="ctr" anchorCtr="1">
            <a:spAutoFit/>
          </a:bodyPr>
          <a:lstStyle>
            <a:defPPr>
              <a:defRPr lang="en-US"/>
            </a:defPPr>
            <a:lvl2pPr marL="0" lvl="1">
              <a:lnSpc>
                <a:spcPct val="90000"/>
              </a:lnSpc>
              <a:spcAft>
                <a:spcPts val="1000"/>
              </a:spcAft>
              <a:buSzPct val="90000"/>
              <a:defRPr sz="2000">
                <a:gradFill>
                  <a:gsLst>
                    <a:gs pos="1250">
                      <a:schemeClr val="tx1"/>
                    </a:gs>
                    <a:gs pos="100000">
                      <a:schemeClr val="tx1"/>
                    </a:gs>
                  </a:gsLst>
                  <a:lin ang="5400000" scaled="0"/>
                </a:gradFill>
              </a:defRPr>
            </a:lvl2pPr>
          </a:lstStyle>
          <a:p>
            <a:pPr defTabSz="914367">
              <a:defRPr/>
            </a:pPr>
            <a:r>
              <a:rPr lang="en-US" sz="1961" dirty="0">
                <a:gradFill>
                  <a:gsLst>
                    <a:gs pos="1250">
                      <a:srgbClr val="505050"/>
                    </a:gs>
                    <a:gs pos="100000">
                      <a:srgbClr val="505050"/>
                    </a:gs>
                  </a:gsLst>
                  <a:lin ang="5400000" scaled="0"/>
                </a:gradFill>
                <a:latin typeface="Segoe UI"/>
              </a:rPr>
              <a:t>Communicate</a:t>
            </a:r>
          </a:p>
        </p:txBody>
      </p:sp>
      <p:sp>
        <p:nvSpPr>
          <p:cNvPr id="15" name="Rectangle 14"/>
          <p:cNvSpPr/>
          <p:nvPr/>
        </p:nvSpPr>
        <p:spPr bwMode="auto">
          <a:xfrm>
            <a:off x="2248845" y="4326309"/>
            <a:ext cx="2241062" cy="1792850"/>
          </a:xfrm>
          <a:prstGeom prst="rect">
            <a:avLst/>
          </a:prstGeom>
          <a:noFill/>
          <a:ln w="508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89642" rIns="0" bIns="89642" rtlCol="0" anchor="ctr" anchorCtr="1"/>
          <a:lstStyle/>
          <a:p>
            <a:pPr algn="ctr" defTabSz="932227">
              <a:defRPr/>
            </a:pPr>
            <a:r>
              <a:rPr lang="en-US" sz="2157" dirty="0">
                <a:solidFill>
                  <a:srgbClr val="505050"/>
                </a:solidFill>
                <a:latin typeface="Segoe UI Semibold" panose="020B0702040204020203" pitchFamily="34" charset="0"/>
                <a:ea typeface="Segoe UI" pitchFamily="34" charset="0"/>
                <a:cs typeface="Segoe UI Semibold" panose="020B0702040204020203" pitchFamily="34" charset="0"/>
              </a:rPr>
              <a:t>Desktop</a:t>
            </a:r>
            <a:br>
              <a:rPr lang="en-US" sz="2157" dirty="0">
                <a:solidFill>
                  <a:srgbClr val="505050"/>
                </a:solidFill>
                <a:latin typeface="Segoe UI Semibold" panose="020B0702040204020203" pitchFamily="34" charset="0"/>
                <a:ea typeface="Segoe UI" pitchFamily="34" charset="0"/>
                <a:cs typeface="Segoe UI Semibold" panose="020B0702040204020203" pitchFamily="34" charset="0"/>
              </a:rPr>
            </a:br>
            <a:r>
              <a:rPr lang="en-US" sz="2157" dirty="0">
                <a:solidFill>
                  <a:srgbClr val="505050"/>
                </a:solidFill>
                <a:latin typeface="Segoe UI Semibold" panose="020B0702040204020203" pitchFamily="34" charset="0"/>
                <a:ea typeface="Segoe UI" pitchFamily="34" charset="0"/>
                <a:cs typeface="Segoe UI Semibold" panose="020B0702040204020203" pitchFamily="34" charset="0"/>
              </a:rPr>
              <a:t>Process</a:t>
            </a:r>
          </a:p>
        </p:txBody>
      </p:sp>
      <p:sp>
        <p:nvSpPr>
          <p:cNvPr id="16" name="Rectangle 15"/>
          <p:cNvSpPr/>
          <p:nvPr/>
        </p:nvSpPr>
        <p:spPr bwMode="auto">
          <a:xfrm>
            <a:off x="7702095" y="4326309"/>
            <a:ext cx="2241062" cy="1792850"/>
          </a:xfrm>
          <a:prstGeom prst="rect">
            <a:avLst/>
          </a:pr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89642" rIns="0" bIns="89642" rtlCol="0" anchor="ctr" anchorCtr="1"/>
          <a:lstStyle/>
          <a:p>
            <a:pPr algn="ctr" defTabSz="932227">
              <a:defRPr/>
            </a:pPr>
            <a:r>
              <a:rPr lang="en-US" sz="2157" dirty="0">
                <a:solidFill>
                  <a:srgbClr val="0078D7"/>
                </a:solidFill>
                <a:latin typeface="Segoe UI Semibold" panose="020B0702040204020203" pitchFamily="34" charset="0"/>
                <a:ea typeface="Segoe UI" pitchFamily="34" charset="0"/>
                <a:cs typeface="Segoe UI Semibold" panose="020B0702040204020203" pitchFamily="34" charset="0"/>
              </a:rPr>
              <a:t>App Container</a:t>
            </a:r>
            <a:br>
              <a:rPr lang="en-US" sz="2157" dirty="0">
                <a:solidFill>
                  <a:srgbClr val="0078D7"/>
                </a:solidFill>
                <a:latin typeface="Segoe UI Semibold" panose="020B0702040204020203" pitchFamily="34" charset="0"/>
                <a:ea typeface="Segoe UI" pitchFamily="34" charset="0"/>
                <a:cs typeface="Segoe UI Semibold" panose="020B0702040204020203" pitchFamily="34" charset="0"/>
              </a:rPr>
            </a:br>
            <a:r>
              <a:rPr lang="en-US" sz="2157" dirty="0">
                <a:solidFill>
                  <a:srgbClr val="0078D7"/>
                </a:solidFill>
                <a:latin typeface="Segoe UI Semibold" panose="020B0702040204020203" pitchFamily="34" charset="0"/>
                <a:ea typeface="Segoe UI" pitchFamily="34" charset="0"/>
                <a:cs typeface="Segoe UI Semibold" panose="020B0702040204020203" pitchFamily="34" charset="0"/>
              </a:rPr>
              <a:t>Process</a:t>
            </a:r>
          </a:p>
        </p:txBody>
      </p:sp>
      <p:grpSp>
        <p:nvGrpSpPr>
          <p:cNvPr id="24" name="Group 36"/>
          <p:cNvGrpSpPr>
            <a:grpSpLocks noChangeAspect="1"/>
          </p:cNvGrpSpPr>
          <p:nvPr/>
        </p:nvGrpSpPr>
        <p:grpSpPr bwMode="auto">
          <a:xfrm>
            <a:off x="5866159" y="4310327"/>
            <a:ext cx="1561572" cy="400213"/>
            <a:chOff x="3203" y="2097"/>
            <a:chExt cx="835" cy="214"/>
          </a:xfrm>
        </p:grpSpPr>
        <p:sp>
          <p:nvSpPr>
            <p:cNvPr id="25" name="Line 37"/>
            <p:cNvSpPr>
              <a:spLocks noChangeShapeType="1"/>
            </p:cNvSpPr>
            <p:nvPr/>
          </p:nvSpPr>
          <p:spPr bwMode="auto">
            <a:xfrm flipH="1">
              <a:off x="3203" y="2204"/>
              <a:ext cx="825" cy="0"/>
            </a:xfrm>
            <a:prstGeom prst="line">
              <a:avLst/>
            </a:prstGeom>
            <a:noFill/>
            <a:ln w="5080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6" name="Freeform 38"/>
            <p:cNvSpPr>
              <a:spLocks/>
            </p:cNvSpPr>
            <p:nvPr/>
          </p:nvSpPr>
          <p:spPr bwMode="auto">
            <a:xfrm>
              <a:off x="3932" y="2097"/>
              <a:ext cx="106" cy="214"/>
            </a:xfrm>
            <a:custGeom>
              <a:avLst/>
              <a:gdLst>
                <a:gd name="T0" fmla="*/ 0 w 106"/>
                <a:gd name="T1" fmla="*/ 0 h 214"/>
                <a:gd name="T2" fmla="*/ 106 w 106"/>
                <a:gd name="T3" fmla="*/ 107 h 214"/>
                <a:gd name="T4" fmla="*/ 0 w 106"/>
                <a:gd name="T5" fmla="*/ 214 h 214"/>
              </a:gdLst>
              <a:ahLst/>
              <a:cxnLst>
                <a:cxn ang="0">
                  <a:pos x="T0" y="T1"/>
                </a:cxn>
                <a:cxn ang="0">
                  <a:pos x="T2" y="T3"/>
                </a:cxn>
                <a:cxn ang="0">
                  <a:pos x="T4" y="T5"/>
                </a:cxn>
              </a:cxnLst>
              <a:rect l="0" t="0" r="r" b="b"/>
              <a:pathLst>
                <a:path w="106" h="214">
                  <a:moveTo>
                    <a:pt x="0" y="0"/>
                  </a:moveTo>
                  <a:lnTo>
                    <a:pt x="106" y="107"/>
                  </a:lnTo>
                  <a:lnTo>
                    <a:pt x="0" y="214"/>
                  </a:lnTo>
                </a:path>
              </a:pathLst>
            </a:custGeom>
            <a:noFill/>
            <a:ln w="508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27" name="Group 36"/>
          <p:cNvGrpSpPr>
            <a:grpSpLocks noChangeAspect="1"/>
          </p:cNvGrpSpPr>
          <p:nvPr/>
        </p:nvGrpSpPr>
        <p:grpSpPr bwMode="auto">
          <a:xfrm rot="10800000">
            <a:off x="4847244" y="5746787"/>
            <a:ext cx="1561572" cy="400213"/>
            <a:chOff x="3203" y="2097"/>
            <a:chExt cx="835" cy="214"/>
          </a:xfrm>
        </p:grpSpPr>
        <p:sp>
          <p:nvSpPr>
            <p:cNvPr id="28" name="Line 37"/>
            <p:cNvSpPr>
              <a:spLocks noChangeShapeType="1"/>
            </p:cNvSpPr>
            <p:nvPr/>
          </p:nvSpPr>
          <p:spPr bwMode="auto">
            <a:xfrm flipH="1">
              <a:off x="3203" y="2204"/>
              <a:ext cx="825" cy="0"/>
            </a:xfrm>
            <a:prstGeom prst="line">
              <a:avLst/>
            </a:prstGeom>
            <a:noFill/>
            <a:ln w="508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9" name="Freeform 38"/>
            <p:cNvSpPr>
              <a:spLocks/>
            </p:cNvSpPr>
            <p:nvPr/>
          </p:nvSpPr>
          <p:spPr bwMode="auto">
            <a:xfrm>
              <a:off x="3932" y="2097"/>
              <a:ext cx="106" cy="214"/>
            </a:xfrm>
            <a:custGeom>
              <a:avLst/>
              <a:gdLst>
                <a:gd name="T0" fmla="*/ 0 w 106"/>
                <a:gd name="T1" fmla="*/ 0 h 214"/>
                <a:gd name="T2" fmla="*/ 106 w 106"/>
                <a:gd name="T3" fmla="*/ 107 h 214"/>
                <a:gd name="T4" fmla="*/ 0 w 106"/>
                <a:gd name="T5" fmla="*/ 214 h 214"/>
              </a:gdLst>
              <a:ahLst/>
              <a:cxnLst>
                <a:cxn ang="0">
                  <a:pos x="T0" y="T1"/>
                </a:cxn>
                <a:cxn ang="0">
                  <a:pos x="T2" y="T3"/>
                </a:cxn>
                <a:cxn ang="0">
                  <a:pos x="T4" y="T5"/>
                </a:cxn>
              </a:cxnLst>
              <a:rect l="0" t="0" r="r" b="b"/>
              <a:pathLst>
                <a:path w="106" h="214">
                  <a:moveTo>
                    <a:pt x="0" y="0"/>
                  </a:moveTo>
                  <a:lnTo>
                    <a:pt x="106" y="107"/>
                  </a:lnTo>
                  <a:lnTo>
                    <a:pt x="0" y="214"/>
                  </a:lnTo>
                </a:path>
              </a:pathLst>
            </a:custGeom>
            <a:noFill/>
            <a:ln w="508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sp>
        <p:nvSpPr>
          <p:cNvPr id="31" name="Line 37"/>
          <p:cNvSpPr>
            <a:spLocks noChangeShapeType="1"/>
          </p:cNvSpPr>
          <p:nvPr/>
        </p:nvSpPr>
        <p:spPr bwMode="auto">
          <a:xfrm rot="10800000" flipH="1">
            <a:off x="4964264" y="5205653"/>
            <a:ext cx="2344872" cy="0"/>
          </a:xfrm>
          <a:prstGeom prst="line">
            <a:avLst/>
          </a:prstGeom>
          <a:noFill/>
          <a:ln w="50800" cap="rnd">
            <a:solidFill>
              <a:srgbClr val="D83B01"/>
            </a:solidFill>
            <a:prstDash val="sysDot"/>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32" name="Freeform 38"/>
          <p:cNvSpPr>
            <a:spLocks/>
          </p:cNvSpPr>
          <p:nvPr/>
        </p:nvSpPr>
        <p:spPr bwMode="auto">
          <a:xfrm rot="10800000">
            <a:off x="4847244" y="5005547"/>
            <a:ext cx="198236" cy="400213"/>
          </a:xfrm>
          <a:custGeom>
            <a:avLst/>
            <a:gdLst>
              <a:gd name="T0" fmla="*/ 0 w 106"/>
              <a:gd name="T1" fmla="*/ 0 h 214"/>
              <a:gd name="T2" fmla="*/ 106 w 106"/>
              <a:gd name="T3" fmla="*/ 107 h 214"/>
              <a:gd name="T4" fmla="*/ 0 w 106"/>
              <a:gd name="T5" fmla="*/ 214 h 214"/>
            </a:gdLst>
            <a:ahLst/>
            <a:cxnLst>
              <a:cxn ang="0">
                <a:pos x="T0" y="T1"/>
              </a:cxn>
              <a:cxn ang="0">
                <a:pos x="T2" y="T3"/>
              </a:cxn>
              <a:cxn ang="0">
                <a:pos x="T4" y="T5"/>
              </a:cxn>
            </a:cxnLst>
            <a:rect l="0" t="0" r="r" b="b"/>
            <a:pathLst>
              <a:path w="106" h="214">
                <a:moveTo>
                  <a:pt x="0" y="0"/>
                </a:moveTo>
                <a:lnTo>
                  <a:pt x="106" y="107"/>
                </a:lnTo>
                <a:lnTo>
                  <a:pt x="0" y="214"/>
                </a:lnTo>
              </a:path>
            </a:pathLst>
          </a:custGeom>
          <a:noFill/>
          <a:ln w="508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33" name="Freeform 38"/>
          <p:cNvSpPr>
            <a:spLocks/>
          </p:cNvSpPr>
          <p:nvPr/>
        </p:nvSpPr>
        <p:spPr bwMode="auto">
          <a:xfrm rot="10800000" flipH="1">
            <a:off x="7210795" y="5005547"/>
            <a:ext cx="198236" cy="400213"/>
          </a:xfrm>
          <a:custGeom>
            <a:avLst/>
            <a:gdLst>
              <a:gd name="T0" fmla="*/ 0 w 106"/>
              <a:gd name="T1" fmla="*/ 0 h 214"/>
              <a:gd name="T2" fmla="*/ 106 w 106"/>
              <a:gd name="T3" fmla="*/ 107 h 214"/>
              <a:gd name="T4" fmla="*/ 0 w 106"/>
              <a:gd name="T5" fmla="*/ 214 h 214"/>
            </a:gdLst>
            <a:ahLst/>
            <a:cxnLst>
              <a:cxn ang="0">
                <a:pos x="T0" y="T1"/>
              </a:cxn>
              <a:cxn ang="0">
                <a:pos x="T2" y="T3"/>
              </a:cxn>
              <a:cxn ang="0">
                <a:pos x="T4" y="T5"/>
              </a:cxn>
            </a:cxnLst>
            <a:rect l="0" t="0" r="r" b="b"/>
            <a:pathLst>
              <a:path w="106" h="214">
                <a:moveTo>
                  <a:pt x="0" y="0"/>
                </a:moveTo>
                <a:lnTo>
                  <a:pt x="106" y="107"/>
                </a:lnTo>
                <a:lnTo>
                  <a:pt x="0" y="214"/>
                </a:lnTo>
              </a:path>
            </a:pathLst>
          </a:custGeom>
          <a:noFill/>
          <a:ln w="508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nvGrpSpPr>
          <p:cNvPr id="46" name="Group 45"/>
          <p:cNvGrpSpPr/>
          <p:nvPr/>
        </p:nvGrpSpPr>
        <p:grpSpPr>
          <a:xfrm>
            <a:off x="5818214" y="4868119"/>
            <a:ext cx="604271" cy="678124"/>
            <a:chOff x="5934881" y="4965238"/>
            <a:chExt cx="616388" cy="691722"/>
          </a:xfrm>
        </p:grpSpPr>
        <p:sp>
          <p:nvSpPr>
            <p:cNvPr id="45" name="Rectangle 44"/>
            <p:cNvSpPr/>
            <p:nvPr/>
          </p:nvSpPr>
          <p:spPr bwMode="auto">
            <a:xfrm>
              <a:off x="5934881" y="4965238"/>
              <a:ext cx="616388" cy="69172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Freeform 10"/>
            <p:cNvSpPr>
              <a:spLocks noEditPoints="1"/>
            </p:cNvSpPr>
            <p:nvPr/>
          </p:nvSpPr>
          <p:spPr bwMode="auto">
            <a:xfrm>
              <a:off x="6009470" y="5084116"/>
              <a:ext cx="492125" cy="447675"/>
            </a:xfrm>
            <a:custGeom>
              <a:avLst/>
              <a:gdLst>
                <a:gd name="T0" fmla="*/ 291 w 310"/>
                <a:gd name="T1" fmla="*/ 19 h 282"/>
                <a:gd name="T2" fmla="*/ 291 w 310"/>
                <a:gd name="T3" fmla="*/ 194 h 282"/>
                <a:gd name="T4" fmla="*/ 107 w 310"/>
                <a:gd name="T5" fmla="*/ 194 h 282"/>
                <a:gd name="T6" fmla="*/ 100 w 310"/>
                <a:gd name="T7" fmla="*/ 194 h 282"/>
                <a:gd name="T8" fmla="*/ 92 w 310"/>
                <a:gd name="T9" fmla="*/ 199 h 282"/>
                <a:gd name="T10" fmla="*/ 59 w 310"/>
                <a:gd name="T11" fmla="*/ 235 h 282"/>
                <a:gd name="T12" fmla="*/ 59 w 310"/>
                <a:gd name="T13" fmla="*/ 214 h 282"/>
                <a:gd name="T14" fmla="*/ 59 w 310"/>
                <a:gd name="T15" fmla="*/ 194 h 282"/>
                <a:gd name="T16" fmla="*/ 39 w 310"/>
                <a:gd name="T17" fmla="*/ 194 h 282"/>
                <a:gd name="T18" fmla="*/ 20 w 310"/>
                <a:gd name="T19" fmla="*/ 194 h 282"/>
                <a:gd name="T20" fmla="*/ 20 w 310"/>
                <a:gd name="T21" fmla="*/ 19 h 282"/>
                <a:gd name="T22" fmla="*/ 291 w 310"/>
                <a:gd name="T23" fmla="*/ 19 h 282"/>
                <a:gd name="T24" fmla="*/ 310 w 310"/>
                <a:gd name="T25" fmla="*/ 0 h 282"/>
                <a:gd name="T26" fmla="*/ 0 w 310"/>
                <a:gd name="T27" fmla="*/ 0 h 282"/>
                <a:gd name="T28" fmla="*/ 0 w 310"/>
                <a:gd name="T29" fmla="*/ 214 h 282"/>
                <a:gd name="T30" fmla="*/ 39 w 310"/>
                <a:gd name="T31" fmla="*/ 214 h 282"/>
                <a:gd name="T32" fmla="*/ 39 w 310"/>
                <a:gd name="T33" fmla="*/ 282 h 282"/>
                <a:gd name="T34" fmla="*/ 107 w 310"/>
                <a:gd name="T35" fmla="*/ 214 h 282"/>
                <a:gd name="T36" fmla="*/ 310 w 310"/>
                <a:gd name="T37" fmla="*/ 214 h 282"/>
                <a:gd name="T38" fmla="*/ 310 w 310"/>
                <a:gd name="T39" fmla="*/ 0 h 282"/>
                <a:gd name="T40" fmla="*/ 310 w 310"/>
                <a:gd name="T41"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0" h="282">
                  <a:moveTo>
                    <a:pt x="291" y="19"/>
                  </a:moveTo>
                  <a:lnTo>
                    <a:pt x="291" y="194"/>
                  </a:lnTo>
                  <a:lnTo>
                    <a:pt x="107" y="194"/>
                  </a:lnTo>
                  <a:lnTo>
                    <a:pt x="100" y="194"/>
                  </a:lnTo>
                  <a:lnTo>
                    <a:pt x="92" y="199"/>
                  </a:lnTo>
                  <a:lnTo>
                    <a:pt x="59" y="235"/>
                  </a:lnTo>
                  <a:lnTo>
                    <a:pt x="59" y="214"/>
                  </a:lnTo>
                  <a:lnTo>
                    <a:pt x="59" y="194"/>
                  </a:lnTo>
                  <a:lnTo>
                    <a:pt x="39" y="194"/>
                  </a:lnTo>
                  <a:lnTo>
                    <a:pt x="20" y="194"/>
                  </a:lnTo>
                  <a:lnTo>
                    <a:pt x="20" y="19"/>
                  </a:lnTo>
                  <a:lnTo>
                    <a:pt x="291" y="19"/>
                  </a:lnTo>
                  <a:close/>
                  <a:moveTo>
                    <a:pt x="310" y="0"/>
                  </a:moveTo>
                  <a:lnTo>
                    <a:pt x="0" y="0"/>
                  </a:lnTo>
                  <a:lnTo>
                    <a:pt x="0" y="214"/>
                  </a:lnTo>
                  <a:lnTo>
                    <a:pt x="39" y="214"/>
                  </a:lnTo>
                  <a:lnTo>
                    <a:pt x="39" y="282"/>
                  </a:lnTo>
                  <a:lnTo>
                    <a:pt x="107" y="214"/>
                  </a:lnTo>
                  <a:lnTo>
                    <a:pt x="310" y="214"/>
                  </a:lnTo>
                  <a:lnTo>
                    <a:pt x="310" y="0"/>
                  </a:lnTo>
                  <a:lnTo>
                    <a:pt x="310" y="0"/>
                  </a:lnTo>
                  <a:close/>
                </a:path>
              </a:pathLst>
            </a:custGeom>
            <a:solidFill>
              <a:srgbClr val="D83B01"/>
            </a:solidFill>
            <a:ln w="9525">
              <a:no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spTree>
    <p:extLst>
      <p:ext uri="{BB962C8B-B14F-4D97-AF65-F5344CB8AC3E}">
        <p14:creationId xmlns:p14="http://schemas.microsoft.com/office/powerpoint/2010/main" val="393718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right)">
                                      <p:cBhvr>
                                        <p:cTn id="27" dur="500"/>
                                        <p:tgtEl>
                                          <p:spTgt spid="2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3500"/>
                            </p:stCondLst>
                            <p:childTnLst>
                              <p:par>
                                <p:cTn id="33" presetID="16" presetClass="entr" presetSubtype="37"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barn(outVertical)">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animBg="1"/>
      <p:bldP spid="16" grpId="0" animBg="1"/>
      <p:bldP spid="31" grpId="0" animBg="1"/>
      <p:bldP spid="32" grpId="0" animBg="1"/>
      <p:bldP spid="3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 Migrate code to UWP</a:t>
            </a:r>
          </a:p>
        </p:txBody>
      </p:sp>
      <p:sp>
        <p:nvSpPr>
          <p:cNvPr id="12" name="TextBox 11"/>
          <p:cNvSpPr txBox="1"/>
          <p:nvPr/>
        </p:nvSpPr>
        <p:spPr>
          <a:xfrm>
            <a:off x="6544214" y="2084364"/>
            <a:ext cx="4967769" cy="1719840"/>
          </a:xfrm>
          <a:prstGeom prst="rect">
            <a:avLst/>
          </a:prstGeom>
          <a:noFill/>
        </p:spPr>
        <p:txBody>
          <a:bodyPr wrap="square" rtlCol="0">
            <a:spAutoFit/>
          </a:bodyPr>
          <a:lstStyle/>
          <a:p>
            <a:pPr defTabSz="914367">
              <a:spcAft>
                <a:spcPts val="882"/>
              </a:spcAft>
              <a:defRPr/>
            </a:pPr>
            <a:r>
              <a:rPr lang="en-US" sz="3529" dirty="0">
                <a:gradFill>
                  <a:gsLst>
                    <a:gs pos="1250">
                      <a:srgbClr val="0078D7"/>
                    </a:gs>
                    <a:gs pos="99000">
                      <a:srgbClr val="0078D7"/>
                    </a:gs>
                  </a:gsLst>
                  <a:lin ang="5400000" scaled="0"/>
                </a:gradFill>
                <a:latin typeface="Segoe UI Light"/>
              </a:rPr>
              <a:t>Move UWP Compatible code/components into the App Container</a:t>
            </a:r>
          </a:p>
        </p:txBody>
      </p:sp>
      <p:sp>
        <p:nvSpPr>
          <p:cNvPr id="11" name="Rectangle 10"/>
          <p:cNvSpPr/>
          <p:nvPr/>
        </p:nvSpPr>
        <p:spPr>
          <a:xfrm>
            <a:off x="759908" y="3843235"/>
            <a:ext cx="4887879" cy="2407952"/>
          </a:xfrm>
          <a:prstGeom prst="rect">
            <a:avLst/>
          </a:prstGeom>
          <a:solidFill>
            <a:srgbClr val="00BCF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lang="en-US" sz="1765"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Universal Windows App</a:t>
            </a:r>
          </a:p>
        </p:txBody>
      </p:sp>
      <p:grpSp>
        <p:nvGrpSpPr>
          <p:cNvPr id="14" name="Group 13"/>
          <p:cNvGrpSpPr/>
          <p:nvPr/>
        </p:nvGrpSpPr>
        <p:grpSpPr>
          <a:xfrm>
            <a:off x="759908" y="2279164"/>
            <a:ext cx="4887881" cy="912230"/>
            <a:chOff x="731837" y="4868862"/>
            <a:chExt cx="2385391" cy="445188"/>
          </a:xfrm>
        </p:grpSpPr>
        <p:sp>
          <p:nvSpPr>
            <p:cNvPr id="15" name="Rectangle 14"/>
            <p:cNvSpPr/>
            <p:nvPr/>
          </p:nvSpPr>
          <p:spPr bwMode="auto">
            <a:xfrm>
              <a:off x="731837" y="4868862"/>
              <a:ext cx="2385391" cy="445188"/>
            </a:xfrm>
            <a:prstGeom prst="rect">
              <a:avLst/>
            </a:prstGeom>
            <a:noFill/>
            <a:ln w="381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bwMode="auto">
            <a:xfrm>
              <a:off x="731837" y="4868862"/>
              <a:ext cx="2385390" cy="279662"/>
            </a:xfrm>
            <a:prstGeom prst="rect">
              <a:avLst/>
            </a:prstGeom>
            <a:solidFill>
              <a:srgbClr val="50505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Classic Windows App</a:t>
              </a:r>
            </a:p>
          </p:txBody>
        </p:sp>
      </p:grpSp>
      <p:sp>
        <p:nvSpPr>
          <p:cNvPr id="17" name="Rectangle 16"/>
          <p:cNvSpPr/>
          <p:nvPr/>
        </p:nvSpPr>
        <p:spPr>
          <a:xfrm>
            <a:off x="417900" y="1690934"/>
            <a:ext cx="5533741" cy="4696580"/>
          </a:xfrm>
          <a:prstGeom prst="rect">
            <a:avLst/>
          </a:prstGeom>
          <a:noFill/>
          <a:ln w="762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tIns="89642" bIns="89642" rtlCol="0" anchor="t"/>
          <a:lstStyle/>
          <a:p>
            <a:pPr algn="ctr" defTabSz="914367">
              <a:defRPr/>
            </a:pPr>
            <a:r>
              <a:rPr lang="en-US" sz="1765" dirty="0">
                <a:solidFill>
                  <a:srgbClr val="0078D7"/>
                </a:solidFill>
                <a:latin typeface="Segoe UI Semibold" panose="020B0702040204020203" pitchFamily="34" charset="0"/>
                <a:ea typeface="Segoe UI" pitchFamily="34" charset="0"/>
                <a:cs typeface="Segoe UI Semibold" panose="020B0702040204020203" pitchFamily="34" charset="0"/>
              </a:rPr>
              <a:t>Universal App Package</a:t>
            </a:r>
          </a:p>
        </p:txBody>
      </p:sp>
      <p:grpSp>
        <p:nvGrpSpPr>
          <p:cNvPr id="28" name="Group 27"/>
          <p:cNvGrpSpPr/>
          <p:nvPr/>
        </p:nvGrpSpPr>
        <p:grpSpPr>
          <a:xfrm>
            <a:off x="2380553" y="3324609"/>
            <a:ext cx="1535406" cy="404819"/>
            <a:chOff x="6760679" y="5496449"/>
            <a:chExt cx="1852766" cy="488492"/>
          </a:xfrm>
        </p:grpSpPr>
        <p:sp>
          <p:nvSpPr>
            <p:cNvPr id="23" name="Freeform 10"/>
            <p:cNvSpPr>
              <a:spLocks noEditPoints="1"/>
            </p:cNvSpPr>
            <p:nvPr/>
          </p:nvSpPr>
          <p:spPr bwMode="auto">
            <a:xfrm>
              <a:off x="7441000" y="5537266"/>
              <a:ext cx="492125" cy="447675"/>
            </a:xfrm>
            <a:custGeom>
              <a:avLst/>
              <a:gdLst>
                <a:gd name="T0" fmla="*/ 291 w 310"/>
                <a:gd name="T1" fmla="*/ 19 h 282"/>
                <a:gd name="T2" fmla="*/ 291 w 310"/>
                <a:gd name="T3" fmla="*/ 194 h 282"/>
                <a:gd name="T4" fmla="*/ 107 w 310"/>
                <a:gd name="T5" fmla="*/ 194 h 282"/>
                <a:gd name="T6" fmla="*/ 100 w 310"/>
                <a:gd name="T7" fmla="*/ 194 h 282"/>
                <a:gd name="T8" fmla="*/ 92 w 310"/>
                <a:gd name="T9" fmla="*/ 199 h 282"/>
                <a:gd name="T10" fmla="*/ 59 w 310"/>
                <a:gd name="T11" fmla="*/ 235 h 282"/>
                <a:gd name="T12" fmla="*/ 59 w 310"/>
                <a:gd name="T13" fmla="*/ 214 h 282"/>
                <a:gd name="T14" fmla="*/ 59 w 310"/>
                <a:gd name="T15" fmla="*/ 194 h 282"/>
                <a:gd name="T16" fmla="*/ 39 w 310"/>
                <a:gd name="T17" fmla="*/ 194 h 282"/>
                <a:gd name="T18" fmla="*/ 20 w 310"/>
                <a:gd name="T19" fmla="*/ 194 h 282"/>
                <a:gd name="T20" fmla="*/ 20 w 310"/>
                <a:gd name="T21" fmla="*/ 19 h 282"/>
                <a:gd name="T22" fmla="*/ 291 w 310"/>
                <a:gd name="T23" fmla="*/ 19 h 282"/>
                <a:gd name="T24" fmla="*/ 310 w 310"/>
                <a:gd name="T25" fmla="*/ 0 h 282"/>
                <a:gd name="T26" fmla="*/ 0 w 310"/>
                <a:gd name="T27" fmla="*/ 0 h 282"/>
                <a:gd name="T28" fmla="*/ 0 w 310"/>
                <a:gd name="T29" fmla="*/ 214 h 282"/>
                <a:gd name="T30" fmla="*/ 39 w 310"/>
                <a:gd name="T31" fmla="*/ 214 h 282"/>
                <a:gd name="T32" fmla="*/ 39 w 310"/>
                <a:gd name="T33" fmla="*/ 282 h 282"/>
                <a:gd name="T34" fmla="*/ 107 w 310"/>
                <a:gd name="T35" fmla="*/ 214 h 282"/>
                <a:gd name="T36" fmla="*/ 310 w 310"/>
                <a:gd name="T37" fmla="*/ 214 h 282"/>
                <a:gd name="T38" fmla="*/ 310 w 310"/>
                <a:gd name="T39" fmla="*/ 0 h 282"/>
                <a:gd name="T40" fmla="*/ 310 w 310"/>
                <a:gd name="T41"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0" h="282">
                  <a:moveTo>
                    <a:pt x="291" y="19"/>
                  </a:moveTo>
                  <a:lnTo>
                    <a:pt x="291" y="194"/>
                  </a:lnTo>
                  <a:lnTo>
                    <a:pt x="107" y="194"/>
                  </a:lnTo>
                  <a:lnTo>
                    <a:pt x="100" y="194"/>
                  </a:lnTo>
                  <a:lnTo>
                    <a:pt x="92" y="199"/>
                  </a:lnTo>
                  <a:lnTo>
                    <a:pt x="59" y="235"/>
                  </a:lnTo>
                  <a:lnTo>
                    <a:pt x="59" y="214"/>
                  </a:lnTo>
                  <a:lnTo>
                    <a:pt x="59" y="194"/>
                  </a:lnTo>
                  <a:lnTo>
                    <a:pt x="39" y="194"/>
                  </a:lnTo>
                  <a:lnTo>
                    <a:pt x="20" y="194"/>
                  </a:lnTo>
                  <a:lnTo>
                    <a:pt x="20" y="19"/>
                  </a:lnTo>
                  <a:lnTo>
                    <a:pt x="291" y="19"/>
                  </a:lnTo>
                  <a:close/>
                  <a:moveTo>
                    <a:pt x="310" y="0"/>
                  </a:moveTo>
                  <a:lnTo>
                    <a:pt x="0" y="0"/>
                  </a:lnTo>
                  <a:lnTo>
                    <a:pt x="0" y="214"/>
                  </a:lnTo>
                  <a:lnTo>
                    <a:pt x="39" y="214"/>
                  </a:lnTo>
                  <a:lnTo>
                    <a:pt x="39" y="282"/>
                  </a:lnTo>
                  <a:lnTo>
                    <a:pt x="107" y="214"/>
                  </a:lnTo>
                  <a:lnTo>
                    <a:pt x="310" y="214"/>
                  </a:lnTo>
                  <a:lnTo>
                    <a:pt x="310" y="0"/>
                  </a:lnTo>
                  <a:lnTo>
                    <a:pt x="31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nvGrpSpPr>
            <p:cNvPr id="6" name="Group 5"/>
            <p:cNvGrpSpPr/>
            <p:nvPr/>
          </p:nvGrpSpPr>
          <p:grpSpPr>
            <a:xfrm>
              <a:off x="6760679" y="5496449"/>
              <a:ext cx="408238" cy="466866"/>
              <a:chOff x="6785486" y="5123470"/>
              <a:chExt cx="408238" cy="466866"/>
            </a:xfrm>
          </p:grpSpPr>
          <p:sp>
            <p:nvSpPr>
              <p:cNvPr id="24" name="Line 37"/>
              <p:cNvSpPr>
                <a:spLocks noChangeShapeType="1"/>
              </p:cNvSpPr>
              <p:nvPr/>
            </p:nvSpPr>
            <p:spPr bwMode="auto">
              <a:xfrm rot="5400000" flipH="1">
                <a:off x="6806724" y="5407456"/>
                <a:ext cx="365760" cy="0"/>
              </a:xfrm>
              <a:prstGeom prst="line">
                <a:avLst/>
              </a:prstGeom>
              <a:noFill/>
              <a:ln w="50800" cap="rnd">
                <a:solidFill>
                  <a:srgbClr val="D83B01"/>
                </a:solidFill>
                <a:prstDash val="sysDot"/>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5" name="Freeform 38"/>
              <p:cNvSpPr>
                <a:spLocks/>
              </p:cNvSpPr>
              <p:nvPr/>
            </p:nvSpPr>
            <p:spPr bwMode="auto">
              <a:xfrm rot="16200000">
                <a:off x="6888499" y="5020457"/>
                <a:ext cx="202211" cy="408238"/>
              </a:xfrm>
              <a:custGeom>
                <a:avLst/>
                <a:gdLst>
                  <a:gd name="T0" fmla="*/ 0 w 106"/>
                  <a:gd name="T1" fmla="*/ 0 h 214"/>
                  <a:gd name="T2" fmla="*/ 106 w 106"/>
                  <a:gd name="T3" fmla="*/ 107 h 214"/>
                  <a:gd name="T4" fmla="*/ 0 w 106"/>
                  <a:gd name="T5" fmla="*/ 214 h 214"/>
                </a:gdLst>
                <a:ahLst/>
                <a:cxnLst>
                  <a:cxn ang="0">
                    <a:pos x="T0" y="T1"/>
                  </a:cxn>
                  <a:cxn ang="0">
                    <a:pos x="T2" y="T3"/>
                  </a:cxn>
                  <a:cxn ang="0">
                    <a:pos x="T4" y="T5"/>
                  </a:cxn>
                </a:cxnLst>
                <a:rect l="0" t="0" r="r" b="b"/>
                <a:pathLst>
                  <a:path w="106" h="214">
                    <a:moveTo>
                      <a:pt x="0" y="0"/>
                    </a:moveTo>
                    <a:lnTo>
                      <a:pt x="106" y="107"/>
                    </a:lnTo>
                    <a:lnTo>
                      <a:pt x="0" y="214"/>
                    </a:lnTo>
                  </a:path>
                </a:pathLst>
              </a:custGeom>
              <a:noFill/>
              <a:ln w="508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5" name="Group 4"/>
            <p:cNvGrpSpPr/>
            <p:nvPr/>
          </p:nvGrpSpPr>
          <p:grpSpPr>
            <a:xfrm>
              <a:off x="8205207" y="5496450"/>
              <a:ext cx="408238" cy="466865"/>
              <a:chOff x="7499989" y="5308292"/>
              <a:chExt cx="408238" cy="466865"/>
            </a:xfrm>
          </p:grpSpPr>
          <p:sp>
            <p:nvSpPr>
              <p:cNvPr id="26" name="Line 37"/>
              <p:cNvSpPr>
                <a:spLocks noChangeShapeType="1"/>
              </p:cNvSpPr>
              <p:nvPr/>
            </p:nvSpPr>
            <p:spPr bwMode="auto">
              <a:xfrm rot="16200000" flipH="1">
                <a:off x="7521228" y="5491172"/>
                <a:ext cx="365760" cy="0"/>
              </a:xfrm>
              <a:prstGeom prst="line">
                <a:avLst/>
              </a:prstGeom>
              <a:noFill/>
              <a:ln w="50800" cap="rnd">
                <a:solidFill>
                  <a:srgbClr val="D83B01"/>
                </a:solidFill>
                <a:prstDash val="sysDot"/>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7" name="Freeform 38"/>
              <p:cNvSpPr>
                <a:spLocks/>
              </p:cNvSpPr>
              <p:nvPr/>
            </p:nvSpPr>
            <p:spPr bwMode="auto">
              <a:xfrm rot="5400000">
                <a:off x="7603002" y="5469933"/>
                <a:ext cx="202211" cy="408238"/>
              </a:xfrm>
              <a:custGeom>
                <a:avLst/>
                <a:gdLst>
                  <a:gd name="T0" fmla="*/ 0 w 106"/>
                  <a:gd name="T1" fmla="*/ 0 h 214"/>
                  <a:gd name="T2" fmla="*/ 106 w 106"/>
                  <a:gd name="T3" fmla="*/ 107 h 214"/>
                  <a:gd name="T4" fmla="*/ 0 w 106"/>
                  <a:gd name="T5" fmla="*/ 214 h 214"/>
                </a:gdLst>
                <a:ahLst/>
                <a:cxnLst>
                  <a:cxn ang="0">
                    <a:pos x="T0" y="T1"/>
                  </a:cxn>
                  <a:cxn ang="0">
                    <a:pos x="T2" y="T3"/>
                  </a:cxn>
                  <a:cxn ang="0">
                    <a:pos x="T4" y="T5"/>
                  </a:cxn>
                </a:cxnLst>
                <a:rect l="0" t="0" r="r" b="b"/>
                <a:pathLst>
                  <a:path w="106" h="214">
                    <a:moveTo>
                      <a:pt x="0" y="0"/>
                    </a:moveTo>
                    <a:lnTo>
                      <a:pt x="106" y="107"/>
                    </a:lnTo>
                    <a:lnTo>
                      <a:pt x="0" y="214"/>
                    </a:lnTo>
                  </a:path>
                </a:pathLst>
              </a:custGeom>
              <a:noFill/>
              <a:ln w="508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9840740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 Fully UWP</a:t>
            </a:r>
          </a:p>
        </p:txBody>
      </p:sp>
      <p:sp>
        <p:nvSpPr>
          <p:cNvPr id="7" name="TextBox 6"/>
          <p:cNvSpPr txBox="1"/>
          <p:nvPr/>
        </p:nvSpPr>
        <p:spPr>
          <a:xfrm>
            <a:off x="6544213" y="2084269"/>
            <a:ext cx="5020467" cy="3995360"/>
          </a:xfrm>
          <a:prstGeom prst="rect">
            <a:avLst/>
          </a:prstGeom>
          <a:noFill/>
        </p:spPr>
        <p:txBody>
          <a:bodyPr wrap="square" rtlCol="0">
            <a:spAutoFit/>
          </a:bodyPr>
          <a:lstStyle/>
          <a:p>
            <a:pPr defTabSz="914367">
              <a:spcAft>
                <a:spcPts val="2353"/>
              </a:spcAft>
              <a:defRPr/>
            </a:pPr>
            <a:r>
              <a:rPr lang="en-US" sz="3529" dirty="0">
                <a:gradFill>
                  <a:gsLst>
                    <a:gs pos="1250">
                      <a:srgbClr val="0078D7"/>
                    </a:gs>
                    <a:gs pos="99000">
                      <a:srgbClr val="0078D7"/>
                    </a:gs>
                  </a:gsLst>
                  <a:lin ang="5400000" scaled="0"/>
                </a:gradFill>
                <a:latin typeface="Segoe UI Light"/>
              </a:rPr>
              <a:t>Move remaining code into the App Container</a:t>
            </a:r>
          </a:p>
          <a:p>
            <a:pPr defTabSz="914367">
              <a:spcAft>
                <a:spcPts val="882"/>
              </a:spcAft>
              <a:defRPr/>
            </a:pPr>
            <a:r>
              <a:rPr lang="en-US" sz="3529" dirty="0">
                <a:gradFill>
                  <a:gsLst>
                    <a:gs pos="1250">
                      <a:srgbClr val="0078D7"/>
                    </a:gs>
                    <a:gs pos="99000">
                      <a:srgbClr val="0078D7"/>
                    </a:gs>
                  </a:gsLst>
                  <a:lin ang="5400000" scaled="0"/>
                </a:gradFill>
                <a:latin typeface="Segoe UI Light"/>
              </a:rPr>
              <a:t>Run everywhere</a:t>
            </a:r>
          </a:p>
          <a:p>
            <a:pPr marL="0" lvl="1" defTabSz="914367">
              <a:lnSpc>
                <a:spcPct val="90000"/>
              </a:lnSpc>
              <a:spcAft>
                <a:spcPts val="980"/>
              </a:spcAft>
              <a:buSzPct val="90000"/>
              <a:defRPr/>
            </a:pPr>
            <a:r>
              <a:rPr lang="en-US" sz="1961" dirty="0">
                <a:gradFill>
                  <a:gsLst>
                    <a:gs pos="1250">
                      <a:srgbClr val="505050"/>
                    </a:gs>
                    <a:gs pos="100000">
                      <a:srgbClr val="505050"/>
                    </a:gs>
                  </a:gsLst>
                  <a:lin ang="5400000" scaled="0"/>
                </a:gradFill>
                <a:latin typeface="Segoe UI"/>
              </a:rPr>
              <a:t>PC</a:t>
            </a:r>
          </a:p>
          <a:p>
            <a:pPr marL="0" lvl="1" defTabSz="914367">
              <a:lnSpc>
                <a:spcPct val="90000"/>
              </a:lnSpc>
              <a:spcAft>
                <a:spcPts val="980"/>
              </a:spcAft>
              <a:buSzPct val="90000"/>
              <a:defRPr/>
            </a:pPr>
            <a:r>
              <a:rPr lang="en-US" sz="1961" dirty="0">
                <a:gradFill>
                  <a:gsLst>
                    <a:gs pos="1250">
                      <a:srgbClr val="505050"/>
                    </a:gs>
                    <a:gs pos="100000">
                      <a:srgbClr val="505050"/>
                    </a:gs>
                  </a:gsLst>
                  <a:lin ang="5400000" scaled="0"/>
                </a:gradFill>
                <a:latin typeface="Segoe UI"/>
              </a:rPr>
              <a:t>Mobile</a:t>
            </a:r>
          </a:p>
          <a:p>
            <a:pPr marL="0" lvl="1" defTabSz="914367">
              <a:lnSpc>
                <a:spcPct val="90000"/>
              </a:lnSpc>
              <a:spcAft>
                <a:spcPts val="980"/>
              </a:spcAft>
              <a:buSzPct val="90000"/>
              <a:defRPr/>
            </a:pPr>
            <a:r>
              <a:rPr lang="en-US" sz="1961" dirty="0">
                <a:gradFill>
                  <a:gsLst>
                    <a:gs pos="1250">
                      <a:srgbClr val="505050"/>
                    </a:gs>
                    <a:gs pos="100000">
                      <a:srgbClr val="505050"/>
                    </a:gs>
                  </a:gsLst>
                  <a:lin ang="5400000" scaled="0"/>
                </a:gradFill>
                <a:latin typeface="Segoe UI"/>
              </a:rPr>
              <a:t>Xbox One</a:t>
            </a:r>
          </a:p>
          <a:p>
            <a:pPr marL="0" lvl="1" defTabSz="914367">
              <a:lnSpc>
                <a:spcPct val="90000"/>
              </a:lnSpc>
              <a:spcAft>
                <a:spcPts val="980"/>
              </a:spcAft>
              <a:buSzPct val="90000"/>
              <a:defRPr/>
            </a:pPr>
            <a:r>
              <a:rPr lang="en-US" sz="1961" dirty="0">
                <a:gradFill>
                  <a:gsLst>
                    <a:gs pos="1250">
                      <a:srgbClr val="505050"/>
                    </a:gs>
                    <a:gs pos="100000">
                      <a:srgbClr val="505050"/>
                    </a:gs>
                  </a:gsLst>
                  <a:lin ang="5400000" scaled="0"/>
                </a:gradFill>
                <a:latin typeface="Segoe UI"/>
              </a:rPr>
              <a:t>HoloLens</a:t>
            </a:r>
          </a:p>
          <a:p>
            <a:pPr marL="0" lvl="1" defTabSz="914367">
              <a:lnSpc>
                <a:spcPct val="90000"/>
              </a:lnSpc>
              <a:spcAft>
                <a:spcPts val="980"/>
              </a:spcAft>
              <a:buSzPct val="90000"/>
              <a:defRPr/>
            </a:pPr>
            <a:r>
              <a:rPr lang="en-US" sz="1961" dirty="0">
                <a:gradFill>
                  <a:gsLst>
                    <a:gs pos="1250">
                      <a:srgbClr val="505050"/>
                    </a:gs>
                    <a:gs pos="100000">
                      <a:srgbClr val="505050"/>
                    </a:gs>
                  </a:gsLst>
                  <a:lin ang="5400000" scaled="0"/>
                </a:gradFill>
                <a:latin typeface="Segoe UI"/>
              </a:rPr>
              <a:t>etc.</a:t>
            </a:r>
          </a:p>
        </p:txBody>
      </p:sp>
      <p:sp>
        <p:nvSpPr>
          <p:cNvPr id="6" name="Rectangle 5"/>
          <p:cNvSpPr/>
          <p:nvPr/>
        </p:nvSpPr>
        <p:spPr>
          <a:xfrm>
            <a:off x="417900" y="1690934"/>
            <a:ext cx="5533741" cy="4696580"/>
          </a:xfrm>
          <a:prstGeom prst="rect">
            <a:avLst/>
          </a:prstGeom>
          <a:noFill/>
          <a:ln w="762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tIns="89642" bIns="89642" rtlCol="0" anchor="t"/>
          <a:lstStyle/>
          <a:p>
            <a:pPr algn="ctr" defTabSz="914367">
              <a:defRPr/>
            </a:pPr>
            <a:r>
              <a:rPr lang="en-US" sz="1765" dirty="0">
                <a:solidFill>
                  <a:srgbClr val="0078D7"/>
                </a:solidFill>
                <a:latin typeface="Segoe UI Semibold" panose="020B0702040204020203" pitchFamily="34" charset="0"/>
                <a:ea typeface="Segoe UI" pitchFamily="34" charset="0"/>
                <a:cs typeface="Segoe UI Semibold" panose="020B0702040204020203" pitchFamily="34" charset="0"/>
              </a:rPr>
              <a:t>Universal App Package</a:t>
            </a:r>
          </a:p>
        </p:txBody>
      </p:sp>
      <p:sp>
        <p:nvSpPr>
          <p:cNvPr id="9" name="Rectangle 8"/>
          <p:cNvSpPr/>
          <p:nvPr/>
        </p:nvSpPr>
        <p:spPr bwMode="auto">
          <a:xfrm>
            <a:off x="759908" y="2279168"/>
            <a:ext cx="4887881" cy="3972022"/>
          </a:xfrm>
          <a:prstGeom prst="rect">
            <a:avLst/>
          </a:prstGeom>
          <a:solidFill>
            <a:srgbClr val="00BCF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367">
              <a:defRPr/>
            </a:pPr>
            <a:r>
              <a:rPr lang="en-US" sz="1765" dirty="0">
                <a:solidFill>
                  <a:srgbClr val="FFFFFF"/>
                </a:solidFill>
                <a:latin typeface="Segoe UI Semibold" panose="020B0702040204020203" pitchFamily="34" charset="0"/>
                <a:ea typeface="Segoe UI" pitchFamily="34" charset="0"/>
                <a:cs typeface="Segoe UI Semibold" panose="020B0702040204020203" pitchFamily="34" charset="0"/>
              </a:rPr>
              <a:t>Universal Windows App</a:t>
            </a:r>
          </a:p>
        </p:txBody>
      </p:sp>
    </p:spTree>
    <p:extLst>
      <p:ext uri="{BB962C8B-B14F-4D97-AF65-F5344CB8AC3E}">
        <p14:creationId xmlns:p14="http://schemas.microsoft.com/office/powerpoint/2010/main" val="3900520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Complete Migration to UWP</a:t>
            </a:r>
          </a:p>
        </p:txBody>
      </p:sp>
      <p:sp>
        <p:nvSpPr>
          <p:cNvPr id="6" name="Text Placeholder 5"/>
          <p:cNvSpPr>
            <a:spLocks noGrp="1"/>
          </p:cNvSpPr>
          <p:nvPr>
            <p:ph type="body" sz="quarter" idx="10"/>
          </p:nvPr>
        </p:nvSpPr>
        <p:spPr>
          <a:xfrm>
            <a:off x="269239" y="1189495"/>
            <a:ext cx="11653523" cy="2815106"/>
          </a:xfrm>
        </p:spPr>
        <p:txBody>
          <a:bodyPr/>
          <a:lstStyle/>
          <a:p>
            <a:pPr>
              <a:spcBef>
                <a:spcPts val="0"/>
              </a:spcBef>
              <a:spcAft>
                <a:spcPts val="1765"/>
              </a:spcAft>
            </a:pPr>
            <a:r>
              <a:rPr lang="en-US" dirty="0"/>
              <a:t>Clean up/replace non-compliant code</a:t>
            </a:r>
          </a:p>
          <a:p>
            <a:pPr lvl="1">
              <a:spcBef>
                <a:spcPts val="0"/>
              </a:spcBef>
              <a:spcAft>
                <a:spcPts val="1765"/>
              </a:spcAft>
            </a:pPr>
            <a:r>
              <a:rPr lang="en-US" sz="3529" dirty="0">
                <a:gradFill>
                  <a:gsLst>
                    <a:gs pos="1250">
                      <a:schemeClr val="tx2"/>
                    </a:gs>
                    <a:gs pos="99000">
                      <a:schemeClr val="tx2"/>
                    </a:gs>
                  </a:gsLst>
                  <a:lin ang="5400000" scaled="0"/>
                </a:gradFill>
                <a:latin typeface="+mj-lt"/>
              </a:rPr>
              <a:t>More Win32 APIs supported in the </a:t>
            </a:r>
            <a:r>
              <a:rPr lang="en-US" sz="3529" dirty="0" err="1">
                <a:gradFill>
                  <a:gsLst>
                    <a:gs pos="1250">
                      <a:schemeClr val="tx2"/>
                    </a:gs>
                    <a:gs pos="99000">
                      <a:schemeClr val="tx2"/>
                    </a:gs>
                  </a:gsLst>
                  <a:lin ang="5400000" scaled="0"/>
                </a:gradFill>
                <a:latin typeface="+mj-lt"/>
              </a:rPr>
              <a:t>AppContainer</a:t>
            </a:r>
            <a:endParaRPr lang="en-US" sz="3529" dirty="0">
              <a:gradFill>
                <a:gsLst>
                  <a:gs pos="1250">
                    <a:schemeClr val="tx2"/>
                  </a:gs>
                  <a:gs pos="99000">
                    <a:schemeClr val="tx2"/>
                  </a:gs>
                </a:gsLst>
                <a:lin ang="5400000" scaled="0"/>
              </a:gradFill>
              <a:latin typeface="+mj-lt"/>
            </a:endParaRPr>
          </a:p>
          <a:p>
            <a:pPr>
              <a:spcBef>
                <a:spcPts val="0"/>
              </a:spcBef>
              <a:spcAft>
                <a:spcPts val="1765"/>
              </a:spcAft>
            </a:pPr>
            <a:r>
              <a:rPr lang="en-US" dirty="0"/>
              <a:t>Move remaining code into the App Container</a:t>
            </a:r>
          </a:p>
          <a:p>
            <a:pPr>
              <a:spcBef>
                <a:spcPts val="0"/>
              </a:spcBef>
              <a:spcAft>
                <a:spcPts val="1765"/>
              </a:spcAft>
            </a:pPr>
            <a:r>
              <a:rPr lang="en-US" dirty="0">
                <a:sym typeface="Wingdings" panose="05000000000000000000" pitchFamily="2" charset="2"/>
              </a:rPr>
              <a:t>Run everywhere (PC, phone, Xbox One, HoloLens, etc.)</a:t>
            </a:r>
            <a:endParaRPr lang="en-US" dirty="0"/>
          </a:p>
        </p:txBody>
      </p:sp>
      <p:sp>
        <p:nvSpPr>
          <p:cNvPr id="5" name="Freeform 5"/>
          <p:cNvSpPr>
            <a:spLocks/>
          </p:cNvSpPr>
          <p:nvPr/>
        </p:nvSpPr>
        <p:spPr bwMode="auto">
          <a:xfrm>
            <a:off x="9571184" y="4850631"/>
            <a:ext cx="1271461" cy="921809"/>
          </a:xfrm>
          <a:custGeom>
            <a:avLst/>
            <a:gdLst>
              <a:gd name="T0" fmla="*/ 56 w 160"/>
              <a:gd name="T1" fmla="*/ 116 h 116"/>
              <a:gd name="T2" fmla="*/ 0 w 160"/>
              <a:gd name="T3" fmla="*/ 60 h 116"/>
              <a:gd name="T4" fmla="*/ 15 w 160"/>
              <a:gd name="T5" fmla="*/ 48 h 116"/>
              <a:gd name="T6" fmla="*/ 56 w 160"/>
              <a:gd name="T7" fmla="*/ 89 h 116"/>
              <a:gd name="T8" fmla="*/ 145 w 160"/>
              <a:gd name="T9" fmla="*/ 0 h 116"/>
              <a:gd name="T10" fmla="*/ 160 w 160"/>
              <a:gd name="T11" fmla="*/ 12 h 116"/>
              <a:gd name="T12" fmla="*/ 56 w 160"/>
              <a:gd name="T13" fmla="*/ 116 h 116"/>
            </a:gdLst>
            <a:ahLst/>
            <a:cxnLst>
              <a:cxn ang="0">
                <a:pos x="T0" y="T1"/>
              </a:cxn>
              <a:cxn ang="0">
                <a:pos x="T2" y="T3"/>
              </a:cxn>
              <a:cxn ang="0">
                <a:pos x="T4" y="T5"/>
              </a:cxn>
              <a:cxn ang="0">
                <a:pos x="T6" y="T7"/>
              </a:cxn>
              <a:cxn ang="0">
                <a:pos x="T8" y="T9"/>
              </a:cxn>
              <a:cxn ang="0">
                <a:pos x="T10" y="T11"/>
              </a:cxn>
              <a:cxn ang="0">
                <a:pos x="T12" y="T13"/>
              </a:cxn>
            </a:cxnLst>
            <a:rect l="0" t="0" r="r" b="b"/>
            <a:pathLst>
              <a:path w="160" h="116">
                <a:moveTo>
                  <a:pt x="56" y="116"/>
                </a:moveTo>
                <a:lnTo>
                  <a:pt x="0" y="60"/>
                </a:lnTo>
                <a:lnTo>
                  <a:pt x="15" y="48"/>
                </a:lnTo>
                <a:lnTo>
                  <a:pt x="56" y="89"/>
                </a:lnTo>
                <a:lnTo>
                  <a:pt x="145" y="0"/>
                </a:lnTo>
                <a:lnTo>
                  <a:pt x="160" y="12"/>
                </a:lnTo>
                <a:lnTo>
                  <a:pt x="56" y="1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 name="Freeform 6"/>
          <p:cNvSpPr>
            <a:spLocks noEditPoints="1"/>
          </p:cNvSpPr>
          <p:nvPr/>
        </p:nvSpPr>
        <p:spPr bwMode="auto">
          <a:xfrm>
            <a:off x="9054654" y="4159273"/>
            <a:ext cx="2304522" cy="2304522"/>
          </a:xfrm>
          <a:custGeom>
            <a:avLst/>
            <a:gdLst>
              <a:gd name="T0" fmla="*/ 60 w 120"/>
              <a:gd name="T1" fmla="*/ 120 h 120"/>
              <a:gd name="T2" fmla="*/ 0 w 120"/>
              <a:gd name="T3" fmla="*/ 60 h 120"/>
              <a:gd name="T4" fmla="*/ 60 w 120"/>
              <a:gd name="T5" fmla="*/ 0 h 120"/>
              <a:gd name="T6" fmla="*/ 120 w 120"/>
              <a:gd name="T7" fmla="*/ 60 h 120"/>
              <a:gd name="T8" fmla="*/ 60 w 120"/>
              <a:gd name="T9" fmla="*/ 120 h 120"/>
              <a:gd name="T10" fmla="*/ 60 w 120"/>
              <a:gd name="T11" fmla="*/ 8 h 120"/>
              <a:gd name="T12" fmla="*/ 8 w 120"/>
              <a:gd name="T13" fmla="*/ 60 h 120"/>
              <a:gd name="T14" fmla="*/ 60 w 120"/>
              <a:gd name="T15" fmla="*/ 112 h 120"/>
              <a:gd name="T16" fmla="*/ 112 w 120"/>
              <a:gd name="T17" fmla="*/ 60 h 120"/>
              <a:gd name="T18" fmla="*/ 60 w 120"/>
              <a:gd name="T19" fmla="*/ 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60" y="120"/>
                </a:moveTo>
                <a:cubicBezTo>
                  <a:pt x="27" y="120"/>
                  <a:pt x="0" y="93"/>
                  <a:pt x="0" y="60"/>
                </a:cubicBezTo>
                <a:cubicBezTo>
                  <a:pt x="0" y="27"/>
                  <a:pt x="27" y="0"/>
                  <a:pt x="60" y="0"/>
                </a:cubicBezTo>
                <a:cubicBezTo>
                  <a:pt x="93" y="0"/>
                  <a:pt x="120" y="27"/>
                  <a:pt x="120" y="60"/>
                </a:cubicBezTo>
                <a:cubicBezTo>
                  <a:pt x="120" y="93"/>
                  <a:pt x="93" y="120"/>
                  <a:pt x="60" y="120"/>
                </a:cubicBezTo>
                <a:close/>
                <a:moveTo>
                  <a:pt x="60" y="8"/>
                </a:moveTo>
                <a:cubicBezTo>
                  <a:pt x="31" y="8"/>
                  <a:pt x="8" y="32"/>
                  <a:pt x="8" y="60"/>
                </a:cubicBezTo>
                <a:cubicBezTo>
                  <a:pt x="8" y="89"/>
                  <a:pt x="31" y="112"/>
                  <a:pt x="60" y="112"/>
                </a:cubicBezTo>
                <a:cubicBezTo>
                  <a:pt x="88" y="112"/>
                  <a:pt x="112" y="89"/>
                  <a:pt x="112" y="60"/>
                </a:cubicBezTo>
                <a:cubicBezTo>
                  <a:pt x="112" y="32"/>
                  <a:pt x="88" y="8"/>
                  <a:pt x="60" y="8"/>
                </a:cubicBezTo>
                <a:close/>
              </a:path>
            </a:pathLst>
          </a:custGeom>
          <a:solidFill>
            <a:srgbClr val="D2D2D2"/>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Tree>
    <p:extLst>
      <p:ext uri="{BB962C8B-B14F-4D97-AF65-F5344CB8AC3E}">
        <p14:creationId xmlns:p14="http://schemas.microsoft.com/office/powerpoint/2010/main" val="217688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1000"/>
                            </p:stCondLst>
                            <p:childTnLst>
                              <p:par>
                                <p:cTn id="9" presetID="19" presetClass="emph" presetSubtype="0" fill="hold" grpId="0" nodeType="afterEffect">
                                  <p:stCondLst>
                                    <p:cond delay="0"/>
                                  </p:stCondLst>
                                  <p:childTnLst>
                                    <p:animClr clrSpc="rgb" dir="cw">
                                      <p:cBhvr override="childStyle">
                                        <p:cTn id="10" dur="500" fill="hold"/>
                                        <p:tgtEl>
                                          <p:spTgt spid="7"/>
                                        </p:tgtEl>
                                        <p:attrNameLst>
                                          <p:attrName>style.color</p:attrName>
                                        </p:attrNameLst>
                                      </p:cBhvr>
                                      <p:to>
                                        <a:srgbClr val="0078D7"/>
                                      </p:to>
                                    </p:animClr>
                                    <p:animClr clrSpc="rgb" dir="cw">
                                      <p:cBhvr>
                                        <p:cTn id="11" dur="500" fill="hold"/>
                                        <p:tgtEl>
                                          <p:spTgt spid="7"/>
                                        </p:tgtEl>
                                        <p:attrNameLst>
                                          <p:attrName>fillcolor</p:attrName>
                                        </p:attrNameLst>
                                      </p:cBhvr>
                                      <p:to>
                                        <a:srgbClr val="0078D7"/>
                                      </p:to>
                                    </p:animClr>
                                    <p:set>
                                      <p:cBhvr>
                                        <p:cTn id="12" dur="500" fill="hold"/>
                                        <p:tgtEl>
                                          <p:spTgt spid="7"/>
                                        </p:tgtEl>
                                        <p:attrNameLst>
                                          <p:attrName>fill.type</p:attrName>
                                        </p:attrNameLst>
                                      </p:cBhvr>
                                      <p:to>
                                        <p:strVal val="solid"/>
                                      </p:to>
                                    </p:set>
                                    <p:set>
                                      <p:cBhvr>
                                        <p:cTn id="13" dur="500" fill="hold"/>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Project Centennial is a </a:t>
            </a:r>
            <a:r>
              <a:rPr lang="en-US" dirty="0"/>
              <a:t>bridge </a:t>
            </a:r>
            <a:r>
              <a:rPr lang="en-US" dirty="0" smtClean="0"/>
              <a:t>from Classic Windows Applications to </a:t>
            </a:r>
            <a:r>
              <a:rPr lang="en-US" dirty="0"/>
              <a:t>Universal Windows Apps</a:t>
            </a:r>
          </a:p>
        </p:txBody>
      </p:sp>
    </p:spTree>
    <p:extLst>
      <p:ext uri="{BB962C8B-B14F-4D97-AF65-F5344CB8AC3E}">
        <p14:creationId xmlns:p14="http://schemas.microsoft.com/office/powerpoint/2010/main" val="275769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Huge ecosystem of </a:t>
            </a:r>
            <a:r>
              <a:rPr lang="en-US" dirty="0" smtClean="0"/>
              <a:t>CWAs</a:t>
            </a:r>
            <a:endParaRPr lang="en-US" dirty="0"/>
          </a:p>
          <a:p>
            <a:r>
              <a:rPr lang="en-US" dirty="0"/>
              <a:t>No CWA app model</a:t>
            </a:r>
          </a:p>
          <a:p>
            <a:r>
              <a:rPr lang="en-US" dirty="0"/>
              <a:t>MSI is brittle</a:t>
            </a:r>
          </a:p>
          <a:p>
            <a:r>
              <a:rPr lang="en-US" dirty="0"/>
              <a:t>Your apps in the Store</a:t>
            </a:r>
          </a:p>
          <a:p>
            <a:r>
              <a:rPr lang="en-US" dirty="0" smtClean="0"/>
              <a:t>Gradually move to UWAs</a:t>
            </a:r>
            <a:endParaRPr lang="en-US" dirty="0"/>
          </a:p>
        </p:txBody>
      </p:sp>
      <p:sp>
        <p:nvSpPr>
          <p:cNvPr id="5" name="Title 4"/>
          <p:cNvSpPr>
            <a:spLocks noGrp="1"/>
          </p:cNvSpPr>
          <p:nvPr>
            <p:ph type="ctrTitle"/>
          </p:nvPr>
        </p:nvSpPr>
        <p:spPr/>
        <p:txBody>
          <a:bodyPr/>
          <a:lstStyle/>
          <a:p>
            <a:r>
              <a:rPr lang="en-US" dirty="0"/>
              <a:t>Why Project </a:t>
            </a:r>
            <a:r>
              <a:rPr lang="en-US" dirty="0" smtClean="0"/>
              <a:t>C</a:t>
            </a:r>
            <a:endParaRPr lang="en-US" dirty="0"/>
          </a:p>
        </p:txBody>
      </p:sp>
    </p:spTree>
    <p:extLst>
      <p:ext uri="{BB962C8B-B14F-4D97-AF65-F5344CB8AC3E}">
        <p14:creationId xmlns:p14="http://schemas.microsoft.com/office/powerpoint/2010/main" val="123184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Single-click acquisition</a:t>
            </a:r>
          </a:p>
          <a:p>
            <a:r>
              <a:rPr lang="en-US" dirty="0"/>
              <a:t>Automatic</a:t>
            </a:r>
            <a:r>
              <a:rPr lang="en-US"/>
              <a:t> updates</a:t>
            </a:r>
            <a:endParaRPr lang="en-US" dirty="0"/>
          </a:p>
          <a:p>
            <a:r>
              <a:rPr lang="en-US"/>
              <a:t>Highly </a:t>
            </a:r>
            <a:r>
              <a:rPr lang="en-US" dirty="0"/>
              <a:t>reliable</a:t>
            </a:r>
          </a:p>
          <a:p>
            <a:r>
              <a:rPr lang="en-US" dirty="0"/>
              <a:t>User feels confident</a:t>
            </a:r>
          </a:p>
        </p:txBody>
      </p:sp>
      <p:sp>
        <p:nvSpPr>
          <p:cNvPr id="5" name="Title 4"/>
          <p:cNvSpPr>
            <a:spLocks noGrp="1"/>
          </p:cNvSpPr>
          <p:nvPr>
            <p:ph type="ctrTitle"/>
          </p:nvPr>
        </p:nvSpPr>
        <p:spPr/>
        <p:txBody>
          <a:bodyPr/>
          <a:lstStyle/>
          <a:p>
            <a:r>
              <a:rPr lang="en-US" dirty="0" smtClean="0"/>
              <a:t>Great user experience</a:t>
            </a:r>
            <a:endParaRPr lang="en-US" dirty="0"/>
          </a:p>
        </p:txBody>
      </p:sp>
    </p:spTree>
    <p:extLst>
      <p:ext uri="{BB962C8B-B14F-4D97-AF65-F5344CB8AC3E}">
        <p14:creationId xmlns:p14="http://schemas.microsoft.com/office/powerpoint/2010/main" val="141432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Binary literals</a:t>
            </a:r>
            <a:endParaRPr lang="en-US" dirty="0"/>
          </a:p>
        </p:txBody>
      </p:sp>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1369" y="1825625"/>
            <a:ext cx="5729261" cy="4351338"/>
          </a:xfrm>
        </p:spPr>
      </p:pic>
    </p:spTree>
    <p:extLst>
      <p:ext uri="{BB962C8B-B14F-4D97-AF65-F5344CB8AC3E}">
        <p14:creationId xmlns:p14="http://schemas.microsoft.com/office/powerpoint/2010/main" val="34750702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Convert existing CWA</a:t>
            </a:r>
          </a:p>
          <a:p>
            <a:r>
              <a:rPr lang="en-US" dirty="0" smtClean="0"/>
              <a:t>Test / update</a:t>
            </a:r>
          </a:p>
          <a:p>
            <a:r>
              <a:rPr lang="en-US" dirty="0" smtClean="0"/>
              <a:t>Publish to the store</a:t>
            </a:r>
          </a:p>
        </p:txBody>
      </p:sp>
      <p:sp>
        <p:nvSpPr>
          <p:cNvPr id="5" name="Title 4"/>
          <p:cNvSpPr>
            <a:spLocks noGrp="1"/>
          </p:cNvSpPr>
          <p:nvPr>
            <p:ph type="ctrTitle"/>
          </p:nvPr>
        </p:nvSpPr>
        <p:spPr/>
        <p:txBody>
          <a:bodyPr/>
          <a:lstStyle/>
          <a:p>
            <a:r>
              <a:rPr lang="en-US" dirty="0" smtClean="0"/>
              <a:t>Using Project C</a:t>
            </a:r>
            <a:endParaRPr lang="en-US" dirty="0"/>
          </a:p>
        </p:txBody>
      </p:sp>
    </p:spTree>
    <p:extLst>
      <p:ext uri="{BB962C8B-B14F-4D97-AF65-F5344CB8AC3E}">
        <p14:creationId xmlns:p14="http://schemas.microsoft.com/office/powerpoint/2010/main" val="329257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it work</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8299110"/>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34" name="Diagram 30"/>
          <p:cNvGraphicFramePr/>
          <p:nvPr>
            <p:extLst/>
          </p:nvPr>
        </p:nvGraphicFramePr>
        <p:xfrm>
          <a:off x="6971086" y="2671226"/>
          <a:ext cx="2934720" cy="1956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5" name="Diagram 18"/>
          <p:cNvGraphicFramePr/>
          <p:nvPr>
            <p:extLst/>
          </p:nvPr>
        </p:nvGraphicFramePr>
        <p:xfrm>
          <a:off x="1987461" y="2779639"/>
          <a:ext cx="2614498" cy="17396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Title 4"/>
          <p:cNvSpPr>
            <a:spLocks noGrp="1"/>
          </p:cNvSpPr>
          <p:nvPr>
            <p:ph type="title"/>
          </p:nvPr>
        </p:nvSpPr>
        <p:spPr>
          <a:xfrm>
            <a:off x="269241" y="289957"/>
            <a:ext cx="11655840" cy="899537"/>
          </a:xfrm>
        </p:spPr>
        <p:txBody>
          <a:bodyPr/>
          <a:lstStyle/>
          <a:p>
            <a:r>
              <a:rPr lang="en-US" dirty="0" smtClean="0"/>
              <a:t>Conversion</a:t>
            </a:r>
            <a:endParaRPr lang="en-US" dirty="0"/>
          </a:p>
        </p:txBody>
      </p:sp>
      <p:cxnSp>
        <p:nvCxnSpPr>
          <p:cNvPr id="9" name="Straight Arrow Connector 27"/>
          <p:cNvCxnSpPr/>
          <p:nvPr/>
        </p:nvCxnSpPr>
        <p:spPr>
          <a:xfrm>
            <a:off x="1529236" y="3649465"/>
            <a:ext cx="906363"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8"/>
          <p:cNvCxnSpPr/>
          <p:nvPr/>
        </p:nvCxnSpPr>
        <p:spPr>
          <a:xfrm>
            <a:off x="4452555" y="3649465"/>
            <a:ext cx="906363"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9"/>
          <p:cNvCxnSpPr/>
          <p:nvPr/>
        </p:nvCxnSpPr>
        <p:spPr>
          <a:xfrm>
            <a:off x="6768319" y="3649465"/>
            <a:ext cx="906363"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29"/>
          <p:cNvCxnSpPr/>
          <p:nvPr/>
        </p:nvCxnSpPr>
        <p:spPr>
          <a:xfrm>
            <a:off x="9223549" y="3649465"/>
            <a:ext cx="906363"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5487507" y="2893484"/>
            <a:ext cx="1168759" cy="1511965"/>
            <a:chOff x="5521342" y="2951007"/>
            <a:chExt cx="1192195" cy="1542283"/>
          </a:xfrm>
        </p:grpSpPr>
        <p:sp>
          <p:nvSpPr>
            <p:cNvPr id="50" name="Freeform 5"/>
            <p:cNvSpPr>
              <a:spLocks noChangeAspect="1" noEditPoints="1"/>
            </p:cNvSpPr>
            <p:nvPr/>
          </p:nvSpPr>
          <p:spPr bwMode="black">
            <a:xfrm>
              <a:off x="5521342" y="2951007"/>
              <a:ext cx="1192195" cy="1542283"/>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tx2"/>
            </a:solidFill>
            <a:ln>
              <a:noFill/>
            </a:ln>
          </p:spPr>
          <p:txBody>
            <a:bodyPr vert="horz" wrap="square" lIns="67226" tIns="33613" rIns="67226" bIns="33613" numCol="1" anchor="t" anchorCtr="0" compatLnSpc="1">
              <a:prstTxWarp prst="textNoShape">
                <a:avLst/>
              </a:prstTxWarp>
            </a:bodyPr>
            <a:lstStyle/>
            <a:p>
              <a:endParaRPr lang="en-US" sz="1323" dirty="0">
                <a:solidFill>
                  <a:srgbClr val="404040"/>
                </a:solidFill>
              </a:endParaRPr>
            </a:p>
          </p:txBody>
        </p:sp>
        <p:sp>
          <p:nvSpPr>
            <p:cNvPr id="52" name="Rectangle 51"/>
            <p:cNvSpPr/>
            <p:nvPr/>
          </p:nvSpPr>
          <p:spPr>
            <a:xfrm>
              <a:off x="5746184" y="3837231"/>
              <a:ext cx="683818" cy="371244"/>
            </a:xfrm>
            <a:prstGeom prst="rect">
              <a:avLst/>
            </a:prstGeom>
          </p:spPr>
          <p:txBody>
            <a:bodyPr wrap="none">
              <a:spAutoFit/>
            </a:bodyPr>
            <a:lstStyle/>
            <a:p>
              <a:r>
                <a:rPr lang="en-US" sz="1765" dirty="0">
                  <a:solidFill>
                    <a:srgbClr val="00188F"/>
                  </a:solidFill>
                </a:rPr>
                <a:t>AppX</a:t>
              </a:r>
            </a:p>
          </p:txBody>
        </p:sp>
        <p:sp>
          <p:nvSpPr>
            <p:cNvPr id="54" name="Freeform 53"/>
            <p:cNvSpPr>
              <a:spLocks noChangeAspect="1" noEditPoints="1"/>
            </p:cNvSpPr>
            <p:nvPr/>
          </p:nvSpPr>
          <p:spPr bwMode="black">
            <a:xfrm>
              <a:off x="5918453" y="3344861"/>
              <a:ext cx="397973" cy="39635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2"/>
            </a:solidFill>
            <a:ln>
              <a:noFill/>
            </a:ln>
            <a:extLst/>
          </p:spPr>
          <p:txBody>
            <a:bodyPr vert="horz" wrap="square" lIns="67226" tIns="33613" rIns="67226" bIns="33613" numCol="1" anchor="t" anchorCtr="0" compatLnSpc="1">
              <a:prstTxWarp prst="textNoShape">
                <a:avLst/>
              </a:prstTxWarp>
            </a:bodyPr>
            <a:lstStyle/>
            <a:p>
              <a:endParaRPr lang="en-US" sz="1323" dirty="0">
                <a:solidFill>
                  <a:srgbClr val="404040"/>
                </a:solidFill>
              </a:endParaRPr>
            </a:p>
          </p:txBody>
        </p:sp>
      </p:grpSp>
      <p:grpSp>
        <p:nvGrpSpPr>
          <p:cNvPr id="48" name="Group 47"/>
          <p:cNvGrpSpPr/>
          <p:nvPr/>
        </p:nvGrpSpPr>
        <p:grpSpPr>
          <a:xfrm>
            <a:off x="262704" y="2893484"/>
            <a:ext cx="1168759" cy="1511965"/>
            <a:chOff x="191771" y="2951007"/>
            <a:chExt cx="1192195" cy="1542283"/>
          </a:xfrm>
        </p:grpSpPr>
        <p:sp>
          <p:nvSpPr>
            <p:cNvPr id="43" name="Freeform 5"/>
            <p:cNvSpPr>
              <a:spLocks noChangeAspect="1" noEditPoints="1"/>
            </p:cNvSpPr>
            <p:nvPr/>
          </p:nvSpPr>
          <p:spPr bwMode="black">
            <a:xfrm>
              <a:off x="191771" y="2951007"/>
              <a:ext cx="1192195" cy="1542283"/>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tx2"/>
            </a:solidFill>
            <a:ln>
              <a:noFill/>
            </a:ln>
          </p:spPr>
          <p:txBody>
            <a:bodyPr vert="horz" wrap="square" lIns="67226" tIns="33613" rIns="67226" bIns="33613" numCol="1" anchor="t" anchorCtr="0" compatLnSpc="1">
              <a:prstTxWarp prst="textNoShape">
                <a:avLst/>
              </a:prstTxWarp>
            </a:bodyPr>
            <a:lstStyle/>
            <a:p>
              <a:endParaRPr lang="en-US" sz="1323" dirty="0">
                <a:solidFill>
                  <a:srgbClr val="404040"/>
                </a:solidFill>
              </a:endParaRPr>
            </a:p>
          </p:txBody>
        </p:sp>
        <p:pic>
          <p:nvPicPr>
            <p:cNvPr id="44" name="Picture 2" descr="http://dustydog.com.au/Support/Windows-Installer-Icon.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4349" y="3344862"/>
              <a:ext cx="467038" cy="448168"/>
            </a:xfrm>
            <a:prstGeom prst="rect">
              <a:avLst/>
            </a:prstGeom>
            <a:solidFill>
              <a:schemeClr val="tx2"/>
            </a:solidFill>
            <a:extLst/>
          </p:spPr>
        </p:pic>
        <p:sp>
          <p:nvSpPr>
            <p:cNvPr id="55" name="Rectangle 54"/>
            <p:cNvSpPr/>
            <p:nvPr/>
          </p:nvSpPr>
          <p:spPr>
            <a:xfrm>
              <a:off x="499969" y="3843038"/>
              <a:ext cx="551372" cy="371244"/>
            </a:xfrm>
            <a:prstGeom prst="rect">
              <a:avLst/>
            </a:prstGeom>
          </p:spPr>
          <p:txBody>
            <a:bodyPr wrap="none">
              <a:spAutoFit/>
            </a:bodyPr>
            <a:lstStyle/>
            <a:p>
              <a:r>
                <a:rPr lang="en-US" sz="1765" dirty="0">
                  <a:solidFill>
                    <a:srgbClr val="00188F"/>
                  </a:solidFill>
                </a:rPr>
                <a:t>MSI</a:t>
              </a:r>
            </a:p>
          </p:txBody>
        </p:sp>
      </p:grpSp>
      <p:grpSp>
        <p:nvGrpSpPr>
          <p:cNvPr id="60" name="Group 59"/>
          <p:cNvGrpSpPr/>
          <p:nvPr/>
        </p:nvGrpSpPr>
        <p:grpSpPr>
          <a:xfrm>
            <a:off x="10279316" y="2831384"/>
            <a:ext cx="1643445" cy="1626293"/>
            <a:chOff x="10561637" y="2854994"/>
            <a:chExt cx="1752600" cy="1734309"/>
          </a:xfrm>
        </p:grpSpPr>
        <p:sp>
          <p:nvSpPr>
            <p:cNvPr id="59" name="Rectangle 58"/>
            <p:cNvSpPr/>
            <p:nvPr/>
          </p:nvSpPr>
          <p:spPr bwMode="auto">
            <a:xfrm>
              <a:off x="10561637" y="2854994"/>
              <a:ext cx="1752600" cy="17343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7" name="Picture 5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5679" y="3030898"/>
              <a:ext cx="1382499" cy="1382499"/>
            </a:xfrm>
            <a:prstGeom prst="rect">
              <a:avLst/>
            </a:prstGeom>
            <a:solidFill>
              <a:schemeClr val="tx2"/>
            </a:solidFill>
          </p:spPr>
        </p:pic>
      </p:grpSp>
    </p:spTree>
    <p:extLst>
      <p:ext uri="{BB962C8B-B14F-4D97-AF65-F5344CB8AC3E}">
        <p14:creationId xmlns:p14="http://schemas.microsoft.com/office/powerpoint/2010/main" val="2048122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err="1" smtClean="0"/>
              <a:t>Filesystem</a:t>
            </a:r>
            <a:r>
              <a:rPr lang="en-US" dirty="0" smtClean="0"/>
              <a:t> merging</a:t>
            </a:r>
          </a:p>
          <a:p>
            <a:r>
              <a:rPr lang="en-US" dirty="0" smtClean="0"/>
              <a:t>Registry merging</a:t>
            </a:r>
          </a:p>
          <a:p>
            <a:r>
              <a:rPr lang="en-US" dirty="0" smtClean="0"/>
              <a:t>Registry redirection</a:t>
            </a:r>
          </a:p>
          <a:p>
            <a:r>
              <a:rPr lang="en-US" dirty="0" err="1" smtClean="0"/>
              <a:t>AppData</a:t>
            </a:r>
            <a:r>
              <a:rPr lang="en-US" dirty="0" smtClean="0"/>
              <a:t> redirection</a:t>
            </a:r>
            <a:endParaRPr lang="en-US" dirty="0"/>
          </a:p>
        </p:txBody>
      </p:sp>
      <p:sp>
        <p:nvSpPr>
          <p:cNvPr id="5" name="Title 4"/>
          <p:cNvSpPr>
            <a:spLocks noGrp="1"/>
          </p:cNvSpPr>
          <p:nvPr>
            <p:ph type="ctrTitle"/>
          </p:nvPr>
        </p:nvSpPr>
        <p:spPr/>
        <p:txBody>
          <a:bodyPr/>
          <a:lstStyle/>
          <a:p>
            <a:r>
              <a:rPr lang="en-US" dirty="0" smtClean="0"/>
              <a:t>Namespace management</a:t>
            </a:r>
            <a:endParaRPr lang="en-US" sz="3137" dirty="0"/>
          </a:p>
        </p:txBody>
      </p:sp>
    </p:spTree>
    <p:extLst>
      <p:ext uri="{BB962C8B-B14F-4D97-AF65-F5344CB8AC3E}">
        <p14:creationId xmlns:p14="http://schemas.microsoft.com/office/powerpoint/2010/main" val="193154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8" name="Rounded Rectangle 27"/>
          <p:cNvSpPr/>
          <p:nvPr/>
        </p:nvSpPr>
        <p:spPr bwMode="auto">
          <a:xfrm>
            <a:off x="6320106" y="1860257"/>
            <a:ext cx="5604975" cy="3436295"/>
          </a:xfrm>
          <a:prstGeom prst="roundRect">
            <a:avLst/>
          </a:prstGeom>
          <a:noFill/>
          <a:ln>
            <a:solidFill>
              <a:schemeClr val="tx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a:xfrm>
            <a:off x="9839830" y="2271119"/>
            <a:ext cx="1616096" cy="816477"/>
          </a:xfrm>
          <a:prstGeom prst="rect">
            <a:avLst/>
          </a:prstGeom>
          <a:noFill/>
        </p:spPr>
        <p:txBody>
          <a:bodyPr wrap="none" lIns="91414" tIns="45706" rIns="91414" bIns="45706">
            <a:spAutoFit/>
          </a:bodyPr>
          <a:lstStyle/>
          <a:p>
            <a:pPr algn="ctr"/>
            <a:r>
              <a:rPr lang="en-US" sz="2353" dirty="0">
                <a:ln w="0"/>
                <a:solidFill>
                  <a:srgbClr val="404040"/>
                </a:solidFill>
              </a:rPr>
              <a:t>System</a:t>
            </a:r>
            <a:br>
              <a:rPr lang="en-US" sz="2353" dirty="0">
                <a:ln w="0"/>
                <a:solidFill>
                  <a:srgbClr val="404040"/>
                </a:solidFill>
              </a:rPr>
            </a:br>
            <a:r>
              <a:rPr lang="en-US" sz="2353" dirty="0">
                <a:ln w="0"/>
                <a:solidFill>
                  <a:srgbClr val="404040"/>
                </a:solidFill>
              </a:rPr>
              <a:t>Namespace</a:t>
            </a:r>
          </a:p>
        </p:txBody>
      </p:sp>
      <p:sp>
        <p:nvSpPr>
          <p:cNvPr id="9" name="Rectangle 8"/>
          <p:cNvSpPr/>
          <p:nvPr/>
        </p:nvSpPr>
        <p:spPr>
          <a:xfrm>
            <a:off x="6996032" y="2271119"/>
            <a:ext cx="1616096" cy="816477"/>
          </a:xfrm>
          <a:prstGeom prst="rect">
            <a:avLst/>
          </a:prstGeom>
          <a:noFill/>
        </p:spPr>
        <p:txBody>
          <a:bodyPr wrap="none" lIns="91414" tIns="45706" rIns="91414" bIns="45706">
            <a:spAutoFit/>
          </a:bodyPr>
          <a:lstStyle/>
          <a:p>
            <a:pPr algn="ctr"/>
            <a:r>
              <a:rPr lang="en-US" sz="2353" dirty="0">
                <a:ln w="0"/>
                <a:solidFill>
                  <a:srgbClr val="404040"/>
                </a:solidFill>
              </a:rPr>
              <a:t>App</a:t>
            </a:r>
            <a:br>
              <a:rPr lang="en-US" sz="2353" dirty="0">
                <a:ln w="0"/>
                <a:solidFill>
                  <a:srgbClr val="404040"/>
                </a:solidFill>
              </a:rPr>
            </a:br>
            <a:r>
              <a:rPr lang="en-US" sz="2353" dirty="0">
                <a:ln w="0"/>
                <a:solidFill>
                  <a:srgbClr val="404040"/>
                </a:solidFill>
              </a:rPr>
              <a:t>Namespace</a:t>
            </a:r>
          </a:p>
        </p:txBody>
      </p:sp>
      <p:sp>
        <p:nvSpPr>
          <p:cNvPr id="16" name="Rectangle 15"/>
          <p:cNvSpPr/>
          <p:nvPr/>
        </p:nvSpPr>
        <p:spPr>
          <a:xfrm>
            <a:off x="4179849" y="2271119"/>
            <a:ext cx="1144621" cy="816477"/>
          </a:xfrm>
          <a:prstGeom prst="rect">
            <a:avLst/>
          </a:prstGeom>
          <a:noFill/>
        </p:spPr>
        <p:txBody>
          <a:bodyPr wrap="none" lIns="91414" tIns="45706" rIns="91414" bIns="45706">
            <a:spAutoFit/>
          </a:bodyPr>
          <a:lstStyle/>
          <a:p>
            <a:pPr algn="ctr"/>
            <a:r>
              <a:rPr lang="en-US" sz="2353" dirty="0">
                <a:ln w="0"/>
                <a:solidFill>
                  <a:srgbClr val="404040"/>
                </a:solidFill>
              </a:rPr>
              <a:t>Merged</a:t>
            </a:r>
            <a:br>
              <a:rPr lang="en-US" sz="2353" dirty="0">
                <a:ln w="0"/>
                <a:solidFill>
                  <a:srgbClr val="404040"/>
                </a:solidFill>
              </a:rPr>
            </a:br>
            <a:r>
              <a:rPr lang="en-US" sz="2353" dirty="0">
                <a:ln w="0"/>
                <a:solidFill>
                  <a:srgbClr val="404040"/>
                </a:solidFill>
              </a:rPr>
              <a:t>View</a:t>
            </a:r>
          </a:p>
        </p:txBody>
      </p:sp>
      <p:cxnSp>
        <p:nvCxnSpPr>
          <p:cNvPr id="18" name="Straight Arrow Connector 17"/>
          <p:cNvCxnSpPr/>
          <p:nvPr/>
        </p:nvCxnSpPr>
        <p:spPr>
          <a:xfrm>
            <a:off x="2360897" y="4026617"/>
            <a:ext cx="906234"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Namespace merging</a:t>
            </a:r>
            <a:endParaRPr lang="en-US" dirty="0"/>
          </a:p>
        </p:txBody>
      </p:sp>
      <p:sp>
        <p:nvSpPr>
          <p:cNvPr id="17" name="Freeform 16"/>
          <p:cNvSpPr>
            <a:spLocks noChangeAspect="1"/>
          </p:cNvSpPr>
          <p:nvPr/>
        </p:nvSpPr>
        <p:spPr bwMode="black">
          <a:xfrm>
            <a:off x="776313" y="3559294"/>
            <a:ext cx="1361559" cy="1333194"/>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9382892" y="3343156"/>
            <a:ext cx="2352459" cy="1546129"/>
          </a:xfrm>
          <a:prstGeom prst="rect">
            <a:avLst/>
          </a:prstGeom>
          <a:noFill/>
        </p:spPr>
        <p:txBody>
          <a:bodyPr wrap="none" lIns="179285" tIns="143428" rIns="179285" bIns="143428" rtlCol="0">
            <a:noAutofit/>
          </a:bodyPr>
          <a:lstStyle/>
          <a:p>
            <a:pPr>
              <a:lnSpc>
                <a:spcPct val="90000"/>
              </a:lnSpc>
              <a:spcAft>
                <a:spcPts val="588"/>
              </a:spcAft>
            </a:pPr>
            <a:r>
              <a:rPr lang="en-US" sz="1765" dirty="0">
                <a:solidFill>
                  <a:srgbClr val="00188F"/>
                </a:solidFill>
              </a:rPr>
              <a:t>C:\Windows\System</a:t>
            </a:r>
          </a:p>
          <a:p>
            <a:pPr>
              <a:lnSpc>
                <a:spcPct val="90000"/>
              </a:lnSpc>
              <a:spcAft>
                <a:spcPts val="588"/>
              </a:spcAft>
            </a:pPr>
            <a:r>
              <a:rPr lang="en-US" sz="1765" dirty="0">
                <a:solidFill>
                  <a:srgbClr val="00188F"/>
                </a:solidFill>
              </a:rPr>
              <a:t>        \advapi.dll</a:t>
            </a:r>
          </a:p>
          <a:p>
            <a:pPr>
              <a:lnSpc>
                <a:spcPct val="90000"/>
              </a:lnSpc>
              <a:spcAft>
                <a:spcPts val="588"/>
              </a:spcAft>
            </a:pPr>
            <a:r>
              <a:rPr lang="en-US" sz="1765" dirty="0">
                <a:solidFill>
                  <a:srgbClr val="00188F"/>
                </a:solidFill>
              </a:rPr>
              <a:t>        \kernel32.dll</a:t>
            </a:r>
          </a:p>
          <a:p>
            <a:pPr>
              <a:lnSpc>
                <a:spcPct val="90000"/>
              </a:lnSpc>
              <a:spcAft>
                <a:spcPts val="588"/>
              </a:spcAft>
            </a:pPr>
            <a:r>
              <a:rPr lang="en-US" sz="1765" dirty="0">
                <a:solidFill>
                  <a:srgbClr val="00188F"/>
                </a:solidFill>
              </a:rPr>
              <a:t>        \shell32.dll</a:t>
            </a:r>
          </a:p>
          <a:p>
            <a:pPr>
              <a:lnSpc>
                <a:spcPct val="90000"/>
              </a:lnSpc>
              <a:spcAft>
                <a:spcPts val="588"/>
              </a:spcAft>
            </a:pPr>
            <a:r>
              <a:rPr lang="en-US" sz="1765" dirty="0">
                <a:solidFill>
                  <a:srgbClr val="00188F"/>
                </a:solidFill>
              </a:rPr>
              <a:t>    </a:t>
            </a:r>
          </a:p>
        </p:txBody>
      </p:sp>
      <p:sp>
        <p:nvSpPr>
          <p:cNvPr id="32" name="TextBox 31"/>
          <p:cNvSpPr txBox="1"/>
          <p:nvPr/>
        </p:nvSpPr>
        <p:spPr>
          <a:xfrm>
            <a:off x="6544213" y="3354298"/>
            <a:ext cx="2352459" cy="1546129"/>
          </a:xfrm>
          <a:prstGeom prst="rect">
            <a:avLst/>
          </a:prstGeom>
          <a:noFill/>
        </p:spPr>
        <p:txBody>
          <a:bodyPr wrap="none" lIns="179285" tIns="143428" rIns="179285" bIns="143428" rtlCol="0">
            <a:noAutofit/>
          </a:bodyPr>
          <a:lstStyle/>
          <a:p>
            <a:pPr>
              <a:lnSpc>
                <a:spcPct val="90000"/>
              </a:lnSpc>
              <a:spcAft>
                <a:spcPts val="588"/>
              </a:spcAft>
            </a:pPr>
            <a:r>
              <a:rPr lang="en-US" sz="1765" dirty="0">
                <a:solidFill>
                  <a:srgbClr val="00188F"/>
                </a:solidFill>
              </a:rPr>
              <a:t>C:\Windows\System</a:t>
            </a:r>
          </a:p>
          <a:p>
            <a:pPr>
              <a:lnSpc>
                <a:spcPct val="90000"/>
              </a:lnSpc>
              <a:spcAft>
                <a:spcPts val="588"/>
              </a:spcAft>
            </a:pPr>
            <a:r>
              <a:rPr lang="en-US" sz="1765" dirty="0">
                <a:solidFill>
                  <a:srgbClr val="00188F"/>
                </a:solidFill>
              </a:rPr>
              <a:t>        </a:t>
            </a:r>
            <a:r>
              <a:rPr lang="en-US" sz="1765" dirty="0">
                <a:solidFill>
                  <a:srgbClr val="FF0000"/>
                </a:solidFill>
              </a:rPr>
              <a:t>\msvcrt.dll</a:t>
            </a:r>
          </a:p>
        </p:txBody>
      </p:sp>
      <p:sp>
        <p:nvSpPr>
          <p:cNvPr id="33" name="TextBox 32"/>
          <p:cNvSpPr txBox="1"/>
          <p:nvPr/>
        </p:nvSpPr>
        <p:spPr>
          <a:xfrm>
            <a:off x="3481428" y="3354298"/>
            <a:ext cx="2352459" cy="1546129"/>
          </a:xfrm>
          <a:prstGeom prst="rect">
            <a:avLst/>
          </a:prstGeom>
          <a:noFill/>
        </p:spPr>
        <p:txBody>
          <a:bodyPr wrap="none" lIns="179285" tIns="143428" rIns="179285" bIns="143428" rtlCol="0">
            <a:noAutofit/>
          </a:bodyPr>
          <a:lstStyle/>
          <a:p>
            <a:pPr>
              <a:lnSpc>
                <a:spcPct val="90000"/>
              </a:lnSpc>
              <a:spcAft>
                <a:spcPts val="588"/>
              </a:spcAft>
            </a:pPr>
            <a:r>
              <a:rPr lang="en-US" sz="1765" dirty="0">
                <a:solidFill>
                  <a:srgbClr val="00188F"/>
                </a:solidFill>
              </a:rPr>
              <a:t>C:\Windows\System</a:t>
            </a:r>
          </a:p>
          <a:p>
            <a:pPr>
              <a:lnSpc>
                <a:spcPct val="90000"/>
              </a:lnSpc>
              <a:spcAft>
                <a:spcPts val="588"/>
              </a:spcAft>
            </a:pPr>
            <a:r>
              <a:rPr lang="en-US" sz="1765" dirty="0">
                <a:solidFill>
                  <a:srgbClr val="00188F"/>
                </a:solidFill>
              </a:rPr>
              <a:t>        \advapi.dll</a:t>
            </a:r>
          </a:p>
          <a:p>
            <a:pPr>
              <a:lnSpc>
                <a:spcPct val="90000"/>
              </a:lnSpc>
              <a:spcAft>
                <a:spcPts val="588"/>
              </a:spcAft>
            </a:pPr>
            <a:r>
              <a:rPr lang="en-US" sz="1765" dirty="0">
                <a:solidFill>
                  <a:srgbClr val="00188F"/>
                </a:solidFill>
              </a:rPr>
              <a:t>        \kernel32.dll</a:t>
            </a:r>
          </a:p>
          <a:p>
            <a:pPr>
              <a:lnSpc>
                <a:spcPct val="90000"/>
              </a:lnSpc>
              <a:spcAft>
                <a:spcPts val="588"/>
              </a:spcAft>
            </a:pPr>
            <a:r>
              <a:rPr lang="en-US" sz="1765" dirty="0">
                <a:solidFill>
                  <a:srgbClr val="00188F"/>
                </a:solidFill>
              </a:rPr>
              <a:t>        </a:t>
            </a:r>
            <a:r>
              <a:rPr lang="en-US" sz="1765" dirty="0">
                <a:solidFill>
                  <a:srgbClr val="FF0000"/>
                </a:solidFill>
              </a:rPr>
              <a:t>\msvcrt.dll</a:t>
            </a:r>
            <a:endParaRPr lang="en-US" sz="1765" dirty="0">
              <a:solidFill>
                <a:srgbClr val="00188F"/>
              </a:solidFill>
            </a:endParaRPr>
          </a:p>
          <a:p>
            <a:pPr>
              <a:lnSpc>
                <a:spcPct val="90000"/>
              </a:lnSpc>
              <a:spcAft>
                <a:spcPts val="588"/>
              </a:spcAft>
            </a:pPr>
            <a:r>
              <a:rPr lang="en-US" sz="1765" dirty="0">
                <a:solidFill>
                  <a:srgbClr val="00188F"/>
                </a:solidFill>
              </a:rPr>
              <a:t>        \shell32.dll</a:t>
            </a:r>
          </a:p>
          <a:p>
            <a:pPr>
              <a:lnSpc>
                <a:spcPct val="90000"/>
              </a:lnSpc>
              <a:spcAft>
                <a:spcPts val="588"/>
              </a:spcAft>
            </a:pPr>
            <a:r>
              <a:rPr lang="en-US" sz="1765" dirty="0">
                <a:solidFill>
                  <a:srgbClr val="00188F"/>
                </a:solidFill>
              </a:rPr>
              <a:t>    </a:t>
            </a:r>
          </a:p>
        </p:txBody>
      </p:sp>
      <p:sp>
        <p:nvSpPr>
          <p:cNvPr id="2" name="TextBox 1"/>
          <p:cNvSpPr txBox="1"/>
          <p:nvPr/>
        </p:nvSpPr>
        <p:spPr>
          <a:xfrm>
            <a:off x="866855" y="4912000"/>
            <a:ext cx="1211073" cy="778454"/>
          </a:xfrm>
          <a:prstGeom prst="rect">
            <a:avLst/>
          </a:prstGeom>
          <a:noFill/>
        </p:spPr>
        <p:txBody>
          <a:bodyPr wrap="square" lIns="179285" tIns="143428" rIns="179285" bIns="143428" rtlCol="0">
            <a:spAutoFit/>
          </a:bodyPr>
          <a:lstStyle/>
          <a:p>
            <a:pPr>
              <a:lnSpc>
                <a:spcPct val="90000"/>
              </a:lnSpc>
              <a:spcAft>
                <a:spcPts val="588"/>
              </a:spcAft>
            </a:pPr>
            <a:r>
              <a:rPr lang="en-US" sz="3529" dirty="0">
                <a:solidFill>
                  <a:schemeClr val="tx2"/>
                </a:solidFill>
              </a:rPr>
              <a:t>App</a:t>
            </a:r>
          </a:p>
        </p:txBody>
      </p:sp>
    </p:spTree>
    <p:extLst>
      <p:ext uri="{BB962C8B-B14F-4D97-AF65-F5344CB8AC3E}">
        <p14:creationId xmlns:p14="http://schemas.microsoft.com/office/powerpoint/2010/main" val="2540979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Namespace write redirection</a:t>
            </a:r>
            <a:endParaRPr lang="en-US" dirty="0"/>
          </a:p>
        </p:txBody>
      </p:sp>
      <p:sp>
        <p:nvSpPr>
          <p:cNvPr id="26" name="Freeform 25"/>
          <p:cNvSpPr>
            <a:spLocks noChangeAspect="1"/>
          </p:cNvSpPr>
          <p:nvPr/>
        </p:nvSpPr>
        <p:spPr bwMode="black">
          <a:xfrm>
            <a:off x="776313" y="3556092"/>
            <a:ext cx="1361559" cy="1333194"/>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7776369" y="1710853"/>
            <a:ext cx="2801756" cy="4148838"/>
            <a:chOff x="7932300" y="1744662"/>
            <a:chExt cx="2857937" cy="4232031"/>
          </a:xfrm>
        </p:grpSpPr>
        <p:sp>
          <p:nvSpPr>
            <p:cNvPr id="46" name="Rounded Rectangle 45"/>
            <p:cNvSpPr/>
            <p:nvPr/>
          </p:nvSpPr>
          <p:spPr bwMode="auto">
            <a:xfrm>
              <a:off x="7932300" y="2935662"/>
              <a:ext cx="2857937" cy="3041031"/>
            </a:xfrm>
            <a:prstGeom prst="roundRect">
              <a:avLst>
                <a:gd name="adj" fmla="val 60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7" name="Rounded Rectangle 46"/>
            <p:cNvSpPr/>
            <p:nvPr/>
          </p:nvSpPr>
          <p:spPr bwMode="auto">
            <a:xfrm>
              <a:off x="8354365" y="4516553"/>
              <a:ext cx="2013807" cy="838200"/>
            </a:xfrm>
            <a:prstGeom prst="roundRect">
              <a:avLst>
                <a:gd name="adj" fmla="val 11073"/>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0" rIns="33620" bIns="33620" rtlCol="0" anchor="ctr" anchorCtr="0"/>
            <a:lstStyle/>
            <a:p>
              <a:pPr algn="ctr"/>
              <a:r>
                <a:rPr lang="en-US" sz="1961" dirty="0">
                  <a:solidFill>
                    <a:srgbClr val="FFFFFF"/>
                  </a:solidFill>
                </a:rPr>
                <a:t>Documents, etc.</a:t>
              </a:r>
            </a:p>
          </p:txBody>
        </p:sp>
        <p:sp>
          <p:nvSpPr>
            <p:cNvPr id="29" name="Rectangle 28"/>
            <p:cNvSpPr/>
            <p:nvPr/>
          </p:nvSpPr>
          <p:spPr>
            <a:xfrm>
              <a:off x="8537016" y="1744662"/>
              <a:ext cx="1648502" cy="832849"/>
            </a:xfrm>
            <a:prstGeom prst="rect">
              <a:avLst/>
            </a:prstGeom>
            <a:noFill/>
          </p:spPr>
          <p:txBody>
            <a:bodyPr wrap="none" lIns="91414" tIns="45706" rIns="91414" bIns="45706">
              <a:spAutoFit/>
            </a:bodyPr>
            <a:lstStyle/>
            <a:p>
              <a:pPr algn="ctr"/>
              <a:r>
                <a:rPr lang="en-US" sz="2353" dirty="0">
                  <a:ln w="0"/>
                  <a:solidFill>
                    <a:srgbClr val="404040"/>
                  </a:solidFill>
                </a:rPr>
                <a:t>System</a:t>
              </a:r>
              <a:br>
                <a:rPr lang="en-US" sz="2353" dirty="0">
                  <a:ln w="0"/>
                  <a:solidFill>
                    <a:srgbClr val="404040"/>
                  </a:solidFill>
                </a:rPr>
              </a:br>
              <a:r>
                <a:rPr lang="en-US" sz="2353" dirty="0">
                  <a:ln w="0"/>
                  <a:solidFill>
                    <a:srgbClr val="404040"/>
                  </a:solidFill>
                </a:rPr>
                <a:t>Namespace</a:t>
              </a:r>
            </a:p>
          </p:txBody>
        </p:sp>
      </p:grpSp>
      <p:grpSp>
        <p:nvGrpSpPr>
          <p:cNvPr id="50" name="Group 49"/>
          <p:cNvGrpSpPr/>
          <p:nvPr/>
        </p:nvGrpSpPr>
        <p:grpSpPr>
          <a:xfrm>
            <a:off x="4368805" y="1710852"/>
            <a:ext cx="2801756" cy="4128946"/>
            <a:chOff x="4456408" y="1744662"/>
            <a:chExt cx="2857937" cy="4211740"/>
          </a:xfrm>
        </p:grpSpPr>
        <p:sp>
          <p:nvSpPr>
            <p:cNvPr id="43" name="Rounded Rectangle 42"/>
            <p:cNvSpPr/>
            <p:nvPr/>
          </p:nvSpPr>
          <p:spPr bwMode="auto">
            <a:xfrm>
              <a:off x="4456408" y="2915371"/>
              <a:ext cx="2857937" cy="3041031"/>
            </a:xfrm>
            <a:prstGeom prst="roundRect">
              <a:avLst>
                <a:gd name="adj" fmla="val 60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a:xfrm>
              <a:off x="5061124" y="1744662"/>
              <a:ext cx="1648502" cy="832849"/>
            </a:xfrm>
            <a:prstGeom prst="rect">
              <a:avLst/>
            </a:prstGeom>
            <a:noFill/>
          </p:spPr>
          <p:txBody>
            <a:bodyPr wrap="none" lIns="91414" tIns="45706" rIns="91414" bIns="45706">
              <a:spAutoFit/>
            </a:bodyPr>
            <a:lstStyle/>
            <a:p>
              <a:pPr algn="ctr"/>
              <a:r>
                <a:rPr lang="en-US" sz="2353" dirty="0">
                  <a:ln w="0"/>
                  <a:solidFill>
                    <a:srgbClr val="404040"/>
                  </a:solidFill>
                </a:rPr>
                <a:t>App</a:t>
              </a:r>
              <a:br>
                <a:rPr lang="en-US" sz="2353" dirty="0">
                  <a:ln w="0"/>
                  <a:solidFill>
                    <a:srgbClr val="404040"/>
                  </a:solidFill>
                </a:rPr>
              </a:br>
              <a:r>
                <a:rPr lang="en-US" sz="2353" dirty="0">
                  <a:ln w="0"/>
                  <a:solidFill>
                    <a:srgbClr val="404040"/>
                  </a:solidFill>
                </a:rPr>
                <a:t>Namespace</a:t>
              </a:r>
            </a:p>
          </p:txBody>
        </p:sp>
        <p:sp>
          <p:nvSpPr>
            <p:cNvPr id="45" name="Rounded Rectangle 44"/>
            <p:cNvSpPr/>
            <p:nvPr/>
          </p:nvSpPr>
          <p:spPr bwMode="auto">
            <a:xfrm>
              <a:off x="4879536" y="3309693"/>
              <a:ext cx="2011680" cy="838200"/>
            </a:xfrm>
            <a:prstGeom prst="roundRect">
              <a:avLst>
                <a:gd name="adj" fmla="val 11073"/>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0" rIns="33620" bIns="33620" rtlCol="0" anchor="ctr" anchorCtr="0"/>
            <a:lstStyle/>
            <a:p>
              <a:pPr algn="ctr"/>
              <a:r>
                <a:rPr lang="en-US" sz="1961" dirty="0" err="1">
                  <a:solidFill>
                    <a:srgbClr val="FFFFFF"/>
                  </a:solidFill>
                </a:rPr>
                <a:t>AppData</a:t>
              </a:r>
              <a:r>
                <a:rPr lang="en-US" sz="1961" dirty="0">
                  <a:solidFill>
                    <a:srgbClr val="FFFFFF"/>
                  </a:solidFill>
                </a:rPr>
                <a:t> &amp; Registry</a:t>
              </a:r>
            </a:p>
          </p:txBody>
        </p:sp>
      </p:grpSp>
      <p:cxnSp>
        <p:nvCxnSpPr>
          <p:cNvPr id="14" name="Straight Arrow Connector 13"/>
          <p:cNvCxnSpPr/>
          <p:nvPr/>
        </p:nvCxnSpPr>
        <p:spPr>
          <a:xfrm>
            <a:off x="2883812" y="3653109"/>
            <a:ext cx="1899804" cy="2870"/>
          </a:xfrm>
          <a:prstGeom prst="straightConnector1">
            <a:avLst/>
          </a:prstGeom>
          <a:ln w="19050">
            <a:solidFill>
              <a:schemeClr val="tx1">
                <a:lumMod val="60000"/>
                <a:lumOff val="4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883811" y="4833613"/>
            <a:ext cx="5306325" cy="0"/>
          </a:xfrm>
          <a:prstGeom prst="straightConnector1">
            <a:avLst/>
          </a:prstGeom>
          <a:ln w="19050">
            <a:solidFill>
              <a:schemeClr val="tx1">
                <a:lumMod val="60000"/>
                <a:lumOff val="4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66855" y="4912000"/>
            <a:ext cx="1211073" cy="778454"/>
          </a:xfrm>
          <a:prstGeom prst="rect">
            <a:avLst/>
          </a:prstGeom>
          <a:noFill/>
        </p:spPr>
        <p:txBody>
          <a:bodyPr wrap="square" lIns="179285" tIns="143428" rIns="179285" bIns="143428" rtlCol="0">
            <a:spAutoFit/>
          </a:bodyPr>
          <a:lstStyle/>
          <a:p>
            <a:pPr>
              <a:lnSpc>
                <a:spcPct val="90000"/>
              </a:lnSpc>
              <a:spcAft>
                <a:spcPts val="588"/>
              </a:spcAft>
            </a:pPr>
            <a:r>
              <a:rPr lang="en-US" sz="3529" dirty="0">
                <a:solidFill>
                  <a:schemeClr val="tx2"/>
                </a:solidFill>
              </a:rPr>
              <a:t>App</a:t>
            </a:r>
          </a:p>
        </p:txBody>
      </p:sp>
    </p:spTree>
    <p:extLst>
      <p:ext uri="{BB962C8B-B14F-4D97-AF65-F5344CB8AC3E}">
        <p14:creationId xmlns:p14="http://schemas.microsoft.com/office/powerpoint/2010/main" val="1634965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Live tiles</a:t>
            </a:r>
          </a:p>
          <a:p>
            <a:r>
              <a:rPr lang="en-US" dirty="0"/>
              <a:t>File type associations</a:t>
            </a:r>
          </a:p>
          <a:p>
            <a:r>
              <a:rPr lang="en-US" dirty="0"/>
              <a:t>Uri schemes</a:t>
            </a:r>
          </a:p>
          <a:p>
            <a:r>
              <a:rPr lang="en-US" dirty="0" smtClean="0"/>
              <a:t>App Container </a:t>
            </a:r>
            <a:r>
              <a:rPr lang="en-US" dirty="0" smtClean="0">
                <a:sym typeface="Wingdings" panose="05000000000000000000" pitchFamily="2" charset="2"/>
              </a:rPr>
              <a:t> Full Trust</a:t>
            </a:r>
            <a:endParaRPr lang="en-US" dirty="0"/>
          </a:p>
        </p:txBody>
      </p:sp>
      <p:sp>
        <p:nvSpPr>
          <p:cNvPr id="5" name="Title 4"/>
          <p:cNvSpPr>
            <a:spLocks noGrp="1"/>
          </p:cNvSpPr>
          <p:nvPr>
            <p:ph type="ctrTitle"/>
          </p:nvPr>
        </p:nvSpPr>
        <p:spPr>
          <a:xfrm>
            <a:off x="269239" y="1486746"/>
            <a:ext cx="3854647" cy="3842351"/>
          </a:xfrm>
        </p:spPr>
        <p:txBody>
          <a:bodyPr/>
          <a:lstStyle/>
          <a:p>
            <a:r>
              <a:rPr lang="en-US" dirty="0" smtClean="0"/>
              <a:t>Full </a:t>
            </a:r>
            <a:r>
              <a:rPr lang="en-US" dirty="0"/>
              <a:t>trust </a:t>
            </a:r>
            <a:r>
              <a:rPr lang="en-US" dirty="0" smtClean="0"/>
              <a:t>activations</a:t>
            </a:r>
            <a:endParaRPr lang="en-US" sz="3137" dirty="0"/>
          </a:p>
        </p:txBody>
      </p:sp>
    </p:spTree>
    <p:extLst>
      <p:ext uri="{BB962C8B-B14F-4D97-AF65-F5344CB8AC3E}">
        <p14:creationId xmlns:p14="http://schemas.microsoft.com/office/powerpoint/2010/main" val="6974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80744" y="4105915"/>
            <a:ext cx="1164201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7365936" y="2906086"/>
            <a:ext cx="154360" cy="22410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751363" y="2906086"/>
            <a:ext cx="115973" cy="22410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3"/>
          <p:cNvCxnSpPr/>
          <p:nvPr/>
        </p:nvCxnSpPr>
        <p:spPr>
          <a:xfrm flipV="1">
            <a:off x="4792633" y="2906086"/>
            <a:ext cx="0" cy="2241062"/>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0"/>
          <p:cNvCxnSpPr/>
          <p:nvPr/>
        </p:nvCxnSpPr>
        <p:spPr>
          <a:xfrm flipV="1">
            <a:off x="6174817" y="2906086"/>
            <a:ext cx="0" cy="2241062"/>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9"/>
          <p:cNvCxnSpPr/>
          <p:nvPr/>
        </p:nvCxnSpPr>
        <p:spPr>
          <a:xfrm flipV="1">
            <a:off x="7444752" y="2906086"/>
            <a:ext cx="0" cy="2241062"/>
          </a:xfrm>
          <a:prstGeom prst="straightConnector1">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6" name="TextBox 20"/>
          <p:cNvSpPr txBox="1"/>
          <p:nvPr/>
        </p:nvSpPr>
        <p:spPr>
          <a:xfrm>
            <a:off x="3740921" y="4314284"/>
            <a:ext cx="1107597" cy="534083"/>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404040"/>
                    </a:gs>
                    <a:gs pos="30000">
                      <a:srgbClr val="404040"/>
                    </a:gs>
                  </a:gsLst>
                  <a:lin ang="5400000" scaled="0"/>
                </a:gradFill>
              </a:rPr>
              <a:t>Activate</a:t>
            </a:r>
          </a:p>
        </p:txBody>
      </p:sp>
      <p:sp>
        <p:nvSpPr>
          <p:cNvPr id="18" name="TextBox 21"/>
          <p:cNvSpPr txBox="1"/>
          <p:nvPr/>
        </p:nvSpPr>
        <p:spPr>
          <a:xfrm>
            <a:off x="7364166" y="3130192"/>
            <a:ext cx="1107597" cy="534083"/>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404040"/>
                    </a:gs>
                    <a:gs pos="30000">
                      <a:srgbClr val="404040"/>
                    </a:gs>
                  </a:gsLst>
                  <a:lin ang="5400000" scaled="0"/>
                </a:gradFill>
              </a:rPr>
              <a:t>Activate</a:t>
            </a:r>
          </a:p>
        </p:txBody>
      </p:sp>
      <p:sp>
        <p:nvSpPr>
          <p:cNvPr id="19" name="TextBox 22"/>
          <p:cNvSpPr txBox="1"/>
          <p:nvPr/>
        </p:nvSpPr>
        <p:spPr>
          <a:xfrm>
            <a:off x="5309663" y="3802511"/>
            <a:ext cx="1792850" cy="534056"/>
          </a:xfrm>
          <a:prstGeom prst="rect">
            <a:avLst/>
          </a:prstGeom>
          <a:solidFill>
            <a:schemeClr val="bg1"/>
          </a:solidFill>
        </p:spPr>
        <p:txBody>
          <a:bodyPr wrap="square" lIns="179285" tIns="143428" rIns="179285" bIns="143428" rtlCol="0">
            <a:spAutoFit/>
          </a:bodyPr>
          <a:lstStyle/>
          <a:p>
            <a:pPr>
              <a:lnSpc>
                <a:spcPct val="90000"/>
              </a:lnSpc>
              <a:spcAft>
                <a:spcPts val="588"/>
              </a:spcAft>
            </a:pPr>
            <a:r>
              <a:rPr lang="en-US" sz="1765" dirty="0">
                <a:gradFill>
                  <a:gsLst>
                    <a:gs pos="2917">
                      <a:srgbClr val="404040"/>
                    </a:gs>
                    <a:gs pos="30000">
                      <a:srgbClr val="404040"/>
                    </a:gs>
                  </a:gsLst>
                  <a:lin ang="5400000" scaled="0"/>
                </a:gradFill>
              </a:rPr>
              <a:t>Communicate</a:t>
            </a:r>
          </a:p>
        </p:txBody>
      </p:sp>
      <p:sp>
        <p:nvSpPr>
          <p:cNvPr id="24" name="Rounded Rectangle 23"/>
          <p:cNvSpPr/>
          <p:nvPr/>
        </p:nvSpPr>
        <p:spPr bwMode="auto">
          <a:xfrm>
            <a:off x="4315338" y="1561448"/>
            <a:ext cx="3591272" cy="1269935"/>
          </a:xfrm>
          <a:prstGeom prst="roundRect">
            <a:avLst>
              <a:gd name="adj" fmla="val 1202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3529" dirty="0">
                <a:gradFill>
                  <a:gsLst>
                    <a:gs pos="0">
                      <a:srgbClr val="FFFFFF"/>
                    </a:gs>
                    <a:gs pos="100000">
                      <a:srgbClr val="FFFFFF"/>
                    </a:gs>
                  </a:gsLst>
                  <a:lin ang="5400000" scaled="0"/>
                </a:gradFill>
                <a:ea typeface="Segoe UI" pitchFamily="34" charset="0"/>
                <a:cs typeface="Segoe UI" pitchFamily="34" charset="0"/>
              </a:rPr>
              <a:t>Full Trust</a:t>
            </a:r>
            <a:br>
              <a:rPr lang="en-US" sz="3529" dirty="0">
                <a:gradFill>
                  <a:gsLst>
                    <a:gs pos="0">
                      <a:srgbClr val="FFFFFF"/>
                    </a:gs>
                    <a:gs pos="100000">
                      <a:srgbClr val="FFFFFF"/>
                    </a:gs>
                  </a:gsLst>
                  <a:lin ang="5400000" scaled="0"/>
                </a:gradFill>
                <a:ea typeface="Segoe UI" pitchFamily="34" charset="0"/>
                <a:cs typeface="Segoe UI" pitchFamily="34" charset="0"/>
              </a:rPr>
            </a:br>
            <a:r>
              <a:rPr lang="en-US" sz="3529" dirty="0">
                <a:gradFill>
                  <a:gsLst>
                    <a:gs pos="0">
                      <a:srgbClr val="FFFFFF"/>
                    </a:gs>
                    <a:gs pos="100000">
                      <a:srgbClr val="FFFFFF"/>
                    </a:gs>
                  </a:gsLst>
                  <a:lin ang="5400000" scaled="0"/>
                </a:gradFill>
                <a:ea typeface="Segoe UI" pitchFamily="34" charset="0"/>
                <a:cs typeface="Segoe UI" pitchFamily="34" charset="0"/>
              </a:rPr>
              <a:t>Process</a:t>
            </a:r>
          </a:p>
        </p:txBody>
      </p:sp>
      <p:sp>
        <p:nvSpPr>
          <p:cNvPr id="25" name="Rounded Rectangle 24"/>
          <p:cNvSpPr/>
          <p:nvPr/>
        </p:nvSpPr>
        <p:spPr bwMode="auto">
          <a:xfrm>
            <a:off x="4315338" y="5232991"/>
            <a:ext cx="3591272" cy="1269935"/>
          </a:xfrm>
          <a:prstGeom prst="roundRect">
            <a:avLst>
              <a:gd name="adj" fmla="val 110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3529" dirty="0">
                <a:gradFill>
                  <a:gsLst>
                    <a:gs pos="0">
                      <a:srgbClr val="FFFFFF"/>
                    </a:gs>
                    <a:gs pos="100000">
                      <a:srgbClr val="FFFFFF"/>
                    </a:gs>
                  </a:gsLst>
                  <a:lin ang="5400000" scaled="0"/>
                </a:gradFill>
                <a:ea typeface="Segoe UI" pitchFamily="34" charset="0"/>
                <a:cs typeface="Segoe UI" pitchFamily="34" charset="0"/>
              </a:rPr>
              <a:t>App Container</a:t>
            </a:r>
            <a:br>
              <a:rPr lang="en-US" sz="3529" dirty="0">
                <a:gradFill>
                  <a:gsLst>
                    <a:gs pos="0">
                      <a:srgbClr val="FFFFFF"/>
                    </a:gs>
                    <a:gs pos="100000">
                      <a:srgbClr val="FFFFFF"/>
                    </a:gs>
                  </a:gsLst>
                  <a:lin ang="5400000" scaled="0"/>
                </a:gradFill>
                <a:ea typeface="Segoe UI" pitchFamily="34" charset="0"/>
                <a:cs typeface="Segoe UI" pitchFamily="34" charset="0"/>
              </a:rPr>
            </a:br>
            <a:r>
              <a:rPr lang="en-US" sz="3529" dirty="0">
                <a:gradFill>
                  <a:gsLst>
                    <a:gs pos="0">
                      <a:srgbClr val="FFFFFF"/>
                    </a:gs>
                    <a:gs pos="100000">
                      <a:srgbClr val="FFFFFF"/>
                    </a:gs>
                  </a:gsLst>
                  <a:lin ang="5400000" scaled="0"/>
                </a:gradFill>
                <a:ea typeface="Segoe UI" pitchFamily="34" charset="0"/>
                <a:cs typeface="Segoe UI" pitchFamily="34" charset="0"/>
              </a:rPr>
              <a:t>Process</a:t>
            </a:r>
          </a:p>
        </p:txBody>
      </p:sp>
      <p:sp>
        <p:nvSpPr>
          <p:cNvPr id="26" name="Title 25"/>
          <p:cNvSpPr>
            <a:spLocks noGrp="1"/>
          </p:cNvSpPr>
          <p:nvPr>
            <p:ph type="title"/>
          </p:nvPr>
        </p:nvSpPr>
        <p:spPr/>
        <p:txBody>
          <a:bodyPr/>
          <a:lstStyle/>
          <a:p>
            <a:r>
              <a:rPr lang="en-US" dirty="0" smtClean="0"/>
              <a:t>Activation &amp; Communication</a:t>
            </a:r>
            <a:endParaRPr lang="en-US" dirty="0"/>
          </a:p>
        </p:txBody>
      </p:sp>
    </p:spTree>
    <p:extLst>
      <p:ext uri="{BB962C8B-B14F-4D97-AF65-F5344CB8AC3E}">
        <p14:creationId xmlns:p14="http://schemas.microsoft.com/office/powerpoint/2010/main" val="2520636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Anything a UWA can do</a:t>
            </a:r>
          </a:p>
          <a:p>
            <a:r>
              <a:rPr lang="en-US" dirty="0" smtClean="0"/>
              <a:t>Seriously, anything</a:t>
            </a:r>
          </a:p>
          <a:p>
            <a:r>
              <a:rPr lang="en-US" dirty="0" smtClean="0"/>
              <a:t>Seriously</a:t>
            </a:r>
          </a:p>
        </p:txBody>
      </p:sp>
      <p:sp>
        <p:nvSpPr>
          <p:cNvPr id="5" name="Title 4"/>
          <p:cNvSpPr>
            <a:spLocks noGrp="1"/>
          </p:cNvSpPr>
          <p:nvPr>
            <p:ph type="ctrTitle"/>
          </p:nvPr>
        </p:nvSpPr>
        <p:spPr/>
        <p:txBody>
          <a:bodyPr/>
          <a:lstStyle/>
          <a:p>
            <a:r>
              <a:rPr lang="en-US" dirty="0" smtClean="0"/>
              <a:t>What else can you do</a:t>
            </a:r>
            <a:endParaRPr lang="en-US" sz="3137" dirty="0"/>
          </a:p>
        </p:txBody>
      </p:sp>
    </p:spTree>
    <p:extLst>
      <p:ext uri="{BB962C8B-B14F-4D97-AF65-F5344CB8AC3E}">
        <p14:creationId xmlns:p14="http://schemas.microsoft.com/office/powerpoint/2010/main" val="196423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Start moving UI to Xaml</a:t>
            </a:r>
          </a:p>
          <a:p>
            <a:r>
              <a:rPr lang="en-US" dirty="0"/>
              <a:t>Clean up non-MSDK code</a:t>
            </a:r>
          </a:p>
          <a:p>
            <a:r>
              <a:rPr lang="en-US" dirty="0"/>
              <a:t>Remove full trust </a:t>
            </a:r>
            <a:r>
              <a:rPr lang="en-US" dirty="0" smtClean="0"/>
              <a:t>code</a:t>
            </a:r>
            <a:endParaRPr lang="en-US" dirty="0"/>
          </a:p>
          <a:p>
            <a:r>
              <a:rPr lang="en-US" dirty="0"/>
              <a:t>Run everywhere</a:t>
            </a:r>
          </a:p>
        </p:txBody>
      </p:sp>
      <p:sp>
        <p:nvSpPr>
          <p:cNvPr id="5" name="Title 4"/>
          <p:cNvSpPr>
            <a:spLocks noGrp="1"/>
          </p:cNvSpPr>
          <p:nvPr>
            <p:ph type="ctrTitle"/>
          </p:nvPr>
        </p:nvSpPr>
        <p:spPr/>
        <p:txBody>
          <a:bodyPr/>
          <a:lstStyle/>
          <a:p>
            <a:r>
              <a:rPr lang="en-US" dirty="0" smtClean="0"/>
              <a:t>Moving to UWA</a:t>
            </a:r>
            <a:endParaRPr lang="en-US" sz="3137" dirty="0"/>
          </a:p>
        </p:txBody>
      </p:sp>
    </p:spTree>
    <p:extLst>
      <p:ext uri="{BB962C8B-B14F-4D97-AF65-F5344CB8AC3E}">
        <p14:creationId xmlns:p14="http://schemas.microsoft.com/office/powerpoint/2010/main" val="330287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Digit separators</a:t>
            </a:r>
            <a:endParaRPr lang="en-US" dirty="0"/>
          </a:p>
        </p:txBody>
      </p:sp>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8890" y="3006253"/>
            <a:ext cx="10515600" cy="2488844"/>
          </a:xfrm>
        </p:spPr>
      </p:pic>
    </p:spTree>
    <p:extLst>
      <p:ext uri="{BB962C8B-B14F-4D97-AF65-F5344CB8AC3E}">
        <p14:creationId xmlns:p14="http://schemas.microsoft.com/office/powerpoint/2010/main" val="6585988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Project </a:t>
            </a:r>
            <a:r>
              <a:rPr lang="en-US" dirty="0"/>
              <a:t>C</a:t>
            </a:r>
            <a:r>
              <a:rPr lang="en-US"/>
              <a:t> is a bridge to </a:t>
            </a:r>
            <a:r>
              <a:rPr lang="en-US" smtClean="0"/>
              <a:t>UWAs</a:t>
            </a:r>
            <a:endParaRPr lang="en-US" dirty="0"/>
          </a:p>
          <a:p>
            <a:r>
              <a:rPr lang="en-US"/>
              <a:t>Converts </a:t>
            </a:r>
            <a:r>
              <a:rPr lang="en-US" smtClean="0"/>
              <a:t>your </a:t>
            </a:r>
            <a:r>
              <a:rPr lang="en-US" dirty="0"/>
              <a:t>apps</a:t>
            </a:r>
            <a:r>
              <a:rPr lang="en-US"/>
              <a:t> to </a:t>
            </a:r>
            <a:r>
              <a:rPr lang="en-US" smtClean="0"/>
              <a:t>AppX</a:t>
            </a:r>
            <a:endParaRPr lang="en-US" dirty="0"/>
          </a:p>
          <a:p>
            <a:r>
              <a:rPr lang="en-US" dirty="0"/>
              <a:t>Uses</a:t>
            </a:r>
            <a:r>
              <a:rPr lang="en-US"/>
              <a:t> namespace </a:t>
            </a:r>
            <a:r>
              <a:rPr lang="en-US" smtClean="0"/>
              <a:t>merging</a:t>
            </a:r>
            <a:endParaRPr lang="en-US" dirty="0"/>
          </a:p>
          <a:p>
            <a:r>
              <a:rPr lang="en-US" dirty="0"/>
              <a:t>Let’s</a:t>
            </a:r>
            <a:r>
              <a:rPr lang="en-US"/>
              <a:t> you start adding UWA </a:t>
            </a:r>
            <a:r>
              <a:rPr lang="en-US" smtClean="0"/>
              <a:t>features</a:t>
            </a:r>
            <a:endParaRPr lang="en-US" dirty="0"/>
          </a:p>
        </p:txBody>
      </p:sp>
      <p:pic>
        <p:nvPicPr>
          <p:cNvPr id="4" name="Picture Placeholder 3"/>
          <p:cNvPicPr>
            <a:picLocks noGrp="1" noChangeAspect="1"/>
          </p:cNvPicPr>
          <p:nvPr>
            <p:ph type="pic" sz="quarter" idx="16"/>
          </p:nvPr>
        </p:nvPicPr>
        <p:blipFill rotWithShape="1">
          <a:blip r:embed="rId3" cstate="email">
            <a:extLst>
              <a:ext uri="{28A0092B-C50C-407E-A947-70E740481C1C}">
                <a14:useLocalDpi xmlns:a14="http://schemas.microsoft.com/office/drawing/2010/main"/>
              </a:ext>
            </a:extLst>
          </a:blip>
          <a:srcRect l="16530" r="16530"/>
          <a:stretch/>
        </p:blipFill>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3165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pl-PL" dirty="0" smtClean="0"/>
              <a:t>.NET Nowości</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15787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1" name="Chevron 40"/>
          <p:cNvSpPr/>
          <p:nvPr/>
        </p:nvSpPr>
        <p:spPr bwMode="auto">
          <a:xfrm>
            <a:off x="6064883" y="1841030"/>
            <a:ext cx="5913559" cy="188188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1959"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Universal Windows platform</a:t>
            </a:r>
          </a:p>
          <a:p>
            <a:pPr algn="ctr" defTabSz="912922" fontAlgn="base">
              <a:lnSpc>
                <a:spcPct val="90000"/>
              </a:lnSpc>
              <a:spcBef>
                <a:spcPct val="0"/>
              </a:spcBef>
              <a:spcAft>
                <a:spcPct val="0"/>
              </a:spcAft>
              <a:defRPr/>
            </a:pPr>
            <a:r>
              <a:rPr lang="en-US" sz="1959"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Unified development across </a:t>
            </a:r>
            <a:br>
              <a:rPr lang="en-US" sz="1959"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9"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Windows devices</a:t>
            </a:r>
          </a:p>
          <a:p>
            <a:pPr algn="ctr" defTabSz="912922" fontAlgn="base">
              <a:lnSpc>
                <a:spcPct val="90000"/>
              </a:lnSpc>
              <a:spcBef>
                <a:spcPct val="0"/>
              </a:spcBef>
              <a:spcAft>
                <a:spcPct val="0"/>
              </a:spcAft>
              <a:defRPr/>
            </a:pPr>
            <a:r>
              <a:rPr lang="en-US" sz="1959"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
            </a:r>
            <a:br>
              <a:rPr lang="en-US" sz="1959"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9"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XAMARIN</a:t>
            </a:r>
          </a:p>
          <a:p>
            <a:pPr algn="ctr" defTabSz="912922" fontAlgn="base">
              <a:lnSpc>
                <a:spcPct val="90000"/>
              </a:lnSpc>
              <a:spcBef>
                <a:spcPct val="0"/>
              </a:spcBef>
              <a:spcAft>
                <a:spcPct val="0"/>
              </a:spcAft>
              <a:defRPr/>
            </a:pPr>
            <a:r>
              <a:rPr lang="en-US" sz="1959"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Extend your reach to any device with .NET</a:t>
            </a:r>
          </a:p>
        </p:txBody>
      </p:sp>
      <p:sp>
        <p:nvSpPr>
          <p:cNvPr id="43" name="Chevron 42"/>
          <p:cNvSpPr/>
          <p:nvPr/>
        </p:nvSpPr>
        <p:spPr bwMode="auto">
          <a:xfrm>
            <a:off x="6064883" y="3890657"/>
            <a:ext cx="5913559" cy="188188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1959"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CORE</a:t>
            </a:r>
          </a:p>
          <a:p>
            <a:pPr algn="ctr" defTabSz="912922" fontAlgn="base">
              <a:lnSpc>
                <a:spcPct val="90000"/>
              </a:lnSpc>
              <a:spcBef>
                <a:spcPct val="0"/>
              </a:spcBef>
              <a:spcAft>
                <a:spcPct val="0"/>
              </a:spcAft>
              <a:defRPr/>
            </a:pPr>
            <a:r>
              <a:rPr lang="en-US" sz="1959"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Cross-platform, high performance .NET</a:t>
            </a:r>
          </a:p>
          <a:p>
            <a:pPr algn="ctr" defTabSz="912922" fontAlgn="base">
              <a:lnSpc>
                <a:spcPct val="90000"/>
              </a:lnSpc>
              <a:spcBef>
                <a:spcPct val="0"/>
              </a:spcBef>
              <a:spcAft>
                <a:spcPct val="0"/>
              </a:spcAft>
              <a:defRPr/>
            </a:pPr>
            <a:r>
              <a:rPr lang="en-US" sz="1959"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
            </a:r>
            <a:br>
              <a:rPr lang="en-US" sz="1959"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9"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ASP.NET Core</a:t>
            </a:r>
          </a:p>
          <a:p>
            <a:pPr algn="ctr" defTabSz="912922" fontAlgn="base">
              <a:lnSpc>
                <a:spcPct val="90000"/>
              </a:lnSpc>
              <a:spcBef>
                <a:spcPct val="0"/>
              </a:spcBef>
              <a:spcAft>
                <a:spcPct val="0"/>
              </a:spcAft>
              <a:defRPr/>
            </a:pPr>
            <a:r>
              <a:rPr lang="en-US" sz="1959"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Cloud optimized framework </a:t>
            </a:r>
            <a:br>
              <a:rPr lang="en-US" sz="1959"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9"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for micro services</a:t>
            </a:r>
          </a:p>
        </p:txBody>
      </p:sp>
      <p:sp>
        <p:nvSpPr>
          <p:cNvPr id="13" name="Chevron 12"/>
          <p:cNvSpPr/>
          <p:nvPr/>
        </p:nvSpPr>
        <p:spPr bwMode="auto">
          <a:xfrm>
            <a:off x="373511" y="1841030"/>
            <a:ext cx="5913559" cy="188188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endParaRPr lang="en-US" sz="1959"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14" name="Chevron 13"/>
          <p:cNvSpPr/>
          <p:nvPr/>
        </p:nvSpPr>
        <p:spPr bwMode="auto">
          <a:xfrm>
            <a:off x="373511" y="3890657"/>
            <a:ext cx="5913559" cy="188188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endParaRPr lang="en-US" sz="1959"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57" name="Pentagon 56"/>
          <p:cNvSpPr/>
          <p:nvPr/>
        </p:nvSpPr>
        <p:spPr bwMode="auto">
          <a:xfrm>
            <a:off x="4026641" y="1841030"/>
            <a:ext cx="2276318" cy="1881883"/>
          </a:xfrm>
          <a:prstGeom prst="homePlate">
            <a:avLst>
              <a:gd name="adj" fmla="val 21567"/>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1959"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DEVICE EXPERIENCES</a:t>
            </a:r>
          </a:p>
        </p:txBody>
      </p:sp>
      <p:sp>
        <p:nvSpPr>
          <p:cNvPr id="42" name="Pentagon 41"/>
          <p:cNvSpPr/>
          <p:nvPr/>
        </p:nvSpPr>
        <p:spPr bwMode="auto">
          <a:xfrm>
            <a:off x="4026641" y="3890657"/>
            <a:ext cx="2276318" cy="1881883"/>
          </a:xfrm>
          <a:prstGeom prst="homePlate">
            <a:avLst>
              <a:gd name="adj" fmla="val 22118"/>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1959"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CLOUD EXPERIENCES</a:t>
            </a:r>
          </a:p>
        </p:txBody>
      </p:sp>
      <p:sp>
        <p:nvSpPr>
          <p:cNvPr id="4" name="Rectangle 3"/>
          <p:cNvSpPr/>
          <p:nvPr/>
        </p:nvSpPr>
        <p:spPr bwMode="auto">
          <a:xfrm>
            <a:off x="1" y="1671946"/>
            <a:ext cx="3932753" cy="4491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Group 2"/>
          <p:cNvGrpSpPr/>
          <p:nvPr/>
        </p:nvGrpSpPr>
        <p:grpSpPr>
          <a:xfrm>
            <a:off x="301405" y="1841031"/>
            <a:ext cx="3581123" cy="3931510"/>
            <a:chOff x="307448" y="1877450"/>
            <a:chExt cx="3652932" cy="4010345"/>
          </a:xfrm>
        </p:grpSpPr>
        <p:sp>
          <p:nvSpPr>
            <p:cNvPr id="58" name="Rectangle 57"/>
            <p:cNvSpPr/>
            <p:nvPr/>
          </p:nvSpPr>
          <p:spPr bwMode="auto">
            <a:xfrm>
              <a:off x="307449" y="1877450"/>
              <a:ext cx="3652931" cy="4010345"/>
            </a:xfrm>
            <a:prstGeom prst="rect">
              <a:avLst/>
            </a:prstGeom>
            <a:solidFill>
              <a:schemeClr val="accent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1959"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Multi-purpose, comprehensive framework for desktop and web applications</a:t>
              </a:r>
              <a:endParaRPr lang="en-US" sz="2350" kern="0" dirty="0">
                <a:gradFill>
                  <a:gsLst>
                    <a:gs pos="0">
                      <a:srgbClr val="FFFFFF"/>
                    </a:gs>
                    <a:gs pos="100000">
                      <a:srgbClr val="FFFFFF"/>
                    </a:gs>
                  </a:gsLst>
                  <a:lin ang="5400000" scaled="1"/>
                </a:gradFill>
                <a:latin typeface="Segoe UI Semilight"/>
                <a:ea typeface="Segoe UI" pitchFamily="34" charset="0"/>
                <a:cs typeface="Segoe UI" pitchFamily="34" charset="0"/>
              </a:endParaRPr>
            </a:p>
          </p:txBody>
        </p:sp>
        <p:sp>
          <p:nvSpPr>
            <p:cNvPr id="59" name="Rectangle 58"/>
            <p:cNvSpPr/>
            <p:nvPr/>
          </p:nvSpPr>
          <p:spPr bwMode="auto">
            <a:xfrm>
              <a:off x="307448" y="2898095"/>
              <a:ext cx="3652931" cy="65830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056" tIns="143245" rIns="179056" bIns="143245" numCol="1" spcCol="0" rtlCol="0" fromWordArt="0" anchor="ctr" anchorCtr="0" forceAA="0" compatLnSpc="1">
              <a:prstTxWarp prst="textNoShape">
                <a:avLst/>
              </a:prstTxWarp>
              <a:noAutofit/>
            </a:bodyPr>
            <a:lstStyle/>
            <a:p>
              <a:pPr algn="ctr" defTabSz="912922" fontAlgn="base">
                <a:lnSpc>
                  <a:spcPct val="90000"/>
                </a:lnSpc>
                <a:spcBef>
                  <a:spcPct val="0"/>
                </a:spcBef>
                <a:spcAft>
                  <a:spcPct val="0"/>
                </a:spcAft>
                <a:defRPr/>
              </a:pPr>
              <a:r>
                <a:rPr lang="en-US" sz="2745"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FRAMEWORK</a:t>
              </a:r>
            </a:p>
          </p:txBody>
        </p:sp>
      </p:grpSp>
      <p:sp>
        <p:nvSpPr>
          <p:cNvPr id="2" name="Title 1"/>
          <p:cNvSpPr>
            <a:spLocks noGrp="1"/>
          </p:cNvSpPr>
          <p:nvPr>
            <p:ph type="title"/>
          </p:nvPr>
        </p:nvSpPr>
        <p:spPr>
          <a:xfrm>
            <a:off x="270066" y="307314"/>
            <a:ext cx="11651870" cy="806131"/>
          </a:xfrm>
        </p:spPr>
        <p:txBody>
          <a:bodyPr/>
          <a:lstStyle/>
          <a:p>
            <a:r>
              <a:rPr lang="en-US" sz="4400" dirty="0"/>
              <a:t>Exciting times ahead for .NET</a:t>
            </a:r>
          </a:p>
        </p:txBody>
      </p:sp>
    </p:spTree>
    <p:extLst>
      <p:ext uri="{BB962C8B-B14F-4D97-AF65-F5344CB8AC3E}">
        <p14:creationId xmlns:p14="http://schemas.microsoft.com/office/powerpoint/2010/main" val="15228382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0-#ppt_w/2"/>
                                          </p:val>
                                        </p:tav>
                                        <p:tav tm="100000">
                                          <p:val>
                                            <p:strVal val="#ppt_x"/>
                                          </p:val>
                                        </p:tav>
                                      </p:tavLst>
                                    </p:anim>
                                    <p:anim calcmode="lin" valueType="num">
                                      <p:cBhvr additive="base">
                                        <p:cTn id="13" dur="500" fill="hold"/>
                                        <p:tgtEl>
                                          <p:spTgt spid="5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0-#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57" grpId="0" animBg="1"/>
      <p:bldP spid="4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6" name="Group 5"/>
          <p:cNvGrpSpPr/>
          <p:nvPr/>
        </p:nvGrpSpPr>
        <p:grpSpPr>
          <a:xfrm>
            <a:off x="1573379" y="1354089"/>
            <a:ext cx="2771668" cy="4044196"/>
            <a:chOff x="1719258" y="1582079"/>
            <a:chExt cx="2772061" cy="4044770"/>
          </a:xfrm>
        </p:grpSpPr>
        <p:sp>
          <p:nvSpPr>
            <p:cNvPr id="5" name="Rectangle 4"/>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16088" tIns="268534" rIns="87747" bIns="87751" numCol="1" rtlCol="0" anchor="t" anchorCtr="0" compatLnSpc="1">
              <a:prstTxWarp prst="textNoShape">
                <a:avLst/>
              </a:prstTxWarp>
            </a:bodyPr>
            <a:lstStyle/>
            <a:p>
              <a:pPr defTabSz="894792">
                <a:defRPr/>
              </a:pPr>
              <a:r>
                <a:rPr lang="en-US" sz="2742" dirty="0">
                  <a:gradFill>
                    <a:gsLst>
                      <a:gs pos="14679">
                        <a:srgbClr val="FFFFFF"/>
                      </a:gs>
                      <a:gs pos="38000">
                        <a:srgbClr val="FFFFFF"/>
                      </a:gs>
                    </a:gsLst>
                    <a:lin ang="5400000" scaled="1"/>
                  </a:gradFill>
                  <a:latin typeface="Segoe UI Light"/>
                </a:rPr>
                <a:t>  </a:t>
              </a:r>
            </a:p>
          </p:txBody>
        </p:sp>
        <p:sp>
          <p:nvSpPr>
            <p:cNvPr id="47" name="TextBox 46"/>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algn="ctr" defTabSz="914314">
                <a:defRPr/>
              </a:pPr>
              <a:r>
                <a:rPr lang="en-US" sz="1836" dirty="0">
                  <a:solidFill>
                    <a:srgbClr val="FFFFFF"/>
                  </a:solidFill>
                  <a:latin typeface="Segoe UI Semibold" panose="020B0702040204020203" pitchFamily="34" charset="0"/>
                  <a:cs typeface="Segoe UI Semibold" panose="020B0702040204020203" pitchFamily="34" charset="0"/>
                </a:rPr>
                <a:t>.NET FRAMEWORK</a:t>
              </a:r>
            </a:p>
          </p:txBody>
        </p:sp>
        <p:sp>
          <p:nvSpPr>
            <p:cNvPr id="50" name="TextBox 49"/>
            <p:cNvSpPr txBox="1"/>
            <p:nvPr/>
          </p:nvSpPr>
          <p:spPr>
            <a:xfrm>
              <a:off x="1719258" y="3117024"/>
              <a:ext cx="2758891" cy="990681"/>
            </a:xfrm>
            <a:prstGeom prst="rect">
              <a:avLst/>
            </a:prstGeom>
            <a:noFill/>
          </p:spPr>
          <p:txBody>
            <a:bodyPr wrap="square" rtlCol="0" anchor="ctr">
              <a:noAutofit/>
            </a:bodyPr>
            <a:lstStyle/>
            <a:p>
              <a:pPr algn="ctr" defTabSz="930894">
                <a:defRPr/>
              </a:pPr>
              <a:r>
                <a:rPr lang="en-US" sz="156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Platform for .NET applications </a:t>
              </a:r>
              <a:br>
                <a:rPr lang="en-US" sz="156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156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on Windows</a:t>
              </a:r>
            </a:p>
            <a:p>
              <a:pPr algn="ctr" defTabSz="930894">
                <a:defRPr/>
              </a:pPr>
              <a:endParaRPr lang="en-US" sz="1400" dirty="0">
                <a:solidFill>
                  <a:srgbClr val="FFFFFF"/>
                </a:solidFill>
                <a:latin typeface="Segoe UI Light" panose="020B0502040204020203" pitchFamily="34" charset="0"/>
                <a:cs typeface="Segoe UI Light" panose="020B0502040204020203" pitchFamily="34" charset="0"/>
              </a:endParaRPr>
            </a:p>
          </p:txBody>
        </p:sp>
      </p:grpSp>
      <p:grpSp>
        <p:nvGrpSpPr>
          <p:cNvPr id="9" name="Group 8"/>
          <p:cNvGrpSpPr/>
          <p:nvPr/>
        </p:nvGrpSpPr>
        <p:grpSpPr>
          <a:xfrm>
            <a:off x="4466173" y="1353467"/>
            <a:ext cx="2762515" cy="4044196"/>
            <a:chOff x="4604404" y="1582078"/>
            <a:chExt cx="2772059" cy="4044770"/>
          </a:xfrm>
        </p:grpSpPr>
        <p:sp>
          <p:nvSpPr>
            <p:cNvPr id="7" name="Rectangle 6"/>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16088" tIns="268534" rIns="87747" bIns="87751" numCol="1" rtlCol="0" anchor="t" anchorCtr="0" compatLnSpc="1">
              <a:prstTxWarp prst="textNoShape">
                <a:avLst/>
              </a:prstTxWarp>
            </a:bodyPr>
            <a:lstStyle/>
            <a:p>
              <a:pPr defTabSz="894792">
                <a:defRPr/>
              </a:pPr>
              <a:r>
                <a:rPr lang="en-US" sz="2742" dirty="0">
                  <a:gradFill>
                    <a:gsLst>
                      <a:gs pos="14679">
                        <a:srgbClr val="FFFFFF"/>
                      </a:gs>
                      <a:gs pos="38000">
                        <a:srgbClr val="FFFFFF"/>
                      </a:gs>
                    </a:gsLst>
                    <a:lin ang="5400000" scaled="1"/>
                  </a:gradFill>
                  <a:latin typeface="Segoe UI Light"/>
                </a:rPr>
                <a:t>  </a:t>
              </a:r>
            </a:p>
          </p:txBody>
        </p:sp>
        <p:sp>
          <p:nvSpPr>
            <p:cNvPr id="48" name="TextBox 47"/>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algn="ctr" defTabSz="914314">
                <a:defRPr/>
              </a:pPr>
              <a:r>
                <a:rPr lang="en-US" sz="1836" dirty="0">
                  <a:solidFill>
                    <a:srgbClr val="FFFFFF"/>
                  </a:solidFill>
                  <a:latin typeface="Segoe UI Semibold" panose="020B0702040204020203" pitchFamily="34" charset="0"/>
                  <a:cs typeface="Segoe UI Semibold" panose="020B0702040204020203" pitchFamily="34" charset="0"/>
                </a:rPr>
                <a:t>.NET CORE</a:t>
              </a:r>
            </a:p>
          </p:txBody>
        </p:sp>
        <p:sp>
          <p:nvSpPr>
            <p:cNvPr id="51" name="TextBox 50"/>
            <p:cNvSpPr txBox="1"/>
            <p:nvPr/>
          </p:nvSpPr>
          <p:spPr>
            <a:xfrm>
              <a:off x="4604404" y="3258590"/>
              <a:ext cx="2772059" cy="990681"/>
            </a:xfrm>
            <a:prstGeom prst="rect">
              <a:avLst/>
            </a:prstGeom>
            <a:noFill/>
          </p:spPr>
          <p:txBody>
            <a:bodyPr wrap="square" rtlCol="0" anchor="ctr">
              <a:noAutofit/>
            </a:bodyPr>
            <a:lstStyle/>
            <a:p>
              <a:pPr algn="ctr" defTabSz="930894">
                <a:defRPr/>
              </a:pPr>
              <a:r>
                <a:rPr lang="en-US" sz="156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Cross-platform and open source framework optimized for modern app needs and developer workflows</a:t>
              </a:r>
            </a:p>
          </p:txBody>
        </p:sp>
      </p:grpSp>
      <p:grpSp>
        <p:nvGrpSpPr>
          <p:cNvPr id="10" name="Group 9"/>
          <p:cNvGrpSpPr/>
          <p:nvPr/>
        </p:nvGrpSpPr>
        <p:grpSpPr>
          <a:xfrm>
            <a:off x="4458734" y="1353468"/>
            <a:ext cx="2766932" cy="4044196"/>
            <a:chOff x="7489548" y="1582078"/>
            <a:chExt cx="2770346" cy="4044770"/>
          </a:xfrm>
        </p:grpSpPr>
        <p:sp>
          <p:nvSpPr>
            <p:cNvPr id="8" name="Rectangle 7"/>
            <p:cNvSpPr/>
            <p:nvPr/>
          </p:nvSpPr>
          <p:spPr bwMode="auto">
            <a:xfrm>
              <a:off x="7489548" y="1582078"/>
              <a:ext cx="2770346" cy="4044770"/>
            </a:xfrm>
            <a:prstGeom prst="rect">
              <a:avLst/>
            </a:prstGeom>
            <a:solidFill>
              <a:schemeClr val="accent2">
                <a:lumMod val="90000"/>
                <a:lumOff val="10000"/>
              </a:schemeClr>
            </a:solidFill>
            <a:ln w="25400" cap="flat" cmpd="sng" algn="ctr">
              <a:noFill/>
              <a:prstDash val="solid"/>
              <a:headEnd type="none" w="med" len="med"/>
              <a:tailEnd type="none" w="med" len="med"/>
            </a:ln>
            <a:effectLst/>
          </p:spPr>
          <p:txBody>
            <a:bodyPr vert="horz" wrap="square" lIns="716088" tIns="268534" rIns="87747" bIns="87751" numCol="1" rtlCol="0" anchor="t" anchorCtr="0" compatLnSpc="1">
              <a:prstTxWarp prst="textNoShape">
                <a:avLst/>
              </a:prstTxWarp>
            </a:bodyPr>
            <a:lstStyle/>
            <a:p>
              <a:pPr defTabSz="894792">
                <a:defRPr/>
              </a:pPr>
              <a:r>
                <a:rPr lang="en-US" sz="2742" dirty="0">
                  <a:gradFill>
                    <a:gsLst>
                      <a:gs pos="14679">
                        <a:srgbClr val="FFFFFF"/>
                      </a:gs>
                      <a:gs pos="38000">
                        <a:srgbClr val="FFFFFF"/>
                      </a:gs>
                    </a:gsLst>
                    <a:lin ang="5400000" scaled="1"/>
                  </a:gradFill>
                  <a:latin typeface="Segoe UI Light"/>
                </a:rPr>
                <a:t>  </a:t>
              </a:r>
            </a:p>
          </p:txBody>
        </p:sp>
        <p:sp>
          <p:nvSpPr>
            <p:cNvPr id="49" name="TextBox 48"/>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algn="ctr" defTabSz="914314">
                <a:defRPr/>
              </a:pPr>
              <a:r>
                <a:rPr lang="en-US" sz="1836" dirty="0">
                  <a:solidFill>
                    <a:srgbClr val="FFFFFF"/>
                  </a:solidFill>
                  <a:latin typeface="Segoe UI Semibold" panose="020B0702040204020203" pitchFamily="34" charset="0"/>
                  <a:cs typeface="Segoe UI Semibold" panose="020B0702040204020203" pitchFamily="34" charset="0"/>
                </a:rPr>
                <a:t>XAMARIN</a:t>
              </a:r>
            </a:p>
          </p:txBody>
        </p:sp>
        <p:sp>
          <p:nvSpPr>
            <p:cNvPr id="52" name="TextBox 51"/>
            <p:cNvSpPr txBox="1"/>
            <p:nvPr/>
          </p:nvSpPr>
          <p:spPr>
            <a:xfrm>
              <a:off x="7489548" y="3258589"/>
              <a:ext cx="2767619" cy="990681"/>
            </a:xfrm>
            <a:prstGeom prst="rect">
              <a:avLst/>
            </a:prstGeom>
            <a:noFill/>
          </p:spPr>
          <p:txBody>
            <a:bodyPr wrap="square" rtlCol="0" anchor="ctr">
              <a:noAutofit/>
            </a:bodyPr>
            <a:lstStyle/>
            <a:p>
              <a:pPr algn="ctr" defTabSz="914314">
                <a:defRPr/>
              </a:pPr>
              <a:r>
                <a:rPr lang="en-US" sz="156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Cross-platform and open source Mono-based runtime for iOS, OS X, and </a:t>
              </a:r>
              <a:br>
                <a:rPr lang="en-US" sz="156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156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Android devices</a:t>
              </a:r>
              <a:endParaRPr lang="en-US" sz="1568"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grpSp>
      <p:grpSp>
        <p:nvGrpSpPr>
          <p:cNvPr id="12" name="Group 1"/>
          <p:cNvGrpSpPr/>
          <p:nvPr/>
        </p:nvGrpSpPr>
        <p:grpSpPr>
          <a:xfrm>
            <a:off x="1572443" y="4495344"/>
            <a:ext cx="8545953" cy="902320"/>
            <a:chOff x="1726476" y="4724401"/>
            <a:chExt cx="8515873"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rtlCol="0" anchor="ctr">
              <a:noAutofit/>
            </a:bodyPr>
            <a:lstStyle/>
            <a:p>
              <a:pPr algn="ctr" defTabSz="914314">
                <a:defRPr/>
              </a:pPr>
              <a:endParaRPr lang="en-US" sz="1400" dirty="0">
                <a:solidFill>
                  <a:srgbClr val="505050"/>
                </a:solidFill>
                <a:latin typeface="Segoe UI Semilight" panose="020B0402040204020203" pitchFamily="34" charset="0"/>
                <a:cs typeface="Segoe UI Semilight" panose="020B0402040204020203" pitchFamily="34" charset="0"/>
              </a:endParaRPr>
            </a:p>
          </p:txBody>
        </p:sp>
        <p:sp>
          <p:nvSpPr>
            <p:cNvPr id="11" name="TextBox 3"/>
            <p:cNvSpPr txBox="1"/>
            <p:nvPr/>
          </p:nvSpPr>
          <p:spPr>
            <a:xfrm>
              <a:off x="2140815" y="4836767"/>
              <a:ext cx="1932597" cy="668773"/>
            </a:xfrm>
            <a:prstGeom prst="rect">
              <a:avLst/>
            </a:prstGeom>
            <a:noFill/>
          </p:spPr>
          <p:txBody>
            <a:bodyPr wrap="none" rtlCol="0">
              <a:spAutoFit/>
            </a:bodyPr>
            <a:lstStyle/>
            <a:p>
              <a:pPr algn="ctr" defTabSz="914314">
                <a:defRPr/>
              </a:pPr>
              <a:r>
                <a:rPr lang="en-US" sz="1836"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Distributed with </a:t>
              </a:r>
            </a:p>
            <a:p>
              <a:pPr algn="ctr" defTabSz="914314">
                <a:defRPr/>
              </a:pPr>
              <a:r>
                <a:rPr lang="en-US" sz="1836"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Windows</a:t>
              </a:r>
            </a:p>
          </p:txBody>
        </p:sp>
        <p:sp>
          <p:nvSpPr>
            <p:cNvPr id="21" name="TextBox 13"/>
            <p:cNvSpPr txBox="1"/>
            <p:nvPr/>
          </p:nvSpPr>
          <p:spPr>
            <a:xfrm>
              <a:off x="5269888" y="4836767"/>
              <a:ext cx="1419917" cy="668773"/>
            </a:xfrm>
            <a:prstGeom prst="rect">
              <a:avLst/>
            </a:prstGeom>
            <a:noFill/>
          </p:spPr>
          <p:txBody>
            <a:bodyPr wrap="none" rtlCol="0">
              <a:spAutoFit/>
            </a:bodyPr>
            <a:lstStyle/>
            <a:p>
              <a:pPr algn="ctr" defTabSz="914314">
                <a:defRPr/>
              </a:pPr>
              <a:r>
                <a:rPr lang="en-US" sz="1836"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Distributed </a:t>
              </a:r>
              <a:br>
                <a:rPr lang="en-US" sz="1836"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br>
              <a:r>
                <a:rPr lang="en-US" sz="1836"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with app</a:t>
              </a:r>
            </a:p>
          </p:txBody>
        </p:sp>
        <p:sp>
          <p:nvSpPr>
            <p:cNvPr id="22" name="TextBox 14"/>
            <p:cNvSpPr txBox="1"/>
            <p:nvPr/>
          </p:nvSpPr>
          <p:spPr>
            <a:xfrm>
              <a:off x="8160512" y="4836767"/>
              <a:ext cx="1419917" cy="668773"/>
            </a:xfrm>
            <a:prstGeom prst="rect">
              <a:avLst/>
            </a:prstGeom>
            <a:noFill/>
          </p:spPr>
          <p:txBody>
            <a:bodyPr wrap="none" rtlCol="0">
              <a:spAutoFit/>
            </a:bodyPr>
            <a:lstStyle/>
            <a:p>
              <a:pPr algn="ctr" defTabSz="914314">
                <a:defRPr/>
              </a:pPr>
              <a:r>
                <a:rPr lang="en-US" sz="1836"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Distributed </a:t>
              </a:r>
              <a:br>
                <a:rPr lang="en-US" sz="1836"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br>
              <a:r>
                <a:rPr lang="en-US" sz="1836"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with app</a:t>
              </a:r>
            </a:p>
          </p:txBody>
        </p:sp>
      </p:grpSp>
      <p:sp>
        <p:nvSpPr>
          <p:cNvPr id="2" name="Title 1"/>
          <p:cNvSpPr>
            <a:spLocks noGrp="1"/>
          </p:cNvSpPr>
          <p:nvPr>
            <p:ph type="title"/>
          </p:nvPr>
        </p:nvSpPr>
        <p:spPr/>
        <p:txBody>
          <a:bodyPr/>
          <a:lstStyle/>
          <a:p>
            <a:r>
              <a:rPr lang="en-US" dirty="0"/>
              <a:t>.NET today—the family gets bigger</a:t>
            </a:r>
          </a:p>
        </p:txBody>
      </p:sp>
    </p:spTree>
    <p:extLst>
      <p:ext uri="{BB962C8B-B14F-4D97-AF65-F5344CB8AC3E}">
        <p14:creationId xmlns:p14="http://schemas.microsoft.com/office/powerpoint/2010/main" val="2827663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1000" fill="hold"/>
                                        <p:tgtEl>
                                          <p:spTgt spid="10"/>
                                        </p:tgtEl>
                                        <p:attrNameLst>
                                          <p:attrName>ppt_x</p:attrName>
                                        </p:attrNameLst>
                                      </p:cBhvr>
                                      <p:tavLst>
                                        <p:tav tm="0">
                                          <p:val>
                                            <p:strVal val="#ppt_x"/>
                                          </p:val>
                                        </p:tav>
                                        <p:tav tm="100000">
                                          <p:val>
                                            <p:strVal val="#ppt_x"/>
                                          </p:val>
                                        </p:tav>
                                      </p:tavLst>
                                    </p:anim>
                                    <p:anim calcmode="lin" valueType="num">
                                      <p:cBhvr additive="base">
                                        <p:cTn id="14"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path" presetSubtype="0" decel="100000" fill="hold" nodeType="clickEffect">
                                  <p:stCondLst>
                                    <p:cond delay="0"/>
                                  </p:stCondLst>
                                  <p:childTnLst>
                                    <p:animMotion origin="layout" path="M -3.26015E-6 3.71312E-6 L 0.23769 0.00045 " pathEditMode="relative" rAng="0" ptsTypes="AA">
                                      <p:cBhvr>
                                        <p:cTn id="18" dur="2000" fill="hold"/>
                                        <p:tgtEl>
                                          <p:spTgt spid="10"/>
                                        </p:tgtEl>
                                        <p:attrNameLst>
                                          <p:attrName>ppt_x</p:attrName>
                                          <p:attrName>ppt_y</p:attrName>
                                        </p:attrNameLst>
                                      </p:cBhvr>
                                      <p:rCtr x="11884" y="23"/>
                                    </p:animMotion>
                                  </p:childTnLst>
                                </p:cTn>
                              </p:par>
                            </p:childTnLst>
                          </p:cTn>
                        </p:par>
                        <p:par>
                          <p:cTn id="19" fill="hold">
                            <p:stCondLst>
                              <p:cond delay="2000"/>
                            </p:stCondLst>
                            <p:childTnLst>
                              <p:par>
                                <p:cTn id="20" presetID="2" presetClass="entr" presetSubtype="4" decel="10000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ppt_x"/>
                                          </p:val>
                                        </p:tav>
                                        <p:tav tm="100000">
                                          <p:val>
                                            <p:strVal val="#ppt_x"/>
                                          </p:val>
                                        </p:tav>
                                      </p:tavLst>
                                    </p:anim>
                                    <p:anim calcmode="lin" valueType="num">
                                      <p:cBhvr additive="base">
                                        <p:cTn id="23"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decel="10000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6" name="Group 35"/>
          <p:cNvGrpSpPr/>
          <p:nvPr/>
        </p:nvGrpSpPr>
        <p:grpSpPr>
          <a:xfrm>
            <a:off x="1573380" y="1354089"/>
            <a:ext cx="2771665" cy="4044196"/>
            <a:chOff x="1719261" y="1582079"/>
            <a:chExt cx="2772058" cy="4044770"/>
          </a:xfrm>
        </p:grpSpPr>
        <p:sp>
          <p:nvSpPr>
            <p:cNvPr id="50" name="Rectangle 49"/>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16088" tIns="268534" rIns="87747" bIns="87751" numCol="1" rtlCol="0" anchor="t" anchorCtr="0" compatLnSpc="1">
              <a:prstTxWarp prst="textNoShape">
                <a:avLst/>
              </a:prstTxWarp>
            </a:bodyPr>
            <a:lstStyle/>
            <a:p>
              <a:pPr defTabSz="894792">
                <a:defRPr/>
              </a:pPr>
              <a:r>
                <a:rPr lang="en-US" sz="2742" dirty="0">
                  <a:gradFill>
                    <a:gsLst>
                      <a:gs pos="14679">
                        <a:srgbClr val="FFFFFF"/>
                      </a:gs>
                      <a:gs pos="38000">
                        <a:srgbClr val="FFFFFF"/>
                      </a:gs>
                    </a:gsLst>
                    <a:lin ang="5400000" scaled="1"/>
                  </a:gradFill>
                  <a:latin typeface="Segoe UI Light"/>
                </a:rPr>
                <a:t>  </a:t>
              </a:r>
            </a:p>
          </p:txBody>
        </p:sp>
        <p:sp>
          <p:nvSpPr>
            <p:cNvPr id="51" name="TextBox 50"/>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algn="ctr" defTabSz="914314">
                <a:defRPr/>
              </a:pPr>
              <a:r>
                <a:rPr lang="en-US" sz="1836" dirty="0">
                  <a:solidFill>
                    <a:srgbClr val="FFFFFF"/>
                  </a:solidFill>
                  <a:latin typeface="Segoe UI Semibold" panose="020B0702040204020203" pitchFamily="34" charset="0"/>
                  <a:cs typeface="Segoe UI Semibold" panose="020B0702040204020203" pitchFamily="34" charset="0"/>
                </a:rPr>
                <a:t>.NET FRAMEWORK</a:t>
              </a:r>
            </a:p>
          </p:txBody>
        </p:sp>
      </p:grpSp>
      <p:grpSp>
        <p:nvGrpSpPr>
          <p:cNvPr id="53" name="Group 52"/>
          <p:cNvGrpSpPr/>
          <p:nvPr/>
        </p:nvGrpSpPr>
        <p:grpSpPr>
          <a:xfrm>
            <a:off x="4468506" y="1354089"/>
            <a:ext cx="2762515" cy="4044196"/>
            <a:chOff x="4604404" y="1582078"/>
            <a:chExt cx="2772059" cy="4044770"/>
          </a:xfrm>
        </p:grpSpPr>
        <p:sp>
          <p:nvSpPr>
            <p:cNvPr id="54" name="Rectangle 53"/>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16088" tIns="268534" rIns="87747" bIns="87751" numCol="1" rtlCol="0" anchor="t" anchorCtr="0" compatLnSpc="1">
              <a:prstTxWarp prst="textNoShape">
                <a:avLst/>
              </a:prstTxWarp>
            </a:bodyPr>
            <a:lstStyle/>
            <a:p>
              <a:pPr defTabSz="894792">
                <a:defRPr/>
              </a:pPr>
              <a:r>
                <a:rPr lang="en-US" sz="2742" dirty="0">
                  <a:gradFill>
                    <a:gsLst>
                      <a:gs pos="14679">
                        <a:srgbClr val="FFFFFF"/>
                      </a:gs>
                      <a:gs pos="38000">
                        <a:srgbClr val="FFFFFF"/>
                      </a:gs>
                    </a:gsLst>
                    <a:lin ang="5400000" scaled="1"/>
                  </a:gradFill>
                  <a:latin typeface="Segoe UI Light"/>
                </a:rPr>
                <a:t>  </a:t>
              </a:r>
            </a:p>
          </p:txBody>
        </p:sp>
        <p:sp>
          <p:nvSpPr>
            <p:cNvPr id="55" name="TextBox 54"/>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algn="ctr" defTabSz="914314">
                <a:defRPr/>
              </a:pPr>
              <a:r>
                <a:rPr lang="en-US" sz="1836" dirty="0">
                  <a:solidFill>
                    <a:srgbClr val="FFFFFF"/>
                  </a:solidFill>
                  <a:latin typeface="Segoe UI Semibold" panose="020B0702040204020203" pitchFamily="34" charset="0"/>
                  <a:cs typeface="Segoe UI Semibold" panose="020B0702040204020203" pitchFamily="34" charset="0"/>
                </a:rPr>
                <a:t>.NET CORE</a:t>
              </a:r>
            </a:p>
          </p:txBody>
        </p:sp>
      </p:grpSp>
      <p:grpSp>
        <p:nvGrpSpPr>
          <p:cNvPr id="57" name="Group 56"/>
          <p:cNvGrpSpPr/>
          <p:nvPr/>
        </p:nvGrpSpPr>
        <p:grpSpPr>
          <a:xfrm>
            <a:off x="7353452" y="1355272"/>
            <a:ext cx="2766932" cy="4044196"/>
            <a:chOff x="7489548" y="1582078"/>
            <a:chExt cx="2770346" cy="4044770"/>
          </a:xfrm>
        </p:grpSpPr>
        <p:sp>
          <p:nvSpPr>
            <p:cNvPr id="58" name="Rectangle 57"/>
            <p:cNvSpPr/>
            <p:nvPr/>
          </p:nvSpPr>
          <p:spPr bwMode="auto">
            <a:xfrm>
              <a:off x="7489548" y="1582078"/>
              <a:ext cx="2770346" cy="4044770"/>
            </a:xfrm>
            <a:prstGeom prst="rect">
              <a:avLst/>
            </a:prstGeom>
            <a:solidFill>
              <a:schemeClr val="accent2">
                <a:lumMod val="90000"/>
                <a:lumOff val="10000"/>
              </a:schemeClr>
            </a:solidFill>
            <a:ln w="25400" cap="flat" cmpd="sng" algn="ctr">
              <a:noFill/>
              <a:prstDash val="solid"/>
              <a:headEnd type="none" w="med" len="med"/>
              <a:tailEnd type="none" w="med" len="med"/>
            </a:ln>
            <a:effectLst/>
          </p:spPr>
          <p:txBody>
            <a:bodyPr vert="horz" wrap="square" lIns="716088" tIns="268534" rIns="87747" bIns="87751" numCol="1" rtlCol="0" anchor="t" anchorCtr="0" compatLnSpc="1">
              <a:prstTxWarp prst="textNoShape">
                <a:avLst/>
              </a:prstTxWarp>
            </a:bodyPr>
            <a:lstStyle/>
            <a:p>
              <a:pPr defTabSz="894792">
                <a:defRPr/>
              </a:pPr>
              <a:r>
                <a:rPr lang="en-US" sz="2742" dirty="0">
                  <a:gradFill>
                    <a:gsLst>
                      <a:gs pos="14679">
                        <a:srgbClr val="FFFFFF"/>
                      </a:gs>
                      <a:gs pos="38000">
                        <a:srgbClr val="FFFFFF"/>
                      </a:gs>
                    </a:gsLst>
                    <a:lin ang="5400000" scaled="1"/>
                  </a:gradFill>
                  <a:latin typeface="Segoe UI Light"/>
                </a:rPr>
                <a:t>  </a:t>
              </a:r>
            </a:p>
          </p:txBody>
        </p:sp>
        <p:sp>
          <p:nvSpPr>
            <p:cNvPr id="59" name="TextBox 58"/>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algn="ctr" defTabSz="914314">
                <a:defRPr/>
              </a:pPr>
              <a:r>
                <a:rPr lang="en-US" sz="1836" dirty="0">
                  <a:solidFill>
                    <a:srgbClr val="FFFFFF"/>
                  </a:solidFill>
                  <a:latin typeface="Segoe UI Semibold" panose="020B0702040204020203" pitchFamily="34" charset="0"/>
                  <a:cs typeface="Segoe UI Semibold" panose="020B0702040204020203" pitchFamily="34" charset="0"/>
                </a:rPr>
                <a:t>XAMARIN</a:t>
              </a:r>
            </a:p>
          </p:txBody>
        </p:sp>
      </p:grpSp>
      <p:sp>
        <p:nvSpPr>
          <p:cNvPr id="12" name="TextBox 11"/>
          <p:cNvSpPr txBox="1"/>
          <p:nvPr/>
        </p:nvSpPr>
        <p:spPr>
          <a:xfrm>
            <a:off x="1576865" y="2095782"/>
            <a:ext cx="8543519" cy="1434151"/>
          </a:xfrm>
          <a:prstGeom prst="rect">
            <a:avLst/>
          </a:prstGeom>
          <a:solidFill>
            <a:srgbClr val="000000">
              <a:alpha val="20000"/>
            </a:srgbClr>
          </a:solidFill>
        </p:spPr>
        <p:txBody>
          <a:bodyPr wrap="square" rtlCol="0" anchor="ctr">
            <a:noAutofit/>
          </a:bodyPr>
          <a:lstStyle/>
          <a:p>
            <a:pPr algn="ctr" defTabSz="914314">
              <a:defRPr/>
            </a:pPr>
            <a:endParaRPr lang="en-US" sz="1400" dirty="0">
              <a:solidFill>
                <a:srgbClr val="505050"/>
              </a:solidFill>
              <a:latin typeface="Segoe UI Semilight" panose="020B0402040204020203" pitchFamily="34" charset="0"/>
              <a:cs typeface="Segoe UI Semilight" panose="020B0402040204020203" pitchFamily="34" charset="0"/>
            </a:endParaRPr>
          </a:p>
        </p:txBody>
      </p:sp>
      <p:sp>
        <p:nvSpPr>
          <p:cNvPr id="14" name="TextBox 13"/>
          <p:cNvSpPr txBox="1"/>
          <p:nvPr/>
        </p:nvSpPr>
        <p:spPr>
          <a:xfrm>
            <a:off x="724165" y="2095782"/>
            <a:ext cx="722509" cy="1434151"/>
          </a:xfrm>
          <a:prstGeom prst="rect">
            <a:avLst/>
          </a:prstGeom>
          <a:solidFill>
            <a:schemeClr val="accent5"/>
          </a:solidFill>
        </p:spPr>
        <p:txBody>
          <a:bodyPr vert="vert270" wrap="square" rtlCol="0" anchor="ctr">
            <a:noAutofit/>
          </a:bodyPr>
          <a:lstStyle>
            <a:defPPr>
              <a:defRPr lang="en-US"/>
            </a:defPPr>
            <a:lvl1pPr algn="ctr">
              <a:defRPr sz="1600">
                <a:solidFill>
                  <a:schemeClr val="bg1"/>
                </a:solidFill>
                <a:latin typeface="Segoe UI Semilight" panose="020B0402040204020203" pitchFamily="34" charset="0"/>
                <a:cs typeface="Segoe UI Semilight" panose="020B0402040204020203" pitchFamily="34" charset="0"/>
              </a:defRPr>
            </a:lvl1pPr>
          </a:lstStyle>
          <a:p>
            <a:pPr defTabSz="914314">
              <a:defRPr/>
            </a:pPr>
            <a:r>
              <a:rPr lang="en-US" sz="1400" dirty="0">
                <a:solidFill>
                  <a:srgbClr val="FFFFFF"/>
                </a:solidFill>
                <a:latin typeface="Segoe UI Semibold" panose="020B0702040204020203" pitchFamily="34" charset="0"/>
                <a:cs typeface="Segoe UI Semibold" panose="020B0702040204020203" pitchFamily="34" charset="0"/>
              </a:rPr>
              <a:t>APP</a:t>
            </a:r>
          </a:p>
          <a:p>
            <a:pPr defTabSz="914314">
              <a:defRPr/>
            </a:pPr>
            <a:r>
              <a:rPr lang="en-US" sz="1400" dirty="0">
                <a:solidFill>
                  <a:srgbClr val="FFFFFF"/>
                </a:solidFill>
                <a:latin typeface="Segoe UI Semibold" panose="020B0702040204020203" pitchFamily="34" charset="0"/>
                <a:cs typeface="Segoe UI Semibold" panose="020B0702040204020203" pitchFamily="34" charset="0"/>
              </a:rPr>
              <a:t>MODELS</a:t>
            </a:r>
          </a:p>
        </p:txBody>
      </p:sp>
      <p:sp>
        <p:nvSpPr>
          <p:cNvPr id="15" name="TextBox 14"/>
          <p:cNvSpPr txBox="1"/>
          <p:nvPr/>
        </p:nvSpPr>
        <p:spPr>
          <a:xfrm>
            <a:off x="1576865" y="3700237"/>
            <a:ext cx="8543519" cy="1478969"/>
          </a:xfrm>
          <a:prstGeom prst="rect">
            <a:avLst/>
          </a:prstGeom>
          <a:solidFill>
            <a:srgbClr val="000000">
              <a:alpha val="20000"/>
            </a:srgbClr>
          </a:solidFill>
        </p:spPr>
        <p:txBody>
          <a:bodyPr wrap="square" rtlCol="0" anchor="ctr">
            <a:noAutofit/>
          </a:bodyPr>
          <a:lstStyle/>
          <a:p>
            <a:pPr algn="ctr" defTabSz="914314">
              <a:defRPr/>
            </a:pPr>
            <a:endParaRPr lang="en-US" sz="1400" dirty="0">
              <a:solidFill>
                <a:srgbClr val="505050"/>
              </a:solidFill>
              <a:latin typeface="Segoe UI Semilight" panose="020B0402040204020203" pitchFamily="34" charset="0"/>
              <a:cs typeface="Segoe UI Semilight" panose="020B0402040204020203" pitchFamily="34" charset="0"/>
            </a:endParaRPr>
          </a:p>
        </p:txBody>
      </p:sp>
      <p:sp>
        <p:nvSpPr>
          <p:cNvPr id="16" name="TextBox 15"/>
          <p:cNvSpPr txBox="1"/>
          <p:nvPr/>
        </p:nvSpPr>
        <p:spPr>
          <a:xfrm>
            <a:off x="724165" y="3700237"/>
            <a:ext cx="722509" cy="1478969"/>
          </a:xfrm>
          <a:prstGeom prst="rect">
            <a:avLst/>
          </a:prstGeom>
          <a:solidFill>
            <a:schemeClr val="accent5"/>
          </a:solidFill>
        </p:spPr>
        <p:txBody>
          <a:bodyPr vert="vert270" wrap="square" rtlCol="0" anchor="ctr">
            <a:noAutofit/>
          </a:bodyPr>
          <a:lstStyle/>
          <a:p>
            <a:pPr algn="ctr" defTabSz="914314">
              <a:defRPr/>
            </a:pPr>
            <a:r>
              <a:rPr lang="en-US" sz="1400" dirty="0">
                <a:solidFill>
                  <a:srgbClr val="FFFFFF"/>
                </a:solidFill>
                <a:latin typeface="Segoe UI Semibold" panose="020B0702040204020203" pitchFamily="34" charset="0"/>
                <a:cs typeface="Segoe UI Semibold" panose="020B0702040204020203" pitchFamily="34" charset="0"/>
              </a:rPr>
              <a:t>BASE</a:t>
            </a:r>
          </a:p>
          <a:p>
            <a:pPr algn="ctr" defTabSz="914314">
              <a:defRPr/>
            </a:pPr>
            <a:r>
              <a:rPr lang="en-US" sz="1400" dirty="0">
                <a:solidFill>
                  <a:srgbClr val="FFFFFF"/>
                </a:solidFill>
                <a:latin typeface="Segoe UI Semibold" panose="020B0702040204020203" pitchFamily="34" charset="0"/>
                <a:cs typeface="Segoe UI Semibold" panose="020B0702040204020203" pitchFamily="34" charset="0"/>
              </a:rPr>
              <a:t>LIBRARIES</a:t>
            </a:r>
          </a:p>
        </p:txBody>
      </p:sp>
      <p:sp>
        <p:nvSpPr>
          <p:cNvPr id="26" name="TextBox 25"/>
          <p:cNvSpPr txBox="1"/>
          <p:nvPr/>
        </p:nvSpPr>
        <p:spPr>
          <a:xfrm>
            <a:off x="1614574" y="4160282"/>
            <a:ext cx="2689274"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Base Class Library</a:t>
            </a:r>
          </a:p>
        </p:txBody>
      </p:sp>
      <p:sp>
        <p:nvSpPr>
          <p:cNvPr id="29" name="TextBox 28"/>
          <p:cNvSpPr txBox="1"/>
          <p:nvPr/>
        </p:nvSpPr>
        <p:spPr>
          <a:xfrm>
            <a:off x="4505126" y="4160282"/>
            <a:ext cx="2689274"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 Core Library</a:t>
            </a:r>
          </a:p>
        </p:txBody>
      </p:sp>
      <p:sp>
        <p:nvSpPr>
          <p:cNvPr id="31" name="TextBox 30"/>
          <p:cNvSpPr txBox="1"/>
          <p:nvPr/>
        </p:nvSpPr>
        <p:spPr>
          <a:xfrm>
            <a:off x="7392280" y="4160282"/>
            <a:ext cx="2689274"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Mono Class Library</a:t>
            </a:r>
          </a:p>
        </p:txBody>
      </p:sp>
      <p:sp>
        <p:nvSpPr>
          <p:cNvPr id="37" name="TextBox 36"/>
          <p:cNvSpPr txBox="1"/>
          <p:nvPr/>
        </p:nvSpPr>
        <p:spPr>
          <a:xfrm>
            <a:off x="2317900" y="2937944"/>
            <a:ext cx="1274771"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ASP.NET</a:t>
            </a:r>
          </a:p>
        </p:txBody>
      </p:sp>
      <p:sp>
        <p:nvSpPr>
          <p:cNvPr id="38" name="TextBox 37"/>
          <p:cNvSpPr txBox="1"/>
          <p:nvPr/>
        </p:nvSpPr>
        <p:spPr>
          <a:xfrm>
            <a:off x="2716147" y="2291149"/>
            <a:ext cx="1542275"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Windows Forms</a:t>
            </a:r>
          </a:p>
        </p:txBody>
      </p:sp>
      <p:sp>
        <p:nvSpPr>
          <p:cNvPr id="39" name="TextBox 38"/>
          <p:cNvSpPr txBox="1"/>
          <p:nvPr/>
        </p:nvSpPr>
        <p:spPr>
          <a:xfrm>
            <a:off x="1668542" y="2291149"/>
            <a:ext cx="962235"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WPF</a:t>
            </a:r>
          </a:p>
        </p:txBody>
      </p:sp>
      <p:sp>
        <p:nvSpPr>
          <p:cNvPr id="40" name="TextBox 39"/>
          <p:cNvSpPr txBox="1"/>
          <p:nvPr/>
        </p:nvSpPr>
        <p:spPr>
          <a:xfrm>
            <a:off x="4798826" y="2291149"/>
            <a:ext cx="1333589"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UWP</a:t>
            </a:r>
          </a:p>
        </p:txBody>
      </p:sp>
      <p:sp>
        <p:nvSpPr>
          <p:cNvPr id="41" name="TextBox 40"/>
          <p:cNvSpPr txBox="1"/>
          <p:nvPr/>
        </p:nvSpPr>
        <p:spPr>
          <a:xfrm>
            <a:off x="5379487" y="2937944"/>
            <a:ext cx="1523784"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ASP.NET Core</a:t>
            </a:r>
          </a:p>
        </p:txBody>
      </p:sp>
      <p:sp>
        <p:nvSpPr>
          <p:cNvPr id="42" name="Rectangle 41"/>
          <p:cNvSpPr/>
          <p:nvPr/>
        </p:nvSpPr>
        <p:spPr>
          <a:xfrm>
            <a:off x="6658546" y="2968479"/>
            <a:ext cx="264779" cy="312029"/>
          </a:xfrm>
          <a:prstGeom prst="rect">
            <a:avLst/>
          </a:prstGeom>
        </p:spPr>
        <p:txBody>
          <a:bodyPr wrap="none">
            <a:spAutoFit/>
          </a:bodyPr>
          <a:lstStyle/>
          <a:p>
            <a:pPr defTabSz="914314">
              <a:defRPr/>
            </a:pPr>
            <a:r>
              <a:rPr lang="en-US" sz="1400" dirty="0">
                <a:solidFill>
                  <a:srgbClr val="FFFFFF"/>
                </a:solidFill>
                <a:latin typeface="Segoe UI Semibold" panose="020B0702040204020203" pitchFamily="34" charset="0"/>
                <a:cs typeface="Segoe UI Semibold" panose="020B0702040204020203" pitchFamily="34" charset="0"/>
              </a:rPr>
              <a:t>*</a:t>
            </a:r>
            <a:endParaRPr lang="en-US" sz="1400" dirty="0">
              <a:solidFill>
                <a:srgbClr val="505050"/>
              </a:solidFill>
              <a:latin typeface="Segoe UI Semibold" panose="020B0702040204020203" pitchFamily="34" charset="0"/>
              <a:cs typeface="Segoe UI Semibold" panose="020B0702040204020203" pitchFamily="34" charset="0"/>
            </a:endParaRPr>
          </a:p>
        </p:txBody>
      </p:sp>
      <p:sp>
        <p:nvSpPr>
          <p:cNvPr id="44" name="TextBox 43"/>
          <p:cNvSpPr txBox="1"/>
          <p:nvPr/>
        </p:nvSpPr>
        <p:spPr>
          <a:xfrm>
            <a:off x="7545459" y="2291149"/>
            <a:ext cx="1149338"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iOS</a:t>
            </a:r>
          </a:p>
        </p:txBody>
      </p:sp>
      <p:sp>
        <p:nvSpPr>
          <p:cNvPr id="45" name="TextBox 44"/>
          <p:cNvSpPr txBox="1"/>
          <p:nvPr/>
        </p:nvSpPr>
        <p:spPr>
          <a:xfrm>
            <a:off x="8771171" y="2614546"/>
            <a:ext cx="1180295"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Android</a:t>
            </a:r>
          </a:p>
        </p:txBody>
      </p:sp>
      <p:grpSp>
        <p:nvGrpSpPr>
          <p:cNvPr id="2" name="Group 1"/>
          <p:cNvGrpSpPr/>
          <p:nvPr/>
        </p:nvGrpSpPr>
        <p:grpSpPr>
          <a:xfrm>
            <a:off x="1573570" y="5517311"/>
            <a:ext cx="8551894" cy="1034966"/>
            <a:chOff x="1973256" y="5338408"/>
            <a:chExt cx="8553107" cy="1035113"/>
          </a:xfrm>
        </p:grpSpPr>
        <p:sp>
          <p:nvSpPr>
            <p:cNvPr id="43" name="TextBox 42"/>
            <p:cNvSpPr txBox="1"/>
            <p:nvPr/>
          </p:nvSpPr>
          <p:spPr>
            <a:xfrm>
              <a:off x="1973257" y="5338408"/>
              <a:ext cx="8553106" cy="1035113"/>
            </a:xfrm>
            <a:prstGeom prst="rect">
              <a:avLst/>
            </a:prstGeom>
            <a:solidFill>
              <a:schemeClr val="accent5"/>
            </a:solidFill>
          </p:spPr>
          <p:txBody>
            <a:bodyPr wrap="square" rtlCol="0" anchor="ctr">
              <a:noAutofit/>
            </a:bodyPr>
            <a:lstStyle/>
            <a:p>
              <a:pPr algn="ctr" defTabSz="914314">
                <a:defRPr/>
              </a:pPr>
              <a:endParaRPr lang="en-US" sz="1400" dirty="0">
                <a:solidFill>
                  <a:srgbClr val="505050"/>
                </a:solidFill>
                <a:latin typeface="Segoe UI Semilight" panose="020B0402040204020203" pitchFamily="34" charset="0"/>
                <a:cs typeface="Segoe UI Semilight" panose="020B0402040204020203" pitchFamily="34" charset="0"/>
              </a:endParaRPr>
            </a:p>
          </p:txBody>
        </p:sp>
        <p:sp>
          <p:nvSpPr>
            <p:cNvPr id="33" name="TextBox 32"/>
            <p:cNvSpPr txBox="1"/>
            <p:nvPr/>
          </p:nvSpPr>
          <p:spPr>
            <a:xfrm>
              <a:off x="2811442" y="5777636"/>
              <a:ext cx="2060130" cy="451493"/>
            </a:xfrm>
            <a:prstGeom prst="rect">
              <a:avLst/>
            </a:prstGeom>
            <a:solidFill>
              <a:srgbClr val="000000">
                <a:alpha val="10196"/>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Compilers</a:t>
              </a:r>
            </a:p>
          </p:txBody>
        </p:sp>
        <p:sp>
          <p:nvSpPr>
            <p:cNvPr id="34" name="TextBox 33"/>
            <p:cNvSpPr txBox="1"/>
            <p:nvPr/>
          </p:nvSpPr>
          <p:spPr>
            <a:xfrm>
              <a:off x="5235634" y="5777636"/>
              <a:ext cx="2060130" cy="451493"/>
            </a:xfrm>
            <a:prstGeom prst="rect">
              <a:avLst/>
            </a:prstGeom>
            <a:solidFill>
              <a:srgbClr val="000000">
                <a:alpha val="10196"/>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Languages</a:t>
              </a:r>
            </a:p>
          </p:txBody>
        </p:sp>
        <p:sp>
          <p:nvSpPr>
            <p:cNvPr id="35" name="TextBox 34"/>
            <p:cNvSpPr txBox="1"/>
            <p:nvPr/>
          </p:nvSpPr>
          <p:spPr>
            <a:xfrm>
              <a:off x="7659826" y="5777636"/>
              <a:ext cx="2060130" cy="451493"/>
            </a:xfrm>
            <a:prstGeom prst="rect">
              <a:avLst/>
            </a:prstGeom>
            <a:solidFill>
              <a:srgbClr val="000000">
                <a:alpha val="10196"/>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 components</a:t>
              </a:r>
            </a:p>
          </p:txBody>
        </p:sp>
        <p:sp>
          <p:nvSpPr>
            <p:cNvPr id="46" name="TextBox 45"/>
            <p:cNvSpPr txBox="1"/>
            <p:nvPr/>
          </p:nvSpPr>
          <p:spPr>
            <a:xfrm>
              <a:off x="1973256" y="5338408"/>
              <a:ext cx="8553106" cy="326690"/>
            </a:xfrm>
            <a:prstGeom prst="rect">
              <a:avLst/>
            </a:prstGeom>
            <a:solidFill>
              <a:srgbClr val="000000">
                <a:alpha val="10196"/>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COMMON INFRASTRUCTURE</a:t>
              </a:r>
            </a:p>
          </p:txBody>
        </p:sp>
      </p:grpSp>
      <p:sp>
        <p:nvSpPr>
          <p:cNvPr id="32" name="TextBox 31"/>
          <p:cNvSpPr txBox="1"/>
          <p:nvPr/>
        </p:nvSpPr>
        <p:spPr>
          <a:xfrm>
            <a:off x="7545458" y="2937944"/>
            <a:ext cx="1148519" cy="451429"/>
          </a:xfrm>
          <a:prstGeom prst="rect">
            <a:avLst/>
          </a:prstGeom>
          <a:solidFill>
            <a:srgbClr val="000000">
              <a:alpha val="25000"/>
            </a:srgbClr>
          </a:solidFill>
        </p:spPr>
        <p:txBody>
          <a:bodyPr wrap="square" rtlCol="0" anchor="ctr">
            <a:noAutofit/>
          </a:bodyPr>
          <a:lstStyle/>
          <a:p>
            <a:pPr algn="ctr" defTabSz="914314">
              <a:defRPr/>
            </a:pPr>
            <a:r>
              <a:rPr lang="en-US" sz="140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OS X</a:t>
            </a:r>
            <a:endPar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3" name="Title 2"/>
          <p:cNvSpPr>
            <a:spLocks noGrp="1"/>
          </p:cNvSpPr>
          <p:nvPr>
            <p:ph type="title"/>
          </p:nvPr>
        </p:nvSpPr>
        <p:spPr/>
        <p:txBody>
          <a:bodyPr/>
          <a:lstStyle/>
          <a:p>
            <a:r>
              <a:rPr lang="en-US" dirty="0"/>
              <a:t>.NET today—app models and libraries</a:t>
            </a:r>
          </a:p>
        </p:txBody>
      </p:sp>
    </p:spTree>
    <p:extLst>
      <p:ext uri="{BB962C8B-B14F-4D97-AF65-F5344CB8AC3E}">
        <p14:creationId xmlns:p14="http://schemas.microsoft.com/office/powerpoint/2010/main" val="3284233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6" name="Group 115"/>
          <p:cNvGrpSpPr/>
          <p:nvPr/>
        </p:nvGrpSpPr>
        <p:grpSpPr>
          <a:xfrm>
            <a:off x="1573380" y="1354089"/>
            <a:ext cx="2771665" cy="4044196"/>
            <a:chOff x="1719261" y="1582079"/>
            <a:chExt cx="2772058" cy="4044770"/>
          </a:xfrm>
        </p:grpSpPr>
        <p:sp>
          <p:nvSpPr>
            <p:cNvPr id="117" name="Rectangle 116"/>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16088" tIns="268534" rIns="87747" bIns="87751" numCol="1" rtlCol="0" anchor="t" anchorCtr="0" compatLnSpc="1">
              <a:prstTxWarp prst="textNoShape">
                <a:avLst/>
              </a:prstTxWarp>
            </a:bodyPr>
            <a:lstStyle/>
            <a:p>
              <a:pPr defTabSz="894792">
                <a:defRPr/>
              </a:pPr>
              <a:r>
                <a:rPr lang="en-US" sz="2742" dirty="0">
                  <a:gradFill>
                    <a:gsLst>
                      <a:gs pos="14679">
                        <a:srgbClr val="FFFFFF"/>
                      </a:gs>
                      <a:gs pos="38000">
                        <a:srgbClr val="FFFFFF"/>
                      </a:gs>
                    </a:gsLst>
                    <a:lin ang="5400000" scaled="1"/>
                  </a:gradFill>
                  <a:latin typeface="Segoe UI Light"/>
                </a:rPr>
                <a:t>  </a:t>
              </a:r>
            </a:p>
          </p:txBody>
        </p:sp>
        <p:sp>
          <p:nvSpPr>
            <p:cNvPr id="118" name="TextBox 117"/>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algn="ctr" defTabSz="914314">
                <a:defRPr/>
              </a:pPr>
              <a:r>
                <a:rPr lang="en-US" sz="1836" dirty="0">
                  <a:solidFill>
                    <a:srgbClr val="FFFFFF"/>
                  </a:solidFill>
                  <a:latin typeface="Segoe UI Semibold" panose="020B0702040204020203" pitchFamily="34" charset="0"/>
                  <a:cs typeface="Segoe UI Semibold" panose="020B0702040204020203" pitchFamily="34" charset="0"/>
                </a:rPr>
                <a:t>.NET FRAMEWORK</a:t>
              </a:r>
            </a:p>
          </p:txBody>
        </p:sp>
      </p:grpSp>
      <p:grpSp>
        <p:nvGrpSpPr>
          <p:cNvPr id="119" name="Group 118"/>
          <p:cNvGrpSpPr/>
          <p:nvPr/>
        </p:nvGrpSpPr>
        <p:grpSpPr>
          <a:xfrm>
            <a:off x="4468506" y="1354089"/>
            <a:ext cx="2762515" cy="4044196"/>
            <a:chOff x="4604404" y="1582078"/>
            <a:chExt cx="2772059" cy="4044770"/>
          </a:xfrm>
        </p:grpSpPr>
        <p:sp>
          <p:nvSpPr>
            <p:cNvPr id="120" name="Rectangle 119"/>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16088" tIns="268534" rIns="87747" bIns="87751" numCol="1" rtlCol="0" anchor="t" anchorCtr="0" compatLnSpc="1">
              <a:prstTxWarp prst="textNoShape">
                <a:avLst/>
              </a:prstTxWarp>
            </a:bodyPr>
            <a:lstStyle/>
            <a:p>
              <a:pPr defTabSz="894792">
                <a:defRPr/>
              </a:pPr>
              <a:r>
                <a:rPr lang="en-US" sz="2742" dirty="0">
                  <a:gradFill>
                    <a:gsLst>
                      <a:gs pos="14679">
                        <a:srgbClr val="FFFFFF"/>
                      </a:gs>
                      <a:gs pos="38000">
                        <a:srgbClr val="FFFFFF"/>
                      </a:gs>
                    </a:gsLst>
                    <a:lin ang="5400000" scaled="1"/>
                  </a:gradFill>
                  <a:latin typeface="Segoe UI Light"/>
                </a:rPr>
                <a:t>  </a:t>
              </a:r>
            </a:p>
          </p:txBody>
        </p:sp>
        <p:sp>
          <p:nvSpPr>
            <p:cNvPr id="121" name="TextBox 120"/>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algn="ctr" defTabSz="914314">
                <a:defRPr/>
              </a:pPr>
              <a:r>
                <a:rPr lang="en-US" sz="1836" dirty="0">
                  <a:solidFill>
                    <a:srgbClr val="FFFFFF"/>
                  </a:solidFill>
                  <a:latin typeface="Segoe UI Semibold" panose="020B0702040204020203" pitchFamily="34" charset="0"/>
                  <a:cs typeface="Segoe UI Semibold" panose="020B0702040204020203" pitchFamily="34" charset="0"/>
                </a:rPr>
                <a:t>.NET CORE</a:t>
              </a:r>
            </a:p>
          </p:txBody>
        </p:sp>
      </p:grpSp>
      <p:grpSp>
        <p:nvGrpSpPr>
          <p:cNvPr id="122" name="Group 121"/>
          <p:cNvGrpSpPr/>
          <p:nvPr/>
        </p:nvGrpSpPr>
        <p:grpSpPr>
          <a:xfrm>
            <a:off x="7353452" y="1355272"/>
            <a:ext cx="2766932" cy="4044196"/>
            <a:chOff x="7489548" y="1582078"/>
            <a:chExt cx="2770346" cy="4044770"/>
          </a:xfrm>
        </p:grpSpPr>
        <p:sp>
          <p:nvSpPr>
            <p:cNvPr id="123" name="Rectangle 122"/>
            <p:cNvSpPr/>
            <p:nvPr/>
          </p:nvSpPr>
          <p:spPr bwMode="auto">
            <a:xfrm>
              <a:off x="7489548" y="1582078"/>
              <a:ext cx="2770346" cy="4044770"/>
            </a:xfrm>
            <a:prstGeom prst="rect">
              <a:avLst/>
            </a:prstGeom>
            <a:solidFill>
              <a:schemeClr val="accent2">
                <a:lumMod val="90000"/>
                <a:lumOff val="10000"/>
              </a:schemeClr>
            </a:solidFill>
            <a:ln w="25400" cap="flat" cmpd="sng" algn="ctr">
              <a:noFill/>
              <a:prstDash val="solid"/>
              <a:headEnd type="none" w="med" len="med"/>
              <a:tailEnd type="none" w="med" len="med"/>
            </a:ln>
            <a:effectLst/>
          </p:spPr>
          <p:txBody>
            <a:bodyPr vert="horz" wrap="square" lIns="716088" tIns="268534" rIns="87747" bIns="87751" numCol="1" rtlCol="0" anchor="t" anchorCtr="0" compatLnSpc="1">
              <a:prstTxWarp prst="textNoShape">
                <a:avLst/>
              </a:prstTxWarp>
            </a:bodyPr>
            <a:lstStyle/>
            <a:p>
              <a:pPr defTabSz="894792">
                <a:defRPr/>
              </a:pPr>
              <a:r>
                <a:rPr lang="en-US" sz="2742" dirty="0">
                  <a:gradFill>
                    <a:gsLst>
                      <a:gs pos="14679">
                        <a:srgbClr val="FFFFFF"/>
                      </a:gs>
                      <a:gs pos="38000">
                        <a:srgbClr val="FFFFFF"/>
                      </a:gs>
                    </a:gsLst>
                    <a:lin ang="5400000" scaled="1"/>
                  </a:gradFill>
                  <a:latin typeface="Segoe UI Light"/>
                </a:rPr>
                <a:t>  </a:t>
              </a:r>
            </a:p>
          </p:txBody>
        </p:sp>
        <p:sp>
          <p:nvSpPr>
            <p:cNvPr id="124" name="TextBox 123"/>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algn="ctr" defTabSz="914314">
                <a:defRPr/>
              </a:pPr>
              <a:r>
                <a:rPr lang="en-US" sz="1836" dirty="0">
                  <a:solidFill>
                    <a:srgbClr val="FFFFFF"/>
                  </a:solidFill>
                  <a:latin typeface="Segoe UI Semibold" panose="020B0702040204020203" pitchFamily="34" charset="0"/>
                  <a:cs typeface="Segoe UI Semibold" panose="020B0702040204020203" pitchFamily="34" charset="0"/>
                </a:rPr>
                <a:t>XAMARIN</a:t>
              </a:r>
            </a:p>
          </p:txBody>
        </p:sp>
      </p:grpSp>
      <p:sp>
        <p:nvSpPr>
          <p:cNvPr id="125" name="TextBox 124"/>
          <p:cNvSpPr txBox="1"/>
          <p:nvPr/>
        </p:nvSpPr>
        <p:spPr>
          <a:xfrm>
            <a:off x="1576865" y="2095782"/>
            <a:ext cx="8543519" cy="1434151"/>
          </a:xfrm>
          <a:prstGeom prst="rect">
            <a:avLst/>
          </a:prstGeom>
          <a:solidFill>
            <a:srgbClr val="000000">
              <a:alpha val="20000"/>
            </a:srgbClr>
          </a:solidFill>
        </p:spPr>
        <p:txBody>
          <a:bodyPr wrap="square" rtlCol="0" anchor="ctr">
            <a:noAutofit/>
          </a:bodyPr>
          <a:lstStyle/>
          <a:p>
            <a:pPr algn="ctr" defTabSz="914314">
              <a:defRPr/>
            </a:pPr>
            <a:endParaRPr lang="en-US" sz="1400" dirty="0">
              <a:solidFill>
                <a:srgbClr val="505050"/>
              </a:solidFill>
              <a:latin typeface="Segoe UI Semilight" panose="020B0402040204020203" pitchFamily="34" charset="0"/>
              <a:cs typeface="Segoe UI Semilight" panose="020B0402040204020203" pitchFamily="34" charset="0"/>
            </a:endParaRPr>
          </a:p>
        </p:txBody>
      </p:sp>
      <p:sp>
        <p:nvSpPr>
          <p:cNvPr id="126" name="TextBox 125"/>
          <p:cNvSpPr txBox="1"/>
          <p:nvPr/>
        </p:nvSpPr>
        <p:spPr>
          <a:xfrm>
            <a:off x="724165" y="2095782"/>
            <a:ext cx="722509" cy="1434151"/>
          </a:xfrm>
          <a:prstGeom prst="rect">
            <a:avLst/>
          </a:prstGeom>
          <a:solidFill>
            <a:schemeClr val="accent5"/>
          </a:solidFill>
        </p:spPr>
        <p:txBody>
          <a:bodyPr vert="vert270" wrap="square" rtlCol="0" anchor="ctr">
            <a:noAutofit/>
          </a:bodyPr>
          <a:lstStyle>
            <a:defPPr>
              <a:defRPr lang="en-US"/>
            </a:defPPr>
            <a:lvl1pPr algn="ctr">
              <a:defRPr sz="1600">
                <a:solidFill>
                  <a:schemeClr val="bg1"/>
                </a:solidFill>
                <a:latin typeface="Segoe UI Semilight" panose="020B0402040204020203" pitchFamily="34" charset="0"/>
                <a:cs typeface="Segoe UI Semilight" panose="020B0402040204020203" pitchFamily="34" charset="0"/>
              </a:defRPr>
            </a:lvl1pPr>
          </a:lstStyle>
          <a:p>
            <a:pPr defTabSz="914314">
              <a:defRPr/>
            </a:pPr>
            <a:r>
              <a:rPr lang="en-US" sz="1400" dirty="0">
                <a:solidFill>
                  <a:srgbClr val="FFFFFF"/>
                </a:solidFill>
                <a:latin typeface="Segoe UI Semibold" panose="020B0702040204020203" pitchFamily="34" charset="0"/>
                <a:cs typeface="Segoe UI Semibold" panose="020B0702040204020203" pitchFamily="34" charset="0"/>
              </a:rPr>
              <a:t>APP</a:t>
            </a:r>
          </a:p>
          <a:p>
            <a:pPr defTabSz="914314">
              <a:defRPr/>
            </a:pPr>
            <a:r>
              <a:rPr lang="en-US" sz="1400" dirty="0">
                <a:solidFill>
                  <a:srgbClr val="FFFFFF"/>
                </a:solidFill>
                <a:latin typeface="Segoe UI Semibold" panose="020B0702040204020203" pitchFamily="34" charset="0"/>
                <a:cs typeface="Segoe UI Semibold" panose="020B0702040204020203" pitchFamily="34" charset="0"/>
              </a:rPr>
              <a:t>MODELS</a:t>
            </a:r>
          </a:p>
        </p:txBody>
      </p:sp>
      <p:sp>
        <p:nvSpPr>
          <p:cNvPr id="127" name="TextBox 126"/>
          <p:cNvSpPr txBox="1"/>
          <p:nvPr/>
        </p:nvSpPr>
        <p:spPr>
          <a:xfrm>
            <a:off x="1576865" y="3700237"/>
            <a:ext cx="8543519" cy="1478969"/>
          </a:xfrm>
          <a:prstGeom prst="rect">
            <a:avLst/>
          </a:prstGeom>
          <a:solidFill>
            <a:srgbClr val="000000">
              <a:alpha val="20000"/>
            </a:srgbClr>
          </a:solidFill>
        </p:spPr>
        <p:txBody>
          <a:bodyPr wrap="square" rtlCol="0" anchor="ctr">
            <a:noAutofit/>
          </a:bodyPr>
          <a:lstStyle/>
          <a:p>
            <a:pPr algn="ctr" defTabSz="914314">
              <a:defRPr/>
            </a:pPr>
            <a:endParaRPr lang="en-US" sz="1400" dirty="0">
              <a:solidFill>
                <a:srgbClr val="505050"/>
              </a:solidFill>
              <a:latin typeface="Segoe UI Semilight" panose="020B0402040204020203" pitchFamily="34" charset="0"/>
              <a:cs typeface="Segoe UI Semilight" panose="020B0402040204020203" pitchFamily="34" charset="0"/>
            </a:endParaRPr>
          </a:p>
        </p:txBody>
      </p:sp>
      <p:sp>
        <p:nvSpPr>
          <p:cNvPr id="128" name="TextBox 127"/>
          <p:cNvSpPr txBox="1"/>
          <p:nvPr/>
        </p:nvSpPr>
        <p:spPr>
          <a:xfrm>
            <a:off x="724165" y="3700237"/>
            <a:ext cx="722509" cy="1478969"/>
          </a:xfrm>
          <a:prstGeom prst="rect">
            <a:avLst/>
          </a:prstGeom>
          <a:solidFill>
            <a:schemeClr val="accent5"/>
          </a:solidFill>
        </p:spPr>
        <p:txBody>
          <a:bodyPr vert="vert270" wrap="square" rtlCol="0" anchor="ctr">
            <a:noAutofit/>
          </a:bodyPr>
          <a:lstStyle/>
          <a:p>
            <a:pPr algn="ctr" defTabSz="914314">
              <a:defRPr/>
            </a:pPr>
            <a:r>
              <a:rPr lang="en-US" sz="1400" dirty="0">
                <a:solidFill>
                  <a:srgbClr val="FFFFFF"/>
                </a:solidFill>
                <a:latin typeface="Segoe UI Semibold" panose="020B0702040204020203" pitchFamily="34" charset="0"/>
                <a:cs typeface="Segoe UI Semibold" panose="020B0702040204020203" pitchFamily="34" charset="0"/>
              </a:rPr>
              <a:t>BASE</a:t>
            </a:r>
          </a:p>
          <a:p>
            <a:pPr algn="ctr" defTabSz="914314">
              <a:defRPr/>
            </a:pPr>
            <a:r>
              <a:rPr lang="en-US" sz="1400" dirty="0">
                <a:solidFill>
                  <a:srgbClr val="FFFFFF"/>
                </a:solidFill>
                <a:latin typeface="Segoe UI Semibold" panose="020B0702040204020203" pitchFamily="34" charset="0"/>
                <a:cs typeface="Segoe UI Semibold" panose="020B0702040204020203" pitchFamily="34" charset="0"/>
              </a:rPr>
              <a:t>LIBRARIES</a:t>
            </a:r>
          </a:p>
        </p:txBody>
      </p:sp>
      <p:grpSp>
        <p:nvGrpSpPr>
          <p:cNvPr id="140" name="Group 139"/>
          <p:cNvGrpSpPr/>
          <p:nvPr/>
        </p:nvGrpSpPr>
        <p:grpSpPr>
          <a:xfrm>
            <a:off x="1573570" y="5517311"/>
            <a:ext cx="8551894" cy="1034966"/>
            <a:chOff x="1973256" y="5338408"/>
            <a:chExt cx="8553107" cy="1035113"/>
          </a:xfrm>
        </p:grpSpPr>
        <p:sp>
          <p:nvSpPr>
            <p:cNvPr id="141" name="TextBox 140"/>
            <p:cNvSpPr txBox="1"/>
            <p:nvPr/>
          </p:nvSpPr>
          <p:spPr>
            <a:xfrm>
              <a:off x="1973257" y="5338408"/>
              <a:ext cx="8553106" cy="1035113"/>
            </a:xfrm>
            <a:prstGeom prst="rect">
              <a:avLst/>
            </a:prstGeom>
            <a:solidFill>
              <a:schemeClr val="accent5"/>
            </a:solidFill>
          </p:spPr>
          <p:txBody>
            <a:bodyPr wrap="square" rtlCol="0" anchor="ctr">
              <a:noAutofit/>
            </a:bodyPr>
            <a:lstStyle/>
            <a:p>
              <a:pPr algn="ctr" defTabSz="914314">
                <a:defRPr/>
              </a:pPr>
              <a:endParaRPr lang="en-US" sz="1400" dirty="0">
                <a:solidFill>
                  <a:srgbClr val="505050"/>
                </a:solidFill>
                <a:latin typeface="Segoe UI Semilight" panose="020B0402040204020203" pitchFamily="34" charset="0"/>
                <a:cs typeface="Segoe UI Semilight" panose="020B0402040204020203" pitchFamily="34" charset="0"/>
              </a:endParaRPr>
            </a:p>
          </p:txBody>
        </p:sp>
        <p:sp>
          <p:nvSpPr>
            <p:cNvPr id="142" name="TextBox 141"/>
            <p:cNvSpPr txBox="1"/>
            <p:nvPr/>
          </p:nvSpPr>
          <p:spPr>
            <a:xfrm>
              <a:off x="2811442" y="5777636"/>
              <a:ext cx="2060130" cy="451493"/>
            </a:xfrm>
            <a:prstGeom prst="rect">
              <a:avLst/>
            </a:prstGeom>
            <a:solidFill>
              <a:srgbClr val="000000">
                <a:alpha val="10196"/>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Compilers</a:t>
              </a:r>
            </a:p>
          </p:txBody>
        </p:sp>
        <p:sp>
          <p:nvSpPr>
            <p:cNvPr id="143" name="TextBox 142"/>
            <p:cNvSpPr txBox="1"/>
            <p:nvPr/>
          </p:nvSpPr>
          <p:spPr>
            <a:xfrm>
              <a:off x="5235634" y="5777636"/>
              <a:ext cx="2060130" cy="451493"/>
            </a:xfrm>
            <a:prstGeom prst="rect">
              <a:avLst/>
            </a:prstGeom>
            <a:solidFill>
              <a:srgbClr val="000000">
                <a:alpha val="10196"/>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Languages</a:t>
              </a:r>
            </a:p>
          </p:txBody>
        </p:sp>
        <p:sp>
          <p:nvSpPr>
            <p:cNvPr id="144" name="TextBox 143"/>
            <p:cNvSpPr txBox="1"/>
            <p:nvPr/>
          </p:nvSpPr>
          <p:spPr>
            <a:xfrm>
              <a:off x="7659826" y="5777636"/>
              <a:ext cx="2060130" cy="451493"/>
            </a:xfrm>
            <a:prstGeom prst="rect">
              <a:avLst/>
            </a:prstGeom>
            <a:solidFill>
              <a:srgbClr val="000000">
                <a:alpha val="10196"/>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 components</a:t>
              </a:r>
            </a:p>
          </p:txBody>
        </p:sp>
        <p:sp>
          <p:nvSpPr>
            <p:cNvPr id="145" name="TextBox 144"/>
            <p:cNvSpPr txBox="1"/>
            <p:nvPr/>
          </p:nvSpPr>
          <p:spPr>
            <a:xfrm>
              <a:off x="1973256" y="5338408"/>
              <a:ext cx="8553106" cy="326690"/>
            </a:xfrm>
            <a:prstGeom prst="rect">
              <a:avLst/>
            </a:prstGeom>
            <a:solidFill>
              <a:srgbClr val="000000">
                <a:alpha val="10196"/>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COMMON INFRASTRUCTURE</a:t>
              </a:r>
            </a:p>
          </p:txBody>
        </p:sp>
      </p:grpSp>
      <p:sp>
        <p:nvSpPr>
          <p:cNvPr id="58" name="TextBox 57"/>
          <p:cNvSpPr txBox="1"/>
          <p:nvPr/>
        </p:nvSpPr>
        <p:spPr>
          <a:xfrm>
            <a:off x="10237196" y="3700237"/>
            <a:ext cx="1741593" cy="1478969"/>
          </a:xfrm>
          <a:prstGeom prst="rect">
            <a:avLst/>
          </a:prstGeom>
          <a:solidFill>
            <a:srgbClr val="CFCFCF"/>
          </a:solidFill>
        </p:spPr>
        <p:txBody>
          <a:bodyPr wrap="square" rtlCol="0" anchor="ctr">
            <a:noAutofit/>
          </a:bodyPr>
          <a:lstStyle>
            <a:defPPr>
              <a:defRPr lang="en-US"/>
            </a:defPPr>
            <a:lvl1pPr algn="ctr">
              <a:defRPr sz="1400">
                <a:latin typeface="Segoe UI Semilight" panose="020B0402040204020203" pitchFamily="34" charset="0"/>
                <a:cs typeface="Segoe UI Semilight" panose="020B0402040204020203" pitchFamily="34" charset="0"/>
              </a:defRPr>
            </a:lvl1pPr>
          </a:lstStyle>
          <a:p>
            <a:pPr defTabSz="914314">
              <a:defRPr/>
            </a:pPr>
            <a:endParaRPr lang="en-US" dirty="0">
              <a:solidFill>
                <a:srgbClr val="505050"/>
              </a:solidFill>
            </a:endParaRPr>
          </a:p>
        </p:txBody>
      </p:sp>
      <p:sp>
        <p:nvSpPr>
          <p:cNvPr id="59" name="Rectangle 58"/>
          <p:cNvSpPr/>
          <p:nvPr/>
        </p:nvSpPr>
        <p:spPr>
          <a:xfrm>
            <a:off x="10237196" y="4691450"/>
            <a:ext cx="1741593" cy="487756"/>
          </a:xfrm>
          <a:prstGeom prst="rect">
            <a:avLst/>
          </a:prstGeom>
        </p:spPr>
        <p:txBody>
          <a:bodyPr wrap="square">
            <a:spAutoFit/>
          </a:bodyPr>
          <a:lstStyle/>
          <a:p>
            <a:pPr marL="0" lvl="1" algn="ctr" defTabSz="894619">
              <a:lnSpc>
                <a:spcPct val="90000"/>
              </a:lnSpc>
              <a:spcAft>
                <a:spcPts val="325"/>
              </a:spcAft>
              <a:defRPr/>
            </a:pPr>
            <a:r>
              <a:rPr lang="en-US" sz="1400" dirty="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rPr>
              <a:t>PCL reference assemblies</a:t>
            </a:r>
          </a:p>
        </p:txBody>
      </p:sp>
      <p:sp>
        <p:nvSpPr>
          <p:cNvPr id="60" name="TextBox 59"/>
          <p:cNvSpPr txBox="1"/>
          <p:nvPr/>
        </p:nvSpPr>
        <p:spPr>
          <a:xfrm>
            <a:off x="10389321" y="3963953"/>
            <a:ext cx="1437345" cy="720466"/>
          </a:xfrm>
          <a:prstGeom prst="rect">
            <a:avLst/>
          </a:prstGeom>
          <a:solidFill>
            <a:srgbClr val="7F7F7F"/>
          </a:solidFill>
        </p:spPr>
        <p:txBody>
          <a:bodyPr wrap="square"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defTabSz="914314">
              <a:defRPr/>
            </a:pPr>
            <a:r>
              <a:rPr lang="en-US" dirty="0">
                <a:gradFill>
                  <a:gsLst>
                    <a:gs pos="0">
                      <a:srgbClr val="FFFFFF"/>
                    </a:gs>
                    <a:gs pos="100000">
                      <a:srgbClr val="FFFFFF"/>
                    </a:gs>
                  </a:gsLst>
                  <a:lin ang="5400000" scaled="1"/>
                </a:gradFill>
              </a:rPr>
              <a:t>Reference implementation</a:t>
            </a:r>
          </a:p>
        </p:txBody>
      </p:sp>
      <p:sp>
        <p:nvSpPr>
          <p:cNvPr id="30" name="TextBox 29"/>
          <p:cNvSpPr txBox="1"/>
          <p:nvPr/>
        </p:nvSpPr>
        <p:spPr>
          <a:xfrm>
            <a:off x="10237196" y="2095782"/>
            <a:ext cx="1741593" cy="1434151"/>
          </a:xfrm>
          <a:prstGeom prst="rect">
            <a:avLst/>
          </a:prstGeom>
          <a:solidFill>
            <a:srgbClr val="CFCFCF"/>
          </a:solidFill>
        </p:spPr>
        <p:txBody>
          <a:bodyPr wrap="square" rtlCol="0" anchor="ctr">
            <a:noAutofit/>
          </a:bodyPr>
          <a:lstStyle/>
          <a:p>
            <a:pPr algn="ctr" defTabSz="914314">
              <a:defRPr/>
            </a:pPr>
            <a:endParaRPr lang="en-US" sz="1400" dirty="0">
              <a:solidFill>
                <a:srgbClr val="505050"/>
              </a:solidFill>
              <a:latin typeface="Segoe UI Semilight" panose="020B0402040204020203" pitchFamily="34" charset="0"/>
              <a:cs typeface="Segoe UI Semilight" panose="020B0402040204020203" pitchFamily="34" charset="0"/>
            </a:endParaRPr>
          </a:p>
        </p:txBody>
      </p:sp>
      <p:sp>
        <p:nvSpPr>
          <p:cNvPr id="32" name="Rectangle 31"/>
          <p:cNvSpPr/>
          <p:nvPr/>
        </p:nvSpPr>
        <p:spPr>
          <a:xfrm>
            <a:off x="10402103" y="2317048"/>
            <a:ext cx="1411779" cy="290038"/>
          </a:xfrm>
          <a:prstGeom prst="rect">
            <a:avLst/>
          </a:prstGeom>
        </p:spPr>
        <p:txBody>
          <a:bodyPr wrap="square">
            <a:spAutoFit/>
          </a:bodyPr>
          <a:lstStyle/>
          <a:p>
            <a:pPr marL="0" lvl="1" algn="ctr" defTabSz="894619">
              <a:lnSpc>
                <a:spcPct val="90000"/>
              </a:lnSpc>
              <a:spcAft>
                <a:spcPts val="325"/>
              </a:spcAft>
              <a:defRPr/>
            </a:pPr>
            <a:r>
              <a:rPr lang="en-US" sz="1400" dirty="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rPr>
              <a:t>My code</a:t>
            </a:r>
          </a:p>
        </p:txBody>
      </p:sp>
      <p:grpSp>
        <p:nvGrpSpPr>
          <p:cNvPr id="36" name="Group 35"/>
          <p:cNvGrpSpPr/>
          <p:nvPr/>
        </p:nvGrpSpPr>
        <p:grpSpPr>
          <a:xfrm>
            <a:off x="11040768" y="3159215"/>
            <a:ext cx="134451" cy="804739"/>
            <a:chOff x="10183906" y="1406203"/>
            <a:chExt cx="134470" cy="804852"/>
          </a:xfrm>
        </p:grpSpPr>
        <p:sp>
          <p:nvSpPr>
            <p:cNvPr id="50" name="Oval 49"/>
            <p:cNvSpPr/>
            <p:nvPr/>
          </p:nvSpPr>
          <p:spPr>
            <a:xfrm>
              <a:off x="10183906" y="1406203"/>
              <a:ext cx="134470" cy="13447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sz="1836">
                <a:solidFill>
                  <a:srgbClr val="FFFFFF"/>
                </a:solidFill>
                <a:latin typeface="Segoe UI"/>
              </a:endParaRPr>
            </a:p>
          </p:txBody>
        </p:sp>
        <p:cxnSp>
          <p:nvCxnSpPr>
            <p:cNvPr id="51" name="Straight Connector 50"/>
            <p:cNvCxnSpPr/>
            <p:nvPr/>
          </p:nvCxnSpPr>
          <p:spPr>
            <a:xfrm>
              <a:off x="10251141" y="1532785"/>
              <a:ext cx="0" cy="678270"/>
            </a:xfrm>
            <a:prstGeom prst="line">
              <a:avLst/>
            </a:prstGeom>
            <a:solidFill>
              <a:schemeClr val="tx1">
                <a:lumMod val="50000"/>
                <a:lumOff val="50000"/>
              </a:schemeClr>
            </a:solid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cxnSp>
      </p:grpSp>
      <p:sp>
        <p:nvSpPr>
          <p:cNvPr id="52" name="TextBox 51"/>
          <p:cNvSpPr txBox="1"/>
          <p:nvPr/>
        </p:nvSpPr>
        <p:spPr>
          <a:xfrm>
            <a:off x="7534214" y="3845430"/>
            <a:ext cx="1720310" cy="399225"/>
          </a:xfrm>
          <a:prstGeom prst="rect">
            <a:avLst/>
          </a:prstGeom>
          <a:solidFill>
            <a:srgbClr val="000000">
              <a:alpha val="25000"/>
            </a:srgbClr>
          </a:solidFill>
        </p:spPr>
        <p:txBody>
          <a:bodyPr wrap="square"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defTabSz="914314">
              <a:defRPr/>
            </a:pPr>
            <a:r>
              <a:rPr lang="en-US"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Implementation 3</a:t>
            </a:r>
          </a:p>
        </p:txBody>
      </p:sp>
      <p:cxnSp>
        <p:nvCxnSpPr>
          <p:cNvPr id="53" name="Straight Connector 52"/>
          <p:cNvCxnSpPr/>
          <p:nvPr/>
        </p:nvCxnSpPr>
        <p:spPr>
          <a:xfrm flipV="1">
            <a:off x="3609958" y="4586043"/>
            <a:ext cx="6794900" cy="28616"/>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p:cNvCxnSpPr>
            <a:endCxn id="60" idx="1"/>
          </p:cNvCxnSpPr>
          <p:nvPr/>
        </p:nvCxnSpPr>
        <p:spPr>
          <a:xfrm>
            <a:off x="6425801" y="4324186"/>
            <a:ext cx="3963519"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54"/>
          <p:cNvCxnSpPr/>
          <p:nvPr/>
        </p:nvCxnSpPr>
        <p:spPr>
          <a:xfrm>
            <a:off x="9258295" y="4045042"/>
            <a:ext cx="1143808"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6" name="TextBox 55"/>
          <p:cNvSpPr txBox="1"/>
          <p:nvPr/>
        </p:nvSpPr>
        <p:spPr>
          <a:xfrm>
            <a:off x="4693465" y="4128433"/>
            <a:ext cx="1720310" cy="399225"/>
          </a:xfrm>
          <a:prstGeom prst="rect">
            <a:avLst/>
          </a:prstGeom>
          <a:solidFill>
            <a:srgbClr val="000000">
              <a:alpha val="25000"/>
            </a:srgbClr>
          </a:solidFill>
        </p:spPr>
        <p:txBody>
          <a:bodyPr wrap="square"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defTabSz="914314">
              <a:defRPr/>
            </a:pPr>
            <a:r>
              <a:rPr lang="en-US"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Implementation 2</a:t>
            </a:r>
          </a:p>
        </p:txBody>
      </p:sp>
      <p:sp>
        <p:nvSpPr>
          <p:cNvPr id="57" name="TextBox 56"/>
          <p:cNvSpPr txBox="1"/>
          <p:nvPr/>
        </p:nvSpPr>
        <p:spPr>
          <a:xfrm>
            <a:off x="1899538" y="4404591"/>
            <a:ext cx="1720310" cy="399225"/>
          </a:xfrm>
          <a:prstGeom prst="rect">
            <a:avLst/>
          </a:prstGeom>
          <a:solidFill>
            <a:srgbClr val="000000">
              <a:alpha val="25000"/>
            </a:srgbClr>
          </a:solidFill>
        </p:spPr>
        <p:txBody>
          <a:bodyPr wrap="square"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defTabSz="914314">
              <a:defRPr/>
            </a:pPr>
            <a:r>
              <a:rPr lang="en-US"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Implementation 1</a:t>
            </a:r>
          </a:p>
        </p:txBody>
      </p:sp>
      <p:sp>
        <p:nvSpPr>
          <p:cNvPr id="3" name="Title 2"/>
          <p:cNvSpPr>
            <a:spLocks noGrp="1"/>
          </p:cNvSpPr>
          <p:nvPr>
            <p:ph type="title"/>
          </p:nvPr>
        </p:nvSpPr>
        <p:spPr/>
        <p:txBody>
          <a:bodyPr/>
          <a:lstStyle/>
          <a:p>
            <a:r>
              <a:rPr lang="en-US" dirty="0"/>
              <a:t>.NET today</a:t>
            </a:r>
            <a:r>
              <a:rPr lang="en-US" dirty="0">
                <a:latin typeface="Segoe UI Light" panose="020B0502040204020203" pitchFamily="34" charset="0"/>
                <a:cs typeface="Segoe UI Light" panose="020B0502040204020203" pitchFamily="34" charset="0"/>
              </a:rPr>
              <a:t>—reusing code</a:t>
            </a:r>
          </a:p>
        </p:txBody>
      </p:sp>
    </p:spTree>
    <p:extLst>
      <p:ext uri="{BB962C8B-B14F-4D97-AF65-F5344CB8AC3E}">
        <p14:creationId xmlns:p14="http://schemas.microsoft.com/office/powerpoint/2010/main" val="2417736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9" name="TextBox 48"/>
          <p:cNvSpPr txBox="1"/>
          <p:nvPr/>
        </p:nvSpPr>
        <p:spPr>
          <a:xfrm>
            <a:off x="3017654" y="3921056"/>
            <a:ext cx="8712706" cy="2042171"/>
          </a:xfrm>
          <a:prstGeom prst="rect">
            <a:avLst/>
          </a:prstGeom>
          <a:solidFill>
            <a:srgbClr val="000000">
              <a:alpha val="12941"/>
            </a:srgbClr>
          </a:solidFill>
        </p:spPr>
        <p:txBody>
          <a:bodyPr wrap="square" lIns="365708" rIns="182854" rtlCol="0" anchor="ctr">
            <a:noAutofit/>
          </a:bodyPr>
          <a:lstStyle/>
          <a:p>
            <a:pPr marL="669177" indent="-334589" defTabSz="914314">
              <a:buFont typeface="Arial" panose="020B0604020202020204" pitchFamily="34" charset="0"/>
              <a:buChar char="•"/>
              <a:defRPr/>
            </a:pPr>
            <a:r>
              <a:rPr lang="en-US" sz="2000" dirty="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rPr>
              <a:t>Need implementations of new capabilities on each platform</a:t>
            </a:r>
          </a:p>
          <a:p>
            <a:pPr marL="669177" indent="-334589" defTabSz="914314">
              <a:buFont typeface="Arial" panose="020B0604020202020204" pitchFamily="34" charset="0"/>
              <a:buChar char="•"/>
              <a:defRPr/>
            </a:pPr>
            <a:r>
              <a:rPr lang="en-US" sz="2000" dirty="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rPr>
              <a:t>Need to align with different ship cycles (e.g., Windows for </a:t>
            </a:r>
            <a:br>
              <a:rPr lang="en-US" sz="2000" dirty="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rPr>
            </a:br>
            <a:r>
              <a:rPr lang="en-US" sz="2000" dirty="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rPr>
              <a:t>.NET Framework)</a:t>
            </a:r>
          </a:p>
        </p:txBody>
      </p:sp>
      <p:sp useBgFill="1">
        <p:nvSpPr>
          <p:cNvPr id="12" name="TextBox 11"/>
          <p:cNvSpPr txBox="1"/>
          <p:nvPr/>
        </p:nvSpPr>
        <p:spPr>
          <a:xfrm>
            <a:off x="1" y="3921056"/>
            <a:ext cx="3442375" cy="2042171"/>
          </a:xfrm>
          <a:prstGeom prst="homePlate">
            <a:avLst>
              <a:gd name="adj" fmla="val 20154"/>
            </a:avLst>
          </a:prstGeom>
        </p:spPr>
        <p:txBody>
          <a:bodyPr wrap="square" rtlCol="0" anchor="ctr">
            <a:noAutofit/>
          </a:bodyPr>
          <a:lstStyle/>
          <a:p>
            <a:pPr algn="ctr" defTabSz="914314">
              <a:defRPr/>
            </a:pPr>
            <a:endParaRPr lang="en-US" sz="2353"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46" name="TextBox 45"/>
          <p:cNvSpPr txBox="1"/>
          <p:nvPr/>
        </p:nvSpPr>
        <p:spPr>
          <a:xfrm>
            <a:off x="3017654" y="1635379"/>
            <a:ext cx="8712706" cy="2042171"/>
          </a:xfrm>
          <a:prstGeom prst="rect">
            <a:avLst/>
          </a:prstGeom>
          <a:solidFill>
            <a:srgbClr val="000000">
              <a:alpha val="12941"/>
            </a:srgbClr>
          </a:solidFill>
        </p:spPr>
        <p:txBody>
          <a:bodyPr wrap="square" lIns="365708" rIns="182854" rtlCol="0" anchor="ctr">
            <a:noAutofit/>
          </a:bodyPr>
          <a:lstStyle/>
          <a:p>
            <a:pPr marL="669177" indent="-334589" defTabSz="914314">
              <a:buFont typeface="Arial" panose="020B0604020202020204" pitchFamily="34" charset="0"/>
              <a:buChar char="•"/>
              <a:defRPr/>
            </a:pPr>
            <a:r>
              <a:rPr lang="en-US" sz="2000" dirty="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rPr>
              <a:t>Key API’s are not present on all platforms</a:t>
            </a:r>
          </a:p>
          <a:p>
            <a:pPr marL="669177" indent="-334589" defTabSz="914314">
              <a:buFont typeface="Arial" panose="020B0604020202020204" pitchFamily="34" charset="0"/>
              <a:buChar char="•"/>
              <a:defRPr/>
            </a:pPr>
            <a:r>
              <a:rPr lang="en-US" sz="2000" dirty="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rPr>
              <a:t>Different implementations on each platform</a:t>
            </a:r>
          </a:p>
          <a:p>
            <a:pPr marL="669177" indent="-334589" defTabSz="914314">
              <a:buFont typeface="Arial" panose="020B0604020202020204" pitchFamily="34" charset="0"/>
              <a:buChar char="•"/>
              <a:defRPr/>
            </a:pPr>
            <a:r>
              <a:rPr lang="en-US" sz="2000" dirty="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rPr>
              <a:t>Need to target a small common denominator to reuse code</a:t>
            </a:r>
          </a:p>
          <a:p>
            <a:pPr marL="669177" indent="-334589" defTabSz="914314">
              <a:buFont typeface="Arial" panose="020B0604020202020204" pitchFamily="34" charset="0"/>
              <a:buChar char="•"/>
              <a:defRPr/>
            </a:pPr>
            <a:r>
              <a:rPr lang="en-US" sz="2000" dirty="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rPr>
              <a:t>Need to master 3+1 base class libraries</a:t>
            </a:r>
          </a:p>
        </p:txBody>
      </p:sp>
      <p:sp useBgFill="1">
        <p:nvSpPr>
          <p:cNvPr id="10" name="TextBox 9"/>
          <p:cNvSpPr txBox="1"/>
          <p:nvPr/>
        </p:nvSpPr>
        <p:spPr>
          <a:xfrm>
            <a:off x="1" y="1635379"/>
            <a:ext cx="3442375" cy="2042171"/>
          </a:xfrm>
          <a:prstGeom prst="homePlate">
            <a:avLst>
              <a:gd name="adj" fmla="val 20154"/>
            </a:avLst>
          </a:prstGeom>
        </p:spPr>
        <p:txBody>
          <a:bodyPr wrap="square" rtlCol="0" anchor="ctr">
            <a:noAutofit/>
          </a:bodyPr>
          <a:lstStyle/>
          <a:p>
            <a:pPr algn="ctr" defTabSz="914314">
              <a:defRPr/>
            </a:pPr>
            <a:endParaRPr lang="en-US" sz="2353"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2" name="Title 1"/>
          <p:cNvSpPr>
            <a:spLocks noGrp="1"/>
          </p:cNvSpPr>
          <p:nvPr>
            <p:ph type="title"/>
          </p:nvPr>
        </p:nvSpPr>
        <p:spPr/>
        <p:txBody>
          <a:bodyPr/>
          <a:lstStyle/>
          <a:p>
            <a:r>
              <a:rPr lang="en-US" dirty="0"/>
              <a:t>.NET today</a:t>
            </a:r>
            <a:r>
              <a:rPr lang="en-US" dirty="0">
                <a:latin typeface="Segoe UI Light" panose="020B0502040204020203" pitchFamily="34" charset="0"/>
                <a:cs typeface="Segoe UI Light" panose="020B0502040204020203" pitchFamily="34" charset="0"/>
              </a:rPr>
              <a:t>—challenges</a:t>
            </a:r>
          </a:p>
        </p:txBody>
      </p:sp>
      <p:sp>
        <p:nvSpPr>
          <p:cNvPr id="14" name="TextBox 13"/>
          <p:cNvSpPr txBox="1"/>
          <p:nvPr/>
        </p:nvSpPr>
        <p:spPr>
          <a:xfrm>
            <a:off x="457552" y="1635379"/>
            <a:ext cx="2984824" cy="2042171"/>
          </a:xfrm>
          <a:prstGeom prst="homePlate">
            <a:avLst>
              <a:gd name="adj" fmla="val 20154"/>
            </a:avLst>
          </a:prstGeom>
          <a:solidFill>
            <a:schemeClr val="accent1"/>
          </a:solidFill>
        </p:spPr>
        <p:txBody>
          <a:bodyPr wrap="square" rtlCol="0" anchor="ctr">
            <a:noAutofit/>
          </a:bodyPr>
          <a:lstStyle/>
          <a:p>
            <a:pPr algn="ctr" defTabSz="914314">
              <a:defRPr/>
            </a:pPr>
            <a:r>
              <a:rPr lang="en-US" sz="2353"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Developers</a:t>
            </a:r>
          </a:p>
        </p:txBody>
      </p:sp>
      <p:sp>
        <p:nvSpPr>
          <p:cNvPr id="53" name="TextBox 52"/>
          <p:cNvSpPr txBox="1"/>
          <p:nvPr/>
        </p:nvSpPr>
        <p:spPr>
          <a:xfrm>
            <a:off x="457551" y="3921056"/>
            <a:ext cx="2984824" cy="2042171"/>
          </a:xfrm>
          <a:prstGeom prst="homePlate">
            <a:avLst>
              <a:gd name="adj" fmla="val 20154"/>
            </a:avLst>
          </a:prstGeom>
          <a:solidFill>
            <a:schemeClr val="accent1"/>
          </a:solidFill>
        </p:spPr>
        <p:txBody>
          <a:bodyPr wrap="square" rtlCol="0" anchor="ctr">
            <a:noAutofit/>
          </a:bodyPr>
          <a:lstStyle/>
          <a:p>
            <a:pPr algn="ctr" defTabSz="914314">
              <a:defRPr/>
            </a:pPr>
            <a:r>
              <a:rPr lang="en-US" sz="2353"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Platforms</a:t>
            </a:r>
          </a:p>
        </p:txBody>
      </p:sp>
    </p:spTree>
    <p:extLst>
      <p:ext uri="{BB962C8B-B14F-4D97-AF65-F5344CB8AC3E}">
        <p14:creationId xmlns:p14="http://schemas.microsoft.com/office/powerpoint/2010/main" val="1162924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0-#ppt_w/2"/>
                                          </p:val>
                                        </p:tav>
                                        <p:tav tm="100000">
                                          <p:val>
                                            <p:strVal val="#ppt_x"/>
                                          </p:val>
                                        </p:tav>
                                      </p:tavLst>
                                    </p:anim>
                                    <p:anim calcmode="lin" valueType="num">
                                      <p:cBhvr additive="base">
                                        <p:cTn id="12" dur="500" fill="hold"/>
                                        <p:tgtEl>
                                          <p:spTgt spid="4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childTnLst>
                          </p:cTn>
                        </p:par>
                        <p:par>
                          <p:cTn id="17" fill="hold">
                            <p:stCondLst>
                              <p:cond delay="1500"/>
                            </p:stCondLst>
                            <p:childTnLst>
                              <p:par>
                                <p:cTn id="18" presetID="2" presetClass="entr" presetSubtype="8" decel="10000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additive="base">
                                        <p:cTn id="20" dur="500" fill="hold"/>
                                        <p:tgtEl>
                                          <p:spTgt spid="49"/>
                                        </p:tgtEl>
                                        <p:attrNameLst>
                                          <p:attrName>ppt_x</p:attrName>
                                        </p:attrNameLst>
                                      </p:cBhvr>
                                      <p:tavLst>
                                        <p:tav tm="0">
                                          <p:val>
                                            <p:strVal val="0-#ppt_w/2"/>
                                          </p:val>
                                        </p:tav>
                                        <p:tav tm="100000">
                                          <p:val>
                                            <p:strVal val="#ppt_x"/>
                                          </p:val>
                                        </p:tav>
                                      </p:tavLst>
                                    </p:anim>
                                    <p:anim calcmode="lin" valueType="num">
                                      <p:cBhvr additive="base">
                                        <p:cTn id="21"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6" grpId="0" animBg="1"/>
      <p:bldP spid="14" grpId="0" animBg="1"/>
      <p:bldP spid="5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tomorrow</a:t>
            </a:r>
          </a:p>
        </p:txBody>
      </p:sp>
      <p:grpSp>
        <p:nvGrpSpPr>
          <p:cNvPr id="27" name="Group 26"/>
          <p:cNvGrpSpPr/>
          <p:nvPr/>
        </p:nvGrpSpPr>
        <p:grpSpPr>
          <a:xfrm>
            <a:off x="1573380" y="1354089"/>
            <a:ext cx="2771665" cy="1926420"/>
            <a:chOff x="1719261" y="1582079"/>
            <a:chExt cx="2772058" cy="1926693"/>
          </a:xfrm>
        </p:grpSpPr>
        <p:sp>
          <p:nvSpPr>
            <p:cNvPr id="28" name="Rectangle 27"/>
            <p:cNvSpPr/>
            <p:nvPr/>
          </p:nvSpPr>
          <p:spPr bwMode="auto">
            <a:xfrm>
              <a:off x="1719261" y="1582079"/>
              <a:ext cx="2772058" cy="1926693"/>
            </a:xfrm>
            <a:prstGeom prst="rect">
              <a:avLst/>
            </a:prstGeom>
            <a:solidFill>
              <a:schemeClr val="accent1"/>
            </a:solidFill>
            <a:ln w="25400" cap="flat" cmpd="sng" algn="ctr">
              <a:noFill/>
              <a:prstDash val="solid"/>
              <a:headEnd type="none" w="med" len="med"/>
              <a:tailEnd type="none" w="med" len="med"/>
            </a:ln>
            <a:effectLst/>
          </p:spPr>
          <p:txBody>
            <a:bodyPr vert="horz" wrap="square" lIns="716088" tIns="268534" rIns="87747" bIns="87751" numCol="1" rtlCol="0" anchor="t" anchorCtr="0" compatLnSpc="1">
              <a:prstTxWarp prst="textNoShape">
                <a:avLst/>
              </a:prstTxWarp>
            </a:bodyPr>
            <a:lstStyle/>
            <a:p>
              <a:pPr defTabSz="894792">
                <a:defRPr/>
              </a:pPr>
              <a:r>
                <a:rPr lang="en-US" sz="2742" dirty="0">
                  <a:gradFill>
                    <a:gsLst>
                      <a:gs pos="14679">
                        <a:srgbClr val="FFFFFF"/>
                      </a:gs>
                      <a:gs pos="38000">
                        <a:srgbClr val="FFFFFF"/>
                      </a:gs>
                    </a:gsLst>
                    <a:lin ang="5400000" scaled="1"/>
                  </a:gradFill>
                  <a:latin typeface="Segoe UI Light"/>
                </a:rPr>
                <a:t>  </a:t>
              </a:r>
            </a:p>
          </p:txBody>
        </p:sp>
        <p:sp>
          <p:nvSpPr>
            <p:cNvPr id="29" name="TextBox 28"/>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algn="ctr" defTabSz="914314">
                <a:defRPr/>
              </a:pPr>
              <a:r>
                <a:rPr lang="en-US" sz="1836" dirty="0">
                  <a:solidFill>
                    <a:srgbClr val="FFFFFF"/>
                  </a:solidFill>
                  <a:latin typeface="Segoe UI Semibold" panose="020B0702040204020203" pitchFamily="34" charset="0"/>
                  <a:cs typeface="Segoe UI Semibold" panose="020B0702040204020203" pitchFamily="34" charset="0"/>
                </a:rPr>
                <a:t>.NET FRAMEWORK</a:t>
              </a:r>
            </a:p>
          </p:txBody>
        </p:sp>
      </p:grpSp>
      <p:grpSp>
        <p:nvGrpSpPr>
          <p:cNvPr id="30" name="Group 29"/>
          <p:cNvGrpSpPr/>
          <p:nvPr/>
        </p:nvGrpSpPr>
        <p:grpSpPr>
          <a:xfrm>
            <a:off x="4468506" y="1354089"/>
            <a:ext cx="2762515" cy="1926420"/>
            <a:chOff x="4604404" y="1582078"/>
            <a:chExt cx="2772059" cy="1926693"/>
          </a:xfrm>
        </p:grpSpPr>
        <p:sp>
          <p:nvSpPr>
            <p:cNvPr id="31" name="Rectangle 30"/>
            <p:cNvSpPr/>
            <p:nvPr/>
          </p:nvSpPr>
          <p:spPr bwMode="auto">
            <a:xfrm>
              <a:off x="4604404" y="1582078"/>
              <a:ext cx="2772058" cy="1926693"/>
            </a:xfrm>
            <a:prstGeom prst="rect">
              <a:avLst/>
            </a:prstGeom>
            <a:solidFill>
              <a:schemeClr val="accent3"/>
            </a:solidFill>
            <a:ln w="25400" cap="flat" cmpd="sng" algn="ctr">
              <a:noFill/>
              <a:prstDash val="solid"/>
              <a:headEnd type="none" w="med" len="med"/>
              <a:tailEnd type="none" w="med" len="med"/>
            </a:ln>
            <a:effectLst/>
          </p:spPr>
          <p:txBody>
            <a:bodyPr vert="horz" wrap="square" lIns="716088" tIns="268534" rIns="87747" bIns="87751" numCol="1" rtlCol="0" anchor="t" anchorCtr="0" compatLnSpc="1">
              <a:prstTxWarp prst="textNoShape">
                <a:avLst/>
              </a:prstTxWarp>
            </a:bodyPr>
            <a:lstStyle/>
            <a:p>
              <a:pPr defTabSz="894792">
                <a:defRPr/>
              </a:pPr>
              <a:r>
                <a:rPr lang="en-US" sz="2742" dirty="0">
                  <a:gradFill>
                    <a:gsLst>
                      <a:gs pos="14679">
                        <a:srgbClr val="FFFFFF"/>
                      </a:gs>
                      <a:gs pos="38000">
                        <a:srgbClr val="FFFFFF"/>
                      </a:gs>
                    </a:gsLst>
                    <a:lin ang="5400000" scaled="1"/>
                  </a:gradFill>
                  <a:latin typeface="Segoe UI Light"/>
                </a:rPr>
                <a:t>  </a:t>
              </a:r>
            </a:p>
          </p:txBody>
        </p:sp>
        <p:sp>
          <p:nvSpPr>
            <p:cNvPr id="33" name="TextBox 32"/>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algn="ctr" defTabSz="914314">
                <a:defRPr/>
              </a:pPr>
              <a:r>
                <a:rPr lang="en-US" sz="1836" dirty="0">
                  <a:solidFill>
                    <a:srgbClr val="FFFFFF"/>
                  </a:solidFill>
                  <a:latin typeface="Segoe UI Semibold" panose="020B0702040204020203" pitchFamily="34" charset="0"/>
                  <a:cs typeface="Segoe UI Semibold" panose="020B0702040204020203" pitchFamily="34" charset="0"/>
                </a:rPr>
                <a:t>.NET CORE</a:t>
              </a:r>
            </a:p>
          </p:txBody>
        </p:sp>
      </p:grpSp>
      <p:grpSp>
        <p:nvGrpSpPr>
          <p:cNvPr id="42" name="Group 41"/>
          <p:cNvGrpSpPr/>
          <p:nvPr/>
        </p:nvGrpSpPr>
        <p:grpSpPr>
          <a:xfrm>
            <a:off x="7353452" y="1355272"/>
            <a:ext cx="2766932" cy="1925238"/>
            <a:chOff x="7489548" y="1582078"/>
            <a:chExt cx="2770346" cy="1925511"/>
          </a:xfrm>
        </p:grpSpPr>
        <p:sp>
          <p:nvSpPr>
            <p:cNvPr id="43" name="Rectangle 42"/>
            <p:cNvSpPr/>
            <p:nvPr/>
          </p:nvSpPr>
          <p:spPr bwMode="auto">
            <a:xfrm>
              <a:off x="7489548" y="1582079"/>
              <a:ext cx="2770346" cy="1925510"/>
            </a:xfrm>
            <a:prstGeom prst="rect">
              <a:avLst/>
            </a:prstGeom>
            <a:solidFill>
              <a:schemeClr val="accent2">
                <a:lumMod val="90000"/>
                <a:lumOff val="10000"/>
              </a:schemeClr>
            </a:solidFill>
            <a:ln w="25400" cap="flat" cmpd="sng" algn="ctr">
              <a:noFill/>
              <a:prstDash val="solid"/>
              <a:headEnd type="none" w="med" len="med"/>
              <a:tailEnd type="none" w="med" len="med"/>
            </a:ln>
            <a:effectLst/>
          </p:spPr>
          <p:txBody>
            <a:bodyPr vert="horz" wrap="square" lIns="716088" tIns="268534" rIns="87747" bIns="87751" numCol="1" rtlCol="0" anchor="t" anchorCtr="0" compatLnSpc="1">
              <a:prstTxWarp prst="textNoShape">
                <a:avLst/>
              </a:prstTxWarp>
            </a:bodyPr>
            <a:lstStyle/>
            <a:p>
              <a:pPr defTabSz="894792">
                <a:defRPr/>
              </a:pPr>
              <a:r>
                <a:rPr lang="en-US" sz="2742" dirty="0">
                  <a:gradFill>
                    <a:gsLst>
                      <a:gs pos="14679">
                        <a:srgbClr val="FFFFFF"/>
                      </a:gs>
                      <a:gs pos="38000">
                        <a:srgbClr val="FFFFFF"/>
                      </a:gs>
                    </a:gsLst>
                    <a:lin ang="5400000" scaled="1"/>
                  </a:gradFill>
                  <a:latin typeface="Segoe UI Light"/>
                </a:rPr>
                <a:t>  </a:t>
              </a:r>
            </a:p>
          </p:txBody>
        </p:sp>
        <p:sp>
          <p:nvSpPr>
            <p:cNvPr id="44" name="TextBox 43"/>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algn="ctr" defTabSz="914314">
                <a:defRPr/>
              </a:pPr>
              <a:r>
                <a:rPr lang="en-US" sz="1836" dirty="0">
                  <a:solidFill>
                    <a:srgbClr val="FFFFFF"/>
                  </a:solidFill>
                  <a:latin typeface="Segoe UI Semibold" panose="020B0702040204020203" pitchFamily="34" charset="0"/>
                  <a:cs typeface="Segoe UI Semibold" panose="020B0702040204020203" pitchFamily="34" charset="0"/>
                </a:rPr>
                <a:t>XAMARIN</a:t>
              </a:r>
            </a:p>
          </p:txBody>
        </p:sp>
      </p:grpSp>
      <p:sp>
        <p:nvSpPr>
          <p:cNvPr id="47" name="TextBox 46"/>
          <p:cNvSpPr txBox="1"/>
          <p:nvPr/>
        </p:nvSpPr>
        <p:spPr>
          <a:xfrm>
            <a:off x="1573379" y="3393032"/>
            <a:ext cx="8547005" cy="2011757"/>
          </a:xfrm>
          <a:prstGeom prst="rect">
            <a:avLst/>
          </a:prstGeom>
          <a:solidFill>
            <a:srgbClr val="5C2D91"/>
          </a:solidFill>
        </p:spPr>
        <p:txBody>
          <a:bodyPr wrap="square" tIns="0" rtlCol="0" anchor="ctr">
            <a:noAutofit/>
          </a:bodyPr>
          <a:lstStyle/>
          <a:p>
            <a:pPr algn="ctr" defTabSz="914314">
              <a:defRPr/>
            </a:pPr>
            <a:r>
              <a:rPr lang="en-US" sz="1836"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STANDARD LIBRARY</a:t>
            </a:r>
          </a:p>
          <a:p>
            <a:pPr algn="ctr" defTabSz="914314">
              <a:defRPr/>
            </a:pPr>
            <a:r>
              <a:rPr lang="en-US" sz="1836" i="1"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One library to rule them all</a:t>
            </a:r>
          </a:p>
        </p:txBody>
      </p:sp>
      <p:sp>
        <p:nvSpPr>
          <p:cNvPr id="52" name="TextBox 51"/>
          <p:cNvSpPr txBox="1"/>
          <p:nvPr/>
        </p:nvSpPr>
        <p:spPr>
          <a:xfrm>
            <a:off x="2317900" y="2648494"/>
            <a:ext cx="1274771"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ASP.NET</a:t>
            </a:r>
          </a:p>
        </p:txBody>
      </p:sp>
      <p:sp>
        <p:nvSpPr>
          <p:cNvPr id="53" name="TextBox 52"/>
          <p:cNvSpPr txBox="1"/>
          <p:nvPr/>
        </p:nvSpPr>
        <p:spPr>
          <a:xfrm>
            <a:off x="2716147" y="2126960"/>
            <a:ext cx="1542275"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Windows Forms</a:t>
            </a:r>
          </a:p>
        </p:txBody>
      </p:sp>
      <p:sp>
        <p:nvSpPr>
          <p:cNvPr id="54" name="TextBox 53"/>
          <p:cNvSpPr txBox="1"/>
          <p:nvPr/>
        </p:nvSpPr>
        <p:spPr>
          <a:xfrm>
            <a:off x="1668542" y="2126960"/>
            <a:ext cx="962235"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WPF</a:t>
            </a:r>
          </a:p>
        </p:txBody>
      </p:sp>
      <p:sp>
        <p:nvSpPr>
          <p:cNvPr id="55" name="TextBox 54"/>
          <p:cNvSpPr txBox="1"/>
          <p:nvPr/>
        </p:nvSpPr>
        <p:spPr>
          <a:xfrm>
            <a:off x="4798826" y="2126960"/>
            <a:ext cx="1333589"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UWP</a:t>
            </a:r>
          </a:p>
        </p:txBody>
      </p:sp>
      <p:sp>
        <p:nvSpPr>
          <p:cNvPr id="56" name="TextBox 55"/>
          <p:cNvSpPr txBox="1"/>
          <p:nvPr/>
        </p:nvSpPr>
        <p:spPr>
          <a:xfrm>
            <a:off x="5379487" y="2648494"/>
            <a:ext cx="1523784"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ASP.NET Core</a:t>
            </a:r>
          </a:p>
        </p:txBody>
      </p:sp>
      <p:sp>
        <p:nvSpPr>
          <p:cNvPr id="57" name="Rectangle 56"/>
          <p:cNvSpPr/>
          <p:nvPr/>
        </p:nvSpPr>
        <p:spPr>
          <a:xfrm>
            <a:off x="6611857" y="2689773"/>
            <a:ext cx="264779" cy="312029"/>
          </a:xfrm>
          <a:prstGeom prst="rect">
            <a:avLst/>
          </a:prstGeom>
        </p:spPr>
        <p:txBody>
          <a:bodyPr wrap="none">
            <a:spAutoFit/>
          </a:bodyPr>
          <a:lstStyle/>
          <a:p>
            <a:pPr defTabSz="914314">
              <a:defRPr/>
            </a:pPr>
            <a:r>
              <a:rPr lang="en-US" sz="1400" dirty="0">
                <a:solidFill>
                  <a:srgbClr val="FFFFFF"/>
                </a:solidFill>
                <a:latin typeface="Segoe UI Semibold" panose="020B0702040204020203" pitchFamily="34" charset="0"/>
                <a:cs typeface="Segoe UI Semibold" panose="020B0702040204020203" pitchFamily="34" charset="0"/>
              </a:rPr>
              <a:t>*</a:t>
            </a:r>
            <a:endParaRPr lang="en-US" sz="1400" dirty="0">
              <a:solidFill>
                <a:srgbClr val="505050"/>
              </a:solidFill>
              <a:latin typeface="Segoe UI Semibold" panose="020B0702040204020203" pitchFamily="34" charset="0"/>
              <a:cs typeface="Segoe UI Semibold" panose="020B0702040204020203" pitchFamily="34" charset="0"/>
            </a:endParaRPr>
          </a:p>
        </p:txBody>
      </p:sp>
      <p:sp>
        <p:nvSpPr>
          <p:cNvPr id="58" name="TextBox 57"/>
          <p:cNvSpPr txBox="1"/>
          <p:nvPr/>
        </p:nvSpPr>
        <p:spPr>
          <a:xfrm>
            <a:off x="7545459" y="2126960"/>
            <a:ext cx="1149338"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iOS</a:t>
            </a:r>
          </a:p>
        </p:txBody>
      </p:sp>
      <p:sp>
        <p:nvSpPr>
          <p:cNvPr id="59" name="TextBox 58"/>
          <p:cNvSpPr txBox="1"/>
          <p:nvPr/>
        </p:nvSpPr>
        <p:spPr>
          <a:xfrm>
            <a:off x="8771171" y="2387727"/>
            <a:ext cx="1180295"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Android</a:t>
            </a:r>
          </a:p>
        </p:txBody>
      </p:sp>
      <p:grpSp>
        <p:nvGrpSpPr>
          <p:cNvPr id="60" name="Group 59"/>
          <p:cNvGrpSpPr/>
          <p:nvPr/>
        </p:nvGrpSpPr>
        <p:grpSpPr>
          <a:xfrm>
            <a:off x="1573570" y="5517311"/>
            <a:ext cx="8551894" cy="1034966"/>
            <a:chOff x="1973256" y="5338408"/>
            <a:chExt cx="8553107" cy="1035113"/>
          </a:xfrm>
        </p:grpSpPr>
        <p:sp>
          <p:nvSpPr>
            <p:cNvPr id="61" name="TextBox 60"/>
            <p:cNvSpPr txBox="1"/>
            <p:nvPr/>
          </p:nvSpPr>
          <p:spPr>
            <a:xfrm>
              <a:off x="1973257" y="5338408"/>
              <a:ext cx="8553106" cy="1035113"/>
            </a:xfrm>
            <a:prstGeom prst="rect">
              <a:avLst/>
            </a:prstGeom>
            <a:solidFill>
              <a:schemeClr val="accent5"/>
            </a:solidFill>
          </p:spPr>
          <p:txBody>
            <a:bodyPr wrap="square" rtlCol="0" anchor="ctr">
              <a:noAutofit/>
            </a:bodyPr>
            <a:lstStyle/>
            <a:p>
              <a:pPr algn="ctr" defTabSz="914314">
                <a:defRPr/>
              </a:pPr>
              <a:endParaRPr lang="en-US" sz="1400" dirty="0">
                <a:solidFill>
                  <a:srgbClr val="505050"/>
                </a:solidFill>
                <a:latin typeface="Segoe UI Semilight" panose="020B0402040204020203" pitchFamily="34" charset="0"/>
                <a:cs typeface="Segoe UI Semilight" panose="020B0402040204020203" pitchFamily="34" charset="0"/>
              </a:endParaRPr>
            </a:p>
          </p:txBody>
        </p:sp>
        <p:sp>
          <p:nvSpPr>
            <p:cNvPr id="62" name="TextBox 61"/>
            <p:cNvSpPr txBox="1"/>
            <p:nvPr/>
          </p:nvSpPr>
          <p:spPr>
            <a:xfrm>
              <a:off x="2811442" y="5777636"/>
              <a:ext cx="2060130" cy="451493"/>
            </a:xfrm>
            <a:prstGeom prst="rect">
              <a:avLst/>
            </a:prstGeom>
            <a:solidFill>
              <a:srgbClr val="000000">
                <a:alpha val="10196"/>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Compilers</a:t>
              </a:r>
            </a:p>
          </p:txBody>
        </p:sp>
        <p:sp>
          <p:nvSpPr>
            <p:cNvPr id="63" name="TextBox 62"/>
            <p:cNvSpPr txBox="1"/>
            <p:nvPr/>
          </p:nvSpPr>
          <p:spPr>
            <a:xfrm>
              <a:off x="5235634" y="5777636"/>
              <a:ext cx="2060130" cy="451493"/>
            </a:xfrm>
            <a:prstGeom prst="rect">
              <a:avLst/>
            </a:prstGeom>
            <a:solidFill>
              <a:srgbClr val="000000">
                <a:alpha val="10196"/>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Languages</a:t>
              </a:r>
            </a:p>
          </p:txBody>
        </p:sp>
        <p:sp>
          <p:nvSpPr>
            <p:cNvPr id="64" name="TextBox 63"/>
            <p:cNvSpPr txBox="1"/>
            <p:nvPr/>
          </p:nvSpPr>
          <p:spPr>
            <a:xfrm>
              <a:off x="7659826" y="5777636"/>
              <a:ext cx="2060130" cy="451493"/>
            </a:xfrm>
            <a:prstGeom prst="rect">
              <a:avLst/>
            </a:prstGeom>
            <a:solidFill>
              <a:srgbClr val="000000">
                <a:alpha val="10196"/>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 components</a:t>
              </a:r>
            </a:p>
          </p:txBody>
        </p:sp>
        <p:sp>
          <p:nvSpPr>
            <p:cNvPr id="65" name="TextBox 64"/>
            <p:cNvSpPr txBox="1"/>
            <p:nvPr/>
          </p:nvSpPr>
          <p:spPr>
            <a:xfrm>
              <a:off x="1973256" y="5338408"/>
              <a:ext cx="8553106" cy="326690"/>
            </a:xfrm>
            <a:prstGeom prst="rect">
              <a:avLst/>
            </a:prstGeom>
            <a:solidFill>
              <a:srgbClr val="000000">
                <a:alpha val="10196"/>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COMMON INFRASTRUCTURE</a:t>
              </a:r>
            </a:p>
          </p:txBody>
        </p:sp>
      </p:grpSp>
      <p:sp>
        <p:nvSpPr>
          <p:cNvPr id="66" name="TextBox 65"/>
          <p:cNvSpPr txBox="1"/>
          <p:nvPr/>
        </p:nvSpPr>
        <p:spPr>
          <a:xfrm>
            <a:off x="7545458" y="2648494"/>
            <a:ext cx="1148519" cy="451429"/>
          </a:xfrm>
          <a:prstGeom prst="rect">
            <a:avLst/>
          </a:prstGeom>
          <a:solidFill>
            <a:srgbClr val="000000">
              <a:alpha val="25000"/>
            </a:srgbClr>
          </a:solidFill>
        </p:spPr>
        <p:txBody>
          <a:bodyPr wrap="square" rtlCol="0" anchor="ctr">
            <a:noAutofit/>
          </a:bodyPr>
          <a:lstStyle/>
          <a:p>
            <a:pPr algn="ctr" defTabSz="914314">
              <a:defRPr/>
            </a:pPr>
            <a:r>
              <a:rPr lang="en-US" sz="140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OS X</a:t>
            </a:r>
            <a:endPar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472878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tomorrow—reusing code</a:t>
            </a:r>
          </a:p>
        </p:txBody>
      </p:sp>
      <p:grpSp>
        <p:nvGrpSpPr>
          <p:cNvPr id="27" name="Group 26"/>
          <p:cNvGrpSpPr/>
          <p:nvPr/>
        </p:nvGrpSpPr>
        <p:grpSpPr>
          <a:xfrm>
            <a:off x="1573380" y="1354089"/>
            <a:ext cx="2771665" cy="1926420"/>
            <a:chOff x="1719261" y="1582079"/>
            <a:chExt cx="2772058" cy="1926693"/>
          </a:xfrm>
        </p:grpSpPr>
        <p:sp>
          <p:nvSpPr>
            <p:cNvPr id="28" name="Rectangle 27"/>
            <p:cNvSpPr/>
            <p:nvPr/>
          </p:nvSpPr>
          <p:spPr bwMode="auto">
            <a:xfrm>
              <a:off x="1719261" y="1582079"/>
              <a:ext cx="2772058" cy="1926693"/>
            </a:xfrm>
            <a:prstGeom prst="rect">
              <a:avLst/>
            </a:prstGeom>
            <a:solidFill>
              <a:schemeClr val="accent1"/>
            </a:solidFill>
            <a:ln w="25400" cap="flat" cmpd="sng" algn="ctr">
              <a:noFill/>
              <a:prstDash val="solid"/>
              <a:headEnd type="none" w="med" len="med"/>
              <a:tailEnd type="none" w="med" len="med"/>
            </a:ln>
            <a:effectLst/>
          </p:spPr>
          <p:txBody>
            <a:bodyPr vert="horz" wrap="square" lIns="716088" tIns="268534" rIns="87747" bIns="87751" numCol="1" rtlCol="0" anchor="t" anchorCtr="0" compatLnSpc="1">
              <a:prstTxWarp prst="textNoShape">
                <a:avLst/>
              </a:prstTxWarp>
            </a:bodyPr>
            <a:lstStyle/>
            <a:p>
              <a:pPr defTabSz="894792">
                <a:defRPr/>
              </a:pPr>
              <a:r>
                <a:rPr lang="en-US" sz="2742" dirty="0">
                  <a:gradFill>
                    <a:gsLst>
                      <a:gs pos="14679">
                        <a:srgbClr val="FFFFFF"/>
                      </a:gs>
                      <a:gs pos="38000">
                        <a:srgbClr val="FFFFFF"/>
                      </a:gs>
                    </a:gsLst>
                    <a:lin ang="5400000" scaled="1"/>
                  </a:gradFill>
                  <a:latin typeface="Segoe UI Light"/>
                </a:rPr>
                <a:t>  </a:t>
              </a:r>
            </a:p>
          </p:txBody>
        </p:sp>
        <p:sp>
          <p:nvSpPr>
            <p:cNvPr id="29" name="TextBox 28"/>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algn="ctr" defTabSz="914314">
                <a:defRPr/>
              </a:pPr>
              <a:r>
                <a:rPr lang="en-US" sz="1836" dirty="0">
                  <a:solidFill>
                    <a:srgbClr val="FFFFFF"/>
                  </a:solidFill>
                  <a:latin typeface="Segoe UI Semibold" panose="020B0702040204020203" pitchFamily="34" charset="0"/>
                  <a:cs typeface="Segoe UI Semibold" panose="020B0702040204020203" pitchFamily="34" charset="0"/>
                </a:rPr>
                <a:t>.NET FRAMEWORK</a:t>
              </a:r>
            </a:p>
          </p:txBody>
        </p:sp>
      </p:grpSp>
      <p:grpSp>
        <p:nvGrpSpPr>
          <p:cNvPr id="30" name="Group 29"/>
          <p:cNvGrpSpPr/>
          <p:nvPr/>
        </p:nvGrpSpPr>
        <p:grpSpPr>
          <a:xfrm>
            <a:off x="4468506" y="1354089"/>
            <a:ext cx="2762515" cy="1926420"/>
            <a:chOff x="4604404" y="1582078"/>
            <a:chExt cx="2772059" cy="1926693"/>
          </a:xfrm>
        </p:grpSpPr>
        <p:sp>
          <p:nvSpPr>
            <p:cNvPr id="31" name="Rectangle 30"/>
            <p:cNvSpPr/>
            <p:nvPr/>
          </p:nvSpPr>
          <p:spPr bwMode="auto">
            <a:xfrm>
              <a:off x="4604404" y="1582078"/>
              <a:ext cx="2772058" cy="1926693"/>
            </a:xfrm>
            <a:prstGeom prst="rect">
              <a:avLst/>
            </a:prstGeom>
            <a:solidFill>
              <a:schemeClr val="accent3"/>
            </a:solidFill>
            <a:ln w="25400" cap="flat" cmpd="sng" algn="ctr">
              <a:noFill/>
              <a:prstDash val="solid"/>
              <a:headEnd type="none" w="med" len="med"/>
              <a:tailEnd type="none" w="med" len="med"/>
            </a:ln>
            <a:effectLst/>
          </p:spPr>
          <p:txBody>
            <a:bodyPr vert="horz" wrap="square" lIns="716088" tIns="268534" rIns="87747" bIns="87751" numCol="1" rtlCol="0" anchor="t" anchorCtr="0" compatLnSpc="1">
              <a:prstTxWarp prst="textNoShape">
                <a:avLst/>
              </a:prstTxWarp>
            </a:bodyPr>
            <a:lstStyle/>
            <a:p>
              <a:pPr defTabSz="894792">
                <a:defRPr/>
              </a:pPr>
              <a:r>
                <a:rPr lang="en-US" sz="2742" dirty="0">
                  <a:gradFill>
                    <a:gsLst>
                      <a:gs pos="14679">
                        <a:srgbClr val="FFFFFF"/>
                      </a:gs>
                      <a:gs pos="38000">
                        <a:srgbClr val="FFFFFF"/>
                      </a:gs>
                    </a:gsLst>
                    <a:lin ang="5400000" scaled="1"/>
                  </a:gradFill>
                  <a:latin typeface="Segoe UI Light"/>
                </a:rPr>
                <a:t>  </a:t>
              </a:r>
            </a:p>
          </p:txBody>
        </p:sp>
        <p:sp>
          <p:nvSpPr>
            <p:cNvPr id="33" name="TextBox 32"/>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algn="ctr" defTabSz="914314">
                <a:defRPr/>
              </a:pPr>
              <a:r>
                <a:rPr lang="en-US" sz="1836" dirty="0">
                  <a:solidFill>
                    <a:srgbClr val="FFFFFF"/>
                  </a:solidFill>
                  <a:latin typeface="Segoe UI Semibold" panose="020B0702040204020203" pitchFamily="34" charset="0"/>
                  <a:cs typeface="Segoe UI Semibold" panose="020B0702040204020203" pitchFamily="34" charset="0"/>
                </a:rPr>
                <a:t>.NET CORE</a:t>
              </a:r>
            </a:p>
          </p:txBody>
        </p:sp>
      </p:grpSp>
      <p:grpSp>
        <p:nvGrpSpPr>
          <p:cNvPr id="42" name="Group 41"/>
          <p:cNvGrpSpPr/>
          <p:nvPr/>
        </p:nvGrpSpPr>
        <p:grpSpPr>
          <a:xfrm>
            <a:off x="7353452" y="1355272"/>
            <a:ext cx="2766932" cy="1925238"/>
            <a:chOff x="7489548" y="1582078"/>
            <a:chExt cx="2770346" cy="1925511"/>
          </a:xfrm>
        </p:grpSpPr>
        <p:sp>
          <p:nvSpPr>
            <p:cNvPr id="43" name="Rectangle 42"/>
            <p:cNvSpPr/>
            <p:nvPr/>
          </p:nvSpPr>
          <p:spPr bwMode="auto">
            <a:xfrm>
              <a:off x="7489548" y="1582079"/>
              <a:ext cx="2770346" cy="1925510"/>
            </a:xfrm>
            <a:prstGeom prst="rect">
              <a:avLst/>
            </a:prstGeom>
            <a:solidFill>
              <a:schemeClr val="accent2">
                <a:lumMod val="90000"/>
                <a:lumOff val="10000"/>
              </a:schemeClr>
            </a:solidFill>
            <a:ln w="25400" cap="flat" cmpd="sng" algn="ctr">
              <a:noFill/>
              <a:prstDash val="solid"/>
              <a:headEnd type="none" w="med" len="med"/>
              <a:tailEnd type="none" w="med" len="med"/>
            </a:ln>
            <a:effectLst/>
          </p:spPr>
          <p:txBody>
            <a:bodyPr vert="horz" wrap="square" lIns="716088" tIns="268534" rIns="87747" bIns="87751" numCol="1" rtlCol="0" anchor="t" anchorCtr="0" compatLnSpc="1">
              <a:prstTxWarp prst="textNoShape">
                <a:avLst/>
              </a:prstTxWarp>
            </a:bodyPr>
            <a:lstStyle/>
            <a:p>
              <a:pPr defTabSz="894792">
                <a:defRPr/>
              </a:pPr>
              <a:r>
                <a:rPr lang="en-US" sz="2742" dirty="0">
                  <a:gradFill>
                    <a:gsLst>
                      <a:gs pos="14679">
                        <a:srgbClr val="FFFFFF"/>
                      </a:gs>
                      <a:gs pos="38000">
                        <a:srgbClr val="FFFFFF"/>
                      </a:gs>
                    </a:gsLst>
                    <a:lin ang="5400000" scaled="1"/>
                  </a:gradFill>
                  <a:latin typeface="Segoe UI Light"/>
                </a:rPr>
                <a:t>  </a:t>
              </a:r>
            </a:p>
          </p:txBody>
        </p:sp>
        <p:sp>
          <p:nvSpPr>
            <p:cNvPr id="44" name="TextBox 43"/>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algn="ctr" defTabSz="914314">
                <a:defRPr/>
              </a:pPr>
              <a:r>
                <a:rPr lang="en-US" sz="1836" dirty="0">
                  <a:solidFill>
                    <a:srgbClr val="FFFFFF"/>
                  </a:solidFill>
                  <a:latin typeface="Segoe UI Semibold" panose="020B0702040204020203" pitchFamily="34" charset="0"/>
                  <a:cs typeface="Segoe UI Semibold" panose="020B0702040204020203" pitchFamily="34" charset="0"/>
                </a:rPr>
                <a:t>XAMARIN</a:t>
              </a:r>
            </a:p>
          </p:txBody>
        </p:sp>
      </p:grpSp>
      <p:sp>
        <p:nvSpPr>
          <p:cNvPr id="47" name="TextBox 46"/>
          <p:cNvSpPr txBox="1"/>
          <p:nvPr/>
        </p:nvSpPr>
        <p:spPr>
          <a:xfrm>
            <a:off x="1573379" y="3393031"/>
            <a:ext cx="8547005" cy="2007992"/>
          </a:xfrm>
          <a:prstGeom prst="rect">
            <a:avLst/>
          </a:prstGeom>
          <a:solidFill>
            <a:srgbClr val="5C2D91"/>
          </a:solidFill>
        </p:spPr>
        <p:txBody>
          <a:bodyPr wrap="square" tIns="0" rtlCol="0" anchor="ctr">
            <a:noAutofit/>
          </a:bodyPr>
          <a:lstStyle/>
          <a:p>
            <a:pPr algn="ctr" defTabSz="914314">
              <a:defRPr/>
            </a:pPr>
            <a:endParaRPr lang="en-US" sz="1836" i="1"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endParaRPr>
          </a:p>
        </p:txBody>
      </p:sp>
      <p:grpSp>
        <p:nvGrpSpPr>
          <p:cNvPr id="60" name="Group 59"/>
          <p:cNvGrpSpPr/>
          <p:nvPr/>
        </p:nvGrpSpPr>
        <p:grpSpPr>
          <a:xfrm>
            <a:off x="1573570" y="5517311"/>
            <a:ext cx="8551894" cy="1034966"/>
            <a:chOff x="1973256" y="5338408"/>
            <a:chExt cx="8553107" cy="1035113"/>
          </a:xfrm>
        </p:grpSpPr>
        <p:sp>
          <p:nvSpPr>
            <p:cNvPr id="61" name="TextBox 60"/>
            <p:cNvSpPr txBox="1"/>
            <p:nvPr/>
          </p:nvSpPr>
          <p:spPr>
            <a:xfrm>
              <a:off x="1973257" y="5338408"/>
              <a:ext cx="8553106" cy="1035113"/>
            </a:xfrm>
            <a:prstGeom prst="rect">
              <a:avLst/>
            </a:prstGeom>
            <a:solidFill>
              <a:schemeClr val="accent5"/>
            </a:solidFill>
          </p:spPr>
          <p:txBody>
            <a:bodyPr wrap="square" rtlCol="0" anchor="ctr">
              <a:noAutofit/>
            </a:bodyPr>
            <a:lstStyle/>
            <a:p>
              <a:pPr algn="ctr" defTabSz="914314">
                <a:defRPr/>
              </a:pPr>
              <a:endParaRPr lang="en-US" sz="1400" dirty="0">
                <a:solidFill>
                  <a:srgbClr val="505050"/>
                </a:solidFill>
                <a:latin typeface="Segoe UI Semilight" panose="020B0402040204020203" pitchFamily="34" charset="0"/>
                <a:cs typeface="Segoe UI Semilight" panose="020B0402040204020203" pitchFamily="34" charset="0"/>
              </a:endParaRPr>
            </a:p>
          </p:txBody>
        </p:sp>
        <p:sp>
          <p:nvSpPr>
            <p:cNvPr id="62" name="TextBox 61"/>
            <p:cNvSpPr txBox="1"/>
            <p:nvPr/>
          </p:nvSpPr>
          <p:spPr>
            <a:xfrm>
              <a:off x="2811442" y="5777636"/>
              <a:ext cx="2060130" cy="451493"/>
            </a:xfrm>
            <a:prstGeom prst="rect">
              <a:avLst/>
            </a:prstGeom>
            <a:solidFill>
              <a:srgbClr val="000000">
                <a:alpha val="10196"/>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Compilers</a:t>
              </a:r>
            </a:p>
          </p:txBody>
        </p:sp>
        <p:sp>
          <p:nvSpPr>
            <p:cNvPr id="63" name="TextBox 62"/>
            <p:cNvSpPr txBox="1"/>
            <p:nvPr/>
          </p:nvSpPr>
          <p:spPr>
            <a:xfrm>
              <a:off x="5235634" y="5777636"/>
              <a:ext cx="2060130" cy="451493"/>
            </a:xfrm>
            <a:prstGeom prst="rect">
              <a:avLst/>
            </a:prstGeom>
            <a:solidFill>
              <a:srgbClr val="000000">
                <a:alpha val="10196"/>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Languages</a:t>
              </a:r>
            </a:p>
          </p:txBody>
        </p:sp>
        <p:sp>
          <p:nvSpPr>
            <p:cNvPr id="64" name="TextBox 63"/>
            <p:cNvSpPr txBox="1"/>
            <p:nvPr/>
          </p:nvSpPr>
          <p:spPr>
            <a:xfrm>
              <a:off x="7659826" y="5777636"/>
              <a:ext cx="2060130" cy="451493"/>
            </a:xfrm>
            <a:prstGeom prst="rect">
              <a:avLst/>
            </a:prstGeom>
            <a:solidFill>
              <a:srgbClr val="000000">
                <a:alpha val="10196"/>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 components</a:t>
              </a:r>
            </a:p>
          </p:txBody>
        </p:sp>
        <p:sp>
          <p:nvSpPr>
            <p:cNvPr id="65" name="TextBox 64"/>
            <p:cNvSpPr txBox="1"/>
            <p:nvPr/>
          </p:nvSpPr>
          <p:spPr>
            <a:xfrm>
              <a:off x="1973256" y="5338408"/>
              <a:ext cx="8553106" cy="326690"/>
            </a:xfrm>
            <a:prstGeom prst="rect">
              <a:avLst/>
            </a:prstGeom>
            <a:solidFill>
              <a:srgbClr val="000000">
                <a:alpha val="10196"/>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COMMON INFRASTRUCTURE</a:t>
              </a:r>
            </a:p>
          </p:txBody>
        </p:sp>
      </p:grpSp>
      <p:sp>
        <p:nvSpPr>
          <p:cNvPr id="32" name="TextBox 31"/>
          <p:cNvSpPr txBox="1"/>
          <p:nvPr/>
        </p:nvSpPr>
        <p:spPr>
          <a:xfrm>
            <a:off x="10242128" y="3393030"/>
            <a:ext cx="1622383" cy="2007992"/>
          </a:xfrm>
          <a:prstGeom prst="rect">
            <a:avLst/>
          </a:prstGeom>
          <a:solidFill>
            <a:srgbClr val="CFCFCF"/>
          </a:solidFill>
        </p:spPr>
        <p:txBody>
          <a:bodyPr wrap="square" rtlCol="0" anchor="ctr">
            <a:noAutofit/>
          </a:bodyPr>
          <a:lstStyle/>
          <a:p>
            <a:pPr algn="ctr" defTabSz="914314">
              <a:defRPr/>
            </a:pPr>
            <a:endParaRPr lang="en-US" sz="1400" dirty="0">
              <a:solidFill>
                <a:srgbClr val="505050"/>
              </a:solidFill>
              <a:latin typeface="Segoe UI Semilight" panose="020B0402040204020203" pitchFamily="34" charset="0"/>
              <a:cs typeface="Segoe UI Semilight" panose="020B0402040204020203" pitchFamily="34" charset="0"/>
            </a:endParaRPr>
          </a:p>
        </p:txBody>
      </p:sp>
      <p:sp>
        <p:nvSpPr>
          <p:cNvPr id="34" name="Rectangle 33"/>
          <p:cNvSpPr/>
          <p:nvPr/>
        </p:nvSpPr>
        <p:spPr>
          <a:xfrm>
            <a:off x="10347429" y="5005455"/>
            <a:ext cx="1411779" cy="290038"/>
          </a:xfrm>
          <a:prstGeom prst="rect">
            <a:avLst/>
          </a:prstGeom>
        </p:spPr>
        <p:txBody>
          <a:bodyPr wrap="square">
            <a:spAutoFit/>
          </a:bodyPr>
          <a:lstStyle/>
          <a:p>
            <a:pPr marL="0" lvl="1" algn="ctr" defTabSz="894619">
              <a:lnSpc>
                <a:spcPct val="90000"/>
              </a:lnSpc>
              <a:spcAft>
                <a:spcPts val="325"/>
              </a:spcAft>
              <a:defRPr/>
            </a:pPr>
            <a:r>
              <a:rPr lang="en-US" sz="1400" dirty="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rPr>
              <a:t>My code</a:t>
            </a:r>
          </a:p>
        </p:txBody>
      </p:sp>
      <p:sp>
        <p:nvSpPr>
          <p:cNvPr id="35" name="TextBox 34"/>
          <p:cNvSpPr txBox="1"/>
          <p:nvPr/>
        </p:nvSpPr>
        <p:spPr>
          <a:xfrm>
            <a:off x="1735809" y="4569686"/>
            <a:ext cx="8222145" cy="590003"/>
          </a:xfrm>
          <a:prstGeom prst="rect">
            <a:avLst/>
          </a:prstGeom>
          <a:solidFill>
            <a:srgbClr val="000000">
              <a:alpha val="25000"/>
            </a:srgbClr>
          </a:solidFill>
        </p:spPr>
        <p:txBody>
          <a:bodyPr wrap="square" rtlCol="0" anchor="ctr">
            <a:noAutofit/>
          </a:bodyPr>
          <a:lstStyle>
            <a:defPPr>
              <a:defRPr lang="en-US"/>
            </a:defPPr>
            <a:lvl1pPr algn="ctr">
              <a:defRPr sz="1400">
                <a:solidFill>
                  <a:srgbClr val="FFFFFF"/>
                </a:solidFill>
                <a:latin typeface="Segoe UI Semibold" panose="020B0702040204020203" pitchFamily="34" charset="0"/>
                <a:cs typeface="Segoe UI Semibold" panose="020B0702040204020203" pitchFamily="34" charset="0"/>
              </a:defRPr>
            </a:lvl1pPr>
          </a:lstStyle>
          <a:p>
            <a:pPr defTabSz="914314">
              <a:defRPr/>
            </a:pPr>
            <a:r>
              <a:rPr lang="en-US" dirty="0">
                <a:gradFill>
                  <a:gsLst>
                    <a:gs pos="0">
                      <a:srgbClr val="FFFFFF"/>
                    </a:gs>
                    <a:gs pos="100000">
                      <a:srgbClr val="FFFFFF"/>
                    </a:gs>
                  </a:gsLst>
                  <a:lin ang="5400000" scaled="1"/>
                </a:gradFill>
              </a:rPr>
              <a:t>Full implementations</a:t>
            </a:r>
          </a:p>
        </p:txBody>
      </p:sp>
      <p:sp>
        <p:nvSpPr>
          <p:cNvPr id="36" name="TextBox 35"/>
          <p:cNvSpPr txBox="1"/>
          <p:nvPr/>
        </p:nvSpPr>
        <p:spPr>
          <a:xfrm>
            <a:off x="1735809" y="3660027"/>
            <a:ext cx="8222145" cy="590003"/>
          </a:xfrm>
          <a:prstGeom prst="rect">
            <a:avLst/>
          </a:prstGeom>
          <a:solidFill>
            <a:srgbClr val="000000">
              <a:alpha val="25000"/>
            </a:srgbClr>
          </a:solidFill>
        </p:spPr>
        <p:txBody>
          <a:bodyPr wrap="square" rtlCol="0" anchor="ctr">
            <a:noAutofit/>
          </a:bodyPr>
          <a:lstStyle>
            <a:defPPr>
              <a:defRPr lang="en-US"/>
            </a:defPPr>
            <a:lvl1pPr algn="ctr">
              <a:defRPr sz="1400">
                <a:solidFill>
                  <a:srgbClr val="FFFFFF"/>
                </a:solidFill>
                <a:latin typeface="Segoe UI Semibold" panose="020B0702040204020203" pitchFamily="34" charset="0"/>
                <a:cs typeface="Segoe UI Semibold" panose="020B0702040204020203" pitchFamily="34" charset="0"/>
              </a:defRPr>
            </a:lvl1pPr>
          </a:lstStyle>
          <a:p>
            <a:pPr defTabSz="914314">
              <a:defRPr/>
            </a:pPr>
            <a:r>
              <a:rPr lang="en-US" dirty="0">
                <a:gradFill>
                  <a:gsLst>
                    <a:gs pos="0">
                      <a:srgbClr val="FFFFFF"/>
                    </a:gs>
                    <a:gs pos="100000">
                      <a:srgbClr val="FFFFFF"/>
                    </a:gs>
                  </a:gsLst>
                  <a:lin ang="5400000" scaled="1"/>
                </a:gradFill>
              </a:rPr>
              <a:t>Reference implementations</a:t>
            </a:r>
          </a:p>
        </p:txBody>
      </p:sp>
      <p:sp>
        <p:nvSpPr>
          <p:cNvPr id="37" name="Oval 36"/>
          <p:cNvSpPr/>
          <p:nvPr/>
        </p:nvSpPr>
        <p:spPr>
          <a:xfrm rot="5400000">
            <a:off x="10532939" y="3887804"/>
            <a:ext cx="134451" cy="134451"/>
          </a:xfrm>
          <a:prstGeom prst="ellipse">
            <a:avLst/>
          </a:prstGeom>
          <a:solidFill>
            <a:srgbClr val="000000">
              <a:alpha val="50000"/>
            </a:srgbClr>
          </a:solidFill>
        </p:spPr>
        <p:txBody>
          <a:bodyPr wrap="square" rtlCol="0" anchor="ctr">
            <a:noAutofit/>
          </a:bodyPr>
          <a:lstStyle/>
          <a:p>
            <a:pPr algn="ctr" defTabSz="914314">
              <a:defRPr/>
            </a:pPr>
            <a:endParaRPr lang="en-US" sz="1400">
              <a:solidFill>
                <a:srgbClr val="FFFFFF"/>
              </a:solidFill>
              <a:latin typeface="Segoe UI Semibold" panose="020B0702040204020203" pitchFamily="34" charset="0"/>
              <a:cs typeface="Segoe UI Semibold" panose="020B0702040204020203" pitchFamily="34" charset="0"/>
            </a:endParaRPr>
          </a:p>
        </p:txBody>
      </p:sp>
      <p:cxnSp>
        <p:nvCxnSpPr>
          <p:cNvPr id="38" name="Straight Connector 37"/>
          <p:cNvCxnSpPr/>
          <p:nvPr/>
        </p:nvCxnSpPr>
        <p:spPr>
          <a:xfrm rot="5400000">
            <a:off x="10237732" y="3648320"/>
            <a:ext cx="0" cy="613416"/>
          </a:xfrm>
          <a:prstGeom prst="line">
            <a:avLst/>
          </a:prstGeom>
          <a:solidFill>
            <a:schemeClr val="tx1">
              <a:lumMod val="50000"/>
              <a:lumOff val="50000"/>
            </a:schemeClr>
          </a:solidFill>
          <a:ln w="28575">
            <a:solidFill>
              <a:srgbClr val="000000">
                <a:alpha val="50000"/>
              </a:srgbClr>
            </a:solidFill>
          </a:ln>
        </p:spPr>
        <p:style>
          <a:lnRef idx="2">
            <a:schemeClr val="accent1">
              <a:shade val="50000"/>
            </a:schemeClr>
          </a:lnRef>
          <a:fillRef idx="1">
            <a:schemeClr val="accent1"/>
          </a:fillRef>
          <a:effectRef idx="0">
            <a:schemeClr val="accent1"/>
          </a:effectRef>
          <a:fontRef idx="minor">
            <a:schemeClr val="lt1"/>
          </a:fontRef>
        </p:style>
      </p:cxnSp>
      <p:sp>
        <p:nvSpPr>
          <p:cNvPr id="39" name="Oval 38"/>
          <p:cNvSpPr/>
          <p:nvPr/>
        </p:nvSpPr>
        <p:spPr>
          <a:xfrm rot="5400000">
            <a:off x="10532939" y="4797463"/>
            <a:ext cx="134451" cy="134451"/>
          </a:xfrm>
          <a:prstGeom prst="ellipse">
            <a:avLst/>
          </a:prstGeom>
          <a:solidFill>
            <a:srgbClr val="000000">
              <a:alpha val="50000"/>
            </a:srgbClr>
          </a:solidFill>
        </p:spPr>
        <p:txBody>
          <a:bodyPr wrap="square" rtlCol="0" anchor="ctr">
            <a:noAutofit/>
          </a:bodyPr>
          <a:lstStyle/>
          <a:p>
            <a:pPr algn="ctr" defTabSz="914314">
              <a:defRPr/>
            </a:pPr>
            <a:endParaRPr lang="en-US" sz="1400">
              <a:solidFill>
                <a:srgbClr val="FFFFFF"/>
              </a:solidFill>
              <a:latin typeface="Segoe UI Semibold" panose="020B0702040204020203" pitchFamily="34" charset="0"/>
              <a:cs typeface="Segoe UI Semibold" panose="020B0702040204020203" pitchFamily="34" charset="0"/>
            </a:endParaRPr>
          </a:p>
        </p:txBody>
      </p:sp>
      <p:cxnSp>
        <p:nvCxnSpPr>
          <p:cNvPr id="40" name="Straight Connector 39"/>
          <p:cNvCxnSpPr/>
          <p:nvPr/>
        </p:nvCxnSpPr>
        <p:spPr>
          <a:xfrm rot="5400000">
            <a:off x="10237732" y="4557979"/>
            <a:ext cx="0" cy="613416"/>
          </a:xfrm>
          <a:prstGeom prst="line">
            <a:avLst/>
          </a:prstGeom>
          <a:solidFill>
            <a:schemeClr val="tx1">
              <a:lumMod val="50000"/>
              <a:lumOff val="50000"/>
            </a:schemeClr>
          </a:solidFill>
          <a:ln w="28575">
            <a:solidFill>
              <a:srgbClr val="000000">
                <a:alpha val="50000"/>
              </a:srgbClr>
            </a:solidFill>
          </a:ln>
        </p:spPr>
        <p:style>
          <a:lnRef idx="2">
            <a:schemeClr val="accent1">
              <a:shade val="50000"/>
            </a:schemeClr>
          </a:lnRef>
          <a:fillRef idx="1">
            <a:schemeClr val="accent1"/>
          </a:fillRef>
          <a:effectRef idx="0">
            <a:schemeClr val="accent1"/>
          </a:effectRef>
          <a:fontRef idx="minor">
            <a:schemeClr val="lt1"/>
          </a:fontRef>
        </p:style>
      </p:cxnSp>
      <p:sp>
        <p:nvSpPr>
          <p:cNvPr id="41" name="Oval 40"/>
          <p:cNvSpPr/>
          <p:nvPr/>
        </p:nvSpPr>
        <p:spPr>
          <a:xfrm>
            <a:off x="8669693" y="2933391"/>
            <a:ext cx="134451" cy="134451"/>
          </a:xfrm>
          <a:prstGeom prst="ellipse">
            <a:avLst/>
          </a:prstGeom>
          <a:solidFill>
            <a:srgbClr val="000000">
              <a:alpha val="50000"/>
            </a:srgbClr>
          </a:solidFill>
        </p:spPr>
        <p:txBody>
          <a:bodyPr wrap="square" rtlCol="0" anchor="ctr">
            <a:noAutofit/>
          </a:bodyPr>
          <a:lstStyle/>
          <a:p>
            <a:pPr algn="ctr" defTabSz="914314">
              <a:defRPr/>
            </a:pPr>
            <a:endParaRPr lang="en-US" sz="1400">
              <a:solidFill>
                <a:srgbClr val="FFFFFF"/>
              </a:solidFill>
              <a:latin typeface="Segoe UI Semibold" panose="020B0702040204020203" pitchFamily="34" charset="0"/>
              <a:cs typeface="Segoe UI Semibold" panose="020B0702040204020203" pitchFamily="34" charset="0"/>
            </a:endParaRPr>
          </a:p>
        </p:txBody>
      </p:sp>
      <p:cxnSp>
        <p:nvCxnSpPr>
          <p:cNvPr id="45" name="Straight Connector 44"/>
          <p:cNvCxnSpPr/>
          <p:nvPr/>
        </p:nvCxnSpPr>
        <p:spPr>
          <a:xfrm>
            <a:off x="8736917" y="3062154"/>
            <a:ext cx="0" cy="613416"/>
          </a:xfrm>
          <a:prstGeom prst="line">
            <a:avLst/>
          </a:prstGeom>
          <a:solidFill>
            <a:schemeClr val="tx1">
              <a:lumMod val="50000"/>
              <a:lumOff val="50000"/>
            </a:schemeClr>
          </a:solidFill>
          <a:ln w="28575">
            <a:solidFill>
              <a:srgbClr val="000000">
                <a:alpha val="50000"/>
              </a:srgbClr>
            </a:solidFill>
          </a:ln>
        </p:spPr>
        <p:style>
          <a:lnRef idx="2">
            <a:schemeClr val="accent1">
              <a:shade val="50000"/>
            </a:schemeClr>
          </a:lnRef>
          <a:fillRef idx="1">
            <a:schemeClr val="accent1"/>
          </a:fillRef>
          <a:effectRef idx="0">
            <a:schemeClr val="accent1"/>
          </a:effectRef>
          <a:fontRef idx="minor">
            <a:schemeClr val="lt1"/>
          </a:fontRef>
        </p:style>
      </p:cxnSp>
      <p:sp>
        <p:nvSpPr>
          <p:cNvPr id="46" name="Oval 45"/>
          <p:cNvSpPr/>
          <p:nvPr/>
        </p:nvSpPr>
        <p:spPr>
          <a:xfrm>
            <a:off x="5782538" y="2933391"/>
            <a:ext cx="134451" cy="134451"/>
          </a:xfrm>
          <a:prstGeom prst="ellipse">
            <a:avLst/>
          </a:prstGeom>
          <a:solidFill>
            <a:srgbClr val="000000">
              <a:alpha val="50000"/>
            </a:srgbClr>
          </a:solidFill>
        </p:spPr>
        <p:txBody>
          <a:bodyPr wrap="square" rtlCol="0" anchor="ctr">
            <a:noAutofit/>
          </a:bodyPr>
          <a:lstStyle/>
          <a:p>
            <a:pPr algn="ctr" defTabSz="914314">
              <a:defRPr/>
            </a:pPr>
            <a:endParaRPr lang="en-US" sz="1400">
              <a:solidFill>
                <a:srgbClr val="FFFFFF"/>
              </a:solidFill>
              <a:latin typeface="Segoe UI Semibold" panose="020B0702040204020203" pitchFamily="34" charset="0"/>
              <a:cs typeface="Segoe UI Semibold" panose="020B0702040204020203" pitchFamily="34" charset="0"/>
            </a:endParaRPr>
          </a:p>
        </p:txBody>
      </p:sp>
      <p:cxnSp>
        <p:nvCxnSpPr>
          <p:cNvPr id="48" name="Straight Connector 47"/>
          <p:cNvCxnSpPr/>
          <p:nvPr/>
        </p:nvCxnSpPr>
        <p:spPr>
          <a:xfrm>
            <a:off x="5849763" y="3062154"/>
            <a:ext cx="0" cy="613416"/>
          </a:xfrm>
          <a:prstGeom prst="line">
            <a:avLst/>
          </a:prstGeom>
          <a:solidFill>
            <a:schemeClr val="tx1">
              <a:lumMod val="50000"/>
              <a:lumOff val="50000"/>
            </a:schemeClr>
          </a:solidFill>
          <a:ln w="28575">
            <a:solidFill>
              <a:srgbClr val="000000">
                <a:alpha val="50000"/>
              </a:srgbClr>
            </a:solidFill>
          </a:ln>
        </p:spPr>
        <p:style>
          <a:lnRef idx="2">
            <a:schemeClr val="accent1">
              <a:shade val="50000"/>
            </a:schemeClr>
          </a:lnRef>
          <a:fillRef idx="1">
            <a:schemeClr val="accent1"/>
          </a:fillRef>
          <a:effectRef idx="0">
            <a:schemeClr val="accent1"/>
          </a:effectRef>
          <a:fontRef idx="minor">
            <a:schemeClr val="lt1"/>
          </a:fontRef>
        </p:style>
      </p:cxnSp>
      <p:sp>
        <p:nvSpPr>
          <p:cNvPr id="49" name="Oval 48"/>
          <p:cNvSpPr/>
          <p:nvPr/>
        </p:nvSpPr>
        <p:spPr>
          <a:xfrm>
            <a:off x="2891987" y="2933391"/>
            <a:ext cx="134451" cy="134451"/>
          </a:xfrm>
          <a:prstGeom prst="ellipse">
            <a:avLst/>
          </a:prstGeom>
          <a:solidFill>
            <a:srgbClr val="000000">
              <a:alpha val="50000"/>
            </a:srgbClr>
          </a:solidFill>
        </p:spPr>
        <p:txBody>
          <a:bodyPr wrap="square" rtlCol="0" anchor="ctr">
            <a:noAutofit/>
          </a:bodyPr>
          <a:lstStyle/>
          <a:p>
            <a:pPr algn="ctr" defTabSz="914314">
              <a:defRPr/>
            </a:pPr>
            <a:endParaRPr lang="en-US" sz="1400">
              <a:solidFill>
                <a:srgbClr val="FFFFFF"/>
              </a:solidFill>
              <a:latin typeface="Segoe UI Semibold" panose="020B0702040204020203" pitchFamily="34" charset="0"/>
              <a:cs typeface="Segoe UI Semibold" panose="020B0702040204020203" pitchFamily="34" charset="0"/>
            </a:endParaRPr>
          </a:p>
        </p:txBody>
      </p:sp>
      <p:cxnSp>
        <p:nvCxnSpPr>
          <p:cNvPr id="50" name="Straight Connector 49"/>
          <p:cNvCxnSpPr/>
          <p:nvPr/>
        </p:nvCxnSpPr>
        <p:spPr>
          <a:xfrm>
            <a:off x="2959211" y="3062154"/>
            <a:ext cx="0" cy="613416"/>
          </a:xfrm>
          <a:prstGeom prst="line">
            <a:avLst/>
          </a:prstGeom>
          <a:solidFill>
            <a:schemeClr val="tx1">
              <a:lumMod val="50000"/>
              <a:lumOff val="50000"/>
            </a:schemeClr>
          </a:solidFill>
          <a:ln w="28575">
            <a:solidFill>
              <a:srgbClr val="000000">
                <a:alpha val="50000"/>
              </a:srgbClr>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1630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9" name="TextBox 48"/>
          <p:cNvSpPr txBox="1"/>
          <p:nvPr/>
        </p:nvSpPr>
        <p:spPr>
          <a:xfrm>
            <a:off x="3017654" y="3921056"/>
            <a:ext cx="8712706" cy="2042171"/>
          </a:xfrm>
          <a:prstGeom prst="rect">
            <a:avLst/>
          </a:prstGeom>
          <a:solidFill>
            <a:srgbClr val="000000">
              <a:alpha val="12941"/>
            </a:srgbClr>
          </a:solidFill>
        </p:spPr>
        <p:txBody>
          <a:bodyPr wrap="square" lIns="365708" rIns="182854" rtlCol="0" anchor="ctr">
            <a:noAutofit/>
          </a:bodyPr>
          <a:lstStyle/>
          <a:p>
            <a:pPr marL="669177" indent="-334589" defTabSz="914314">
              <a:buFont typeface="Arial" panose="020B0604020202020204" pitchFamily="34" charset="0"/>
              <a:buChar char="•"/>
              <a:defRPr/>
            </a:pPr>
            <a:r>
              <a:rPr lang="en-US" sz="2000" dirty="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rPr>
              <a:t>.NET Standard can grow without updating platforms</a:t>
            </a:r>
          </a:p>
          <a:p>
            <a:pPr marL="669177" indent="-334589" defTabSz="914314">
              <a:buFont typeface="Arial" panose="020B0604020202020204" pitchFamily="34" charset="0"/>
              <a:buChar char="•"/>
              <a:defRPr/>
            </a:pPr>
            <a:r>
              <a:rPr lang="en-US" sz="2000" dirty="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rPr>
              <a:t>Fast innovation on libraries, common infrastructure, and tools</a:t>
            </a:r>
          </a:p>
        </p:txBody>
      </p:sp>
      <p:sp useBgFill="1">
        <p:nvSpPr>
          <p:cNvPr id="12" name="TextBox 11"/>
          <p:cNvSpPr txBox="1"/>
          <p:nvPr/>
        </p:nvSpPr>
        <p:spPr>
          <a:xfrm>
            <a:off x="1" y="3921056"/>
            <a:ext cx="3442375" cy="2042171"/>
          </a:xfrm>
          <a:prstGeom prst="homePlate">
            <a:avLst>
              <a:gd name="adj" fmla="val 20154"/>
            </a:avLst>
          </a:prstGeom>
        </p:spPr>
        <p:txBody>
          <a:bodyPr wrap="square" rtlCol="0" anchor="ctr">
            <a:noAutofit/>
          </a:bodyPr>
          <a:lstStyle/>
          <a:p>
            <a:pPr algn="ctr" defTabSz="914314">
              <a:defRPr/>
            </a:pPr>
            <a:endParaRPr lang="en-US" sz="2353"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46" name="TextBox 45"/>
          <p:cNvSpPr txBox="1"/>
          <p:nvPr/>
        </p:nvSpPr>
        <p:spPr>
          <a:xfrm>
            <a:off x="3017654" y="1635379"/>
            <a:ext cx="8712706" cy="2042171"/>
          </a:xfrm>
          <a:prstGeom prst="rect">
            <a:avLst/>
          </a:prstGeom>
          <a:solidFill>
            <a:srgbClr val="000000">
              <a:alpha val="12941"/>
            </a:srgbClr>
          </a:solidFill>
        </p:spPr>
        <p:txBody>
          <a:bodyPr wrap="square" lIns="365708" rIns="182854" rtlCol="0" anchor="ctr">
            <a:noAutofit/>
          </a:bodyPr>
          <a:lstStyle/>
          <a:p>
            <a:pPr marL="669177" indent="-334589" defTabSz="914314">
              <a:buFont typeface="Arial" panose="020B0604020202020204" pitchFamily="34" charset="0"/>
              <a:buChar char="•"/>
              <a:defRPr/>
            </a:pPr>
            <a:r>
              <a:rPr lang="en-US" sz="2000" dirty="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rPr>
              <a:t>Same API’s available on all platforms</a:t>
            </a:r>
          </a:p>
          <a:p>
            <a:pPr marL="669177" indent="-334589" defTabSz="914314">
              <a:buFont typeface="Arial" panose="020B0604020202020204" pitchFamily="34" charset="0"/>
              <a:buChar char="•"/>
              <a:defRPr/>
            </a:pPr>
            <a:r>
              <a:rPr lang="en-US" sz="2000" dirty="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rPr>
              <a:t>Master one library not a platform</a:t>
            </a:r>
          </a:p>
          <a:p>
            <a:pPr marL="669177" indent="-334589" defTabSz="914314">
              <a:buFont typeface="Arial" panose="020B0604020202020204" pitchFamily="34" charset="0"/>
              <a:buChar char="•"/>
              <a:defRPr/>
            </a:pPr>
            <a:r>
              <a:rPr lang="en-US" sz="2000" dirty="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rPr>
              <a:t>Big surface area—no small common denominator</a:t>
            </a:r>
          </a:p>
        </p:txBody>
      </p:sp>
      <p:sp useBgFill="1">
        <p:nvSpPr>
          <p:cNvPr id="10" name="TextBox 9"/>
          <p:cNvSpPr txBox="1"/>
          <p:nvPr/>
        </p:nvSpPr>
        <p:spPr>
          <a:xfrm>
            <a:off x="1" y="1635379"/>
            <a:ext cx="3442375" cy="2042171"/>
          </a:xfrm>
          <a:prstGeom prst="homePlate">
            <a:avLst>
              <a:gd name="adj" fmla="val 20154"/>
            </a:avLst>
          </a:prstGeom>
        </p:spPr>
        <p:txBody>
          <a:bodyPr wrap="square" rtlCol="0" anchor="ctr">
            <a:noAutofit/>
          </a:bodyPr>
          <a:lstStyle/>
          <a:p>
            <a:pPr algn="ctr" defTabSz="914314">
              <a:defRPr/>
            </a:pPr>
            <a:endParaRPr lang="en-US" sz="2353"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2" name="Title 1"/>
          <p:cNvSpPr>
            <a:spLocks noGrp="1"/>
          </p:cNvSpPr>
          <p:nvPr>
            <p:ph type="title"/>
          </p:nvPr>
        </p:nvSpPr>
        <p:spPr/>
        <p:txBody>
          <a:bodyPr/>
          <a:lstStyle/>
          <a:p>
            <a:r>
              <a:rPr lang="en-US" dirty="0"/>
              <a:t>.NET standard libraries</a:t>
            </a:r>
            <a:r>
              <a:rPr lang="en-US" dirty="0">
                <a:latin typeface="Segoe UI Light" panose="020B0502040204020203" pitchFamily="34" charset="0"/>
                <a:cs typeface="Segoe UI Light" panose="020B0502040204020203" pitchFamily="34" charset="0"/>
              </a:rPr>
              <a:t>—advantages</a:t>
            </a:r>
          </a:p>
        </p:txBody>
      </p:sp>
      <p:sp>
        <p:nvSpPr>
          <p:cNvPr id="14" name="TextBox 13"/>
          <p:cNvSpPr txBox="1"/>
          <p:nvPr/>
        </p:nvSpPr>
        <p:spPr>
          <a:xfrm>
            <a:off x="457552" y="1635379"/>
            <a:ext cx="2984824" cy="2042171"/>
          </a:xfrm>
          <a:prstGeom prst="homePlate">
            <a:avLst>
              <a:gd name="adj" fmla="val 20154"/>
            </a:avLst>
          </a:prstGeom>
          <a:solidFill>
            <a:schemeClr val="accent1"/>
          </a:solidFill>
        </p:spPr>
        <p:txBody>
          <a:bodyPr wrap="square" rtlCol="0" anchor="ctr">
            <a:noAutofit/>
          </a:bodyPr>
          <a:lstStyle/>
          <a:p>
            <a:pPr algn="ctr" defTabSz="914314">
              <a:defRPr/>
            </a:pPr>
            <a:r>
              <a:rPr lang="en-US" sz="2353"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Developers</a:t>
            </a:r>
          </a:p>
        </p:txBody>
      </p:sp>
      <p:sp>
        <p:nvSpPr>
          <p:cNvPr id="53" name="TextBox 52"/>
          <p:cNvSpPr txBox="1"/>
          <p:nvPr/>
        </p:nvSpPr>
        <p:spPr>
          <a:xfrm>
            <a:off x="457551" y="3921056"/>
            <a:ext cx="2984824" cy="2042171"/>
          </a:xfrm>
          <a:prstGeom prst="homePlate">
            <a:avLst>
              <a:gd name="adj" fmla="val 20154"/>
            </a:avLst>
          </a:prstGeom>
          <a:solidFill>
            <a:schemeClr val="accent1"/>
          </a:solidFill>
        </p:spPr>
        <p:txBody>
          <a:bodyPr wrap="square" rtlCol="0" anchor="ctr">
            <a:noAutofit/>
          </a:bodyPr>
          <a:lstStyle/>
          <a:p>
            <a:pPr algn="ctr" defTabSz="914314">
              <a:defRPr/>
            </a:pPr>
            <a:r>
              <a:rPr lang="en-US" sz="2353"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Platforms</a:t>
            </a:r>
          </a:p>
        </p:txBody>
      </p:sp>
    </p:spTree>
    <p:extLst>
      <p:ext uri="{BB962C8B-B14F-4D97-AF65-F5344CB8AC3E}">
        <p14:creationId xmlns:p14="http://schemas.microsoft.com/office/powerpoint/2010/main" val="562697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0-#ppt_w/2"/>
                                          </p:val>
                                        </p:tav>
                                        <p:tav tm="100000">
                                          <p:val>
                                            <p:strVal val="#ppt_x"/>
                                          </p:val>
                                        </p:tav>
                                      </p:tavLst>
                                    </p:anim>
                                    <p:anim calcmode="lin" valueType="num">
                                      <p:cBhvr additive="base">
                                        <p:cTn id="12" dur="500" fill="hold"/>
                                        <p:tgtEl>
                                          <p:spTgt spid="4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childTnLst>
                          </p:cTn>
                        </p:par>
                        <p:par>
                          <p:cTn id="17" fill="hold">
                            <p:stCondLst>
                              <p:cond delay="1500"/>
                            </p:stCondLst>
                            <p:childTnLst>
                              <p:par>
                                <p:cTn id="18" presetID="2" presetClass="entr" presetSubtype="8" decel="10000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additive="base">
                                        <p:cTn id="20" dur="500" fill="hold"/>
                                        <p:tgtEl>
                                          <p:spTgt spid="49"/>
                                        </p:tgtEl>
                                        <p:attrNameLst>
                                          <p:attrName>ppt_x</p:attrName>
                                        </p:attrNameLst>
                                      </p:cBhvr>
                                      <p:tavLst>
                                        <p:tav tm="0">
                                          <p:val>
                                            <p:strVal val="0-#ppt_w/2"/>
                                          </p:val>
                                        </p:tav>
                                        <p:tav tm="100000">
                                          <p:val>
                                            <p:strVal val="#ppt_x"/>
                                          </p:val>
                                        </p:tav>
                                      </p:tavLst>
                                    </p:anim>
                                    <p:anim calcmode="lin" valueType="num">
                                      <p:cBhvr additive="base">
                                        <p:cTn id="21"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6" grpId="0" animBg="1"/>
      <p:bldP spid="14" grpId="0" animBg="1"/>
      <p:bldP spid="5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Tuples</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1536" y="1413887"/>
            <a:ext cx="9726382" cy="1190791"/>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36" y="2801727"/>
            <a:ext cx="8754697" cy="381053"/>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536" y="3343834"/>
            <a:ext cx="6944694" cy="619211"/>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36" y="4047934"/>
            <a:ext cx="10379114" cy="2810066"/>
          </a:xfrm>
          <a:prstGeom prst="rect">
            <a:avLst/>
          </a:prstGeom>
        </p:spPr>
      </p:pic>
    </p:spTree>
    <p:extLst>
      <p:ext uri="{BB962C8B-B14F-4D97-AF65-F5344CB8AC3E}">
        <p14:creationId xmlns:p14="http://schemas.microsoft.com/office/powerpoint/2010/main" val="28634296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future innovation</a:t>
            </a:r>
          </a:p>
        </p:txBody>
      </p:sp>
      <p:grpSp>
        <p:nvGrpSpPr>
          <p:cNvPr id="27" name="Group 26"/>
          <p:cNvGrpSpPr/>
          <p:nvPr/>
        </p:nvGrpSpPr>
        <p:grpSpPr>
          <a:xfrm>
            <a:off x="1573380" y="1354089"/>
            <a:ext cx="2771665" cy="1926420"/>
            <a:chOff x="1719261" y="1582079"/>
            <a:chExt cx="2772058" cy="1926693"/>
          </a:xfrm>
        </p:grpSpPr>
        <p:sp>
          <p:nvSpPr>
            <p:cNvPr id="28" name="Rectangle 27"/>
            <p:cNvSpPr/>
            <p:nvPr/>
          </p:nvSpPr>
          <p:spPr bwMode="auto">
            <a:xfrm>
              <a:off x="1719261" y="1582079"/>
              <a:ext cx="2772058" cy="1926693"/>
            </a:xfrm>
            <a:prstGeom prst="rect">
              <a:avLst/>
            </a:prstGeom>
            <a:solidFill>
              <a:schemeClr val="accent1"/>
            </a:solidFill>
            <a:ln w="25400" cap="flat" cmpd="sng" algn="ctr">
              <a:noFill/>
              <a:prstDash val="solid"/>
              <a:headEnd type="none" w="med" len="med"/>
              <a:tailEnd type="none" w="med" len="med"/>
            </a:ln>
            <a:effectLst/>
          </p:spPr>
          <p:txBody>
            <a:bodyPr vert="horz" wrap="square" lIns="716088" tIns="268534" rIns="87747" bIns="87751" numCol="1" rtlCol="0" anchor="t" anchorCtr="0" compatLnSpc="1">
              <a:prstTxWarp prst="textNoShape">
                <a:avLst/>
              </a:prstTxWarp>
            </a:bodyPr>
            <a:lstStyle/>
            <a:p>
              <a:pPr defTabSz="894792">
                <a:defRPr/>
              </a:pPr>
              <a:r>
                <a:rPr lang="en-US" sz="2742" dirty="0">
                  <a:gradFill>
                    <a:gsLst>
                      <a:gs pos="14679">
                        <a:srgbClr val="FFFFFF"/>
                      </a:gs>
                      <a:gs pos="38000">
                        <a:srgbClr val="FFFFFF"/>
                      </a:gs>
                    </a:gsLst>
                    <a:lin ang="5400000" scaled="1"/>
                  </a:gradFill>
                  <a:latin typeface="Segoe UI Light"/>
                </a:rPr>
                <a:t>  </a:t>
              </a:r>
            </a:p>
          </p:txBody>
        </p:sp>
        <p:sp>
          <p:nvSpPr>
            <p:cNvPr id="29" name="TextBox 28"/>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algn="ctr" defTabSz="914314">
                <a:defRPr/>
              </a:pPr>
              <a:r>
                <a:rPr lang="en-US" sz="1836" dirty="0">
                  <a:solidFill>
                    <a:srgbClr val="FFFFFF"/>
                  </a:solidFill>
                  <a:latin typeface="Segoe UI Semibold" panose="020B0702040204020203" pitchFamily="34" charset="0"/>
                  <a:cs typeface="Segoe UI Semibold" panose="020B0702040204020203" pitchFamily="34" charset="0"/>
                </a:rPr>
                <a:t>.NET FRAMEWORK</a:t>
              </a:r>
            </a:p>
          </p:txBody>
        </p:sp>
      </p:grpSp>
      <p:grpSp>
        <p:nvGrpSpPr>
          <p:cNvPr id="30" name="Group 29"/>
          <p:cNvGrpSpPr/>
          <p:nvPr/>
        </p:nvGrpSpPr>
        <p:grpSpPr>
          <a:xfrm>
            <a:off x="4468506" y="1354089"/>
            <a:ext cx="2762515" cy="1926420"/>
            <a:chOff x="4604404" y="1582078"/>
            <a:chExt cx="2772059" cy="1926693"/>
          </a:xfrm>
        </p:grpSpPr>
        <p:sp>
          <p:nvSpPr>
            <p:cNvPr id="31" name="Rectangle 30"/>
            <p:cNvSpPr/>
            <p:nvPr/>
          </p:nvSpPr>
          <p:spPr bwMode="auto">
            <a:xfrm>
              <a:off x="4604404" y="1582078"/>
              <a:ext cx="2772058" cy="1926693"/>
            </a:xfrm>
            <a:prstGeom prst="rect">
              <a:avLst/>
            </a:prstGeom>
            <a:solidFill>
              <a:schemeClr val="accent3"/>
            </a:solidFill>
            <a:ln w="25400" cap="flat" cmpd="sng" algn="ctr">
              <a:noFill/>
              <a:prstDash val="solid"/>
              <a:headEnd type="none" w="med" len="med"/>
              <a:tailEnd type="none" w="med" len="med"/>
            </a:ln>
            <a:effectLst/>
          </p:spPr>
          <p:txBody>
            <a:bodyPr vert="horz" wrap="square" lIns="716088" tIns="268534" rIns="87747" bIns="87751" numCol="1" rtlCol="0" anchor="t" anchorCtr="0" compatLnSpc="1">
              <a:prstTxWarp prst="textNoShape">
                <a:avLst/>
              </a:prstTxWarp>
            </a:bodyPr>
            <a:lstStyle/>
            <a:p>
              <a:pPr defTabSz="894792">
                <a:defRPr/>
              </a:pPr>
              <a:r>
                <a:rPr lang="en-US" sz="2742" dirty="0">
                  <a:gradFill>
                    <a:gsLst>
                      <a:gs pos="14679">
                        <a:srgbClr val="FFFFFF"/>
                      </a:gs>
                      <a:gs pos="38000">
                        <a:srgbClr val="FFFFFF"/>
                      </a:gs>
                    </a:gsLst>
                    <a:lin ang="5400000" scaled="1"/>
                  </a:gradFill>
                  <a:latin typeface="Segoe UI Light"/>
                </a:rPr>
                <a:t>  </a:t>
              </a:r>
            </a:p>
          </p:txBody>
        </p:sp>
        <p:sp>
          <p:nvSpPr>
            <p:cNvPr id="33" name="TextBox 32"/>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algn="ctr" defTabSz="914314">
                <a:defRPr/>
              </a:pPr>
              <a:r>
                <a:rPr lang="en-US" sz="1836" dirty="0">
                  <a:solidFill>
                    <a:srgbClr val="FFFFFF"/>
                  </a:solidFill>
                  <a:latin typeface="Segoe UI Semibold" panose="020B0702040204020203" pitchFamily="34" charset="0"/>
                  <a:cs typeface="Segoe UI Semibold" panose="020B0702040204020203" pitchFamily="34" charset="0"/>
                </a:rPr>
                <a:t>.NET CORE</a:t>
              </a:r>
            </a:p>
          </p:txBody>
        </p:sp>
      </p:grpSp>
      <p:grpSp>
        <p:nvGrpSpPr>
          <p:cNvPr id="42" name="Group 41"/>
          <p:cNvGrpSpPr/>
          <p:nvPr/>
        </p:nvGrpSpPr>
        <p:grpSpPr>
          <a:xfrm>
            <a:off x="7353452" y="1355272"/>
            <a:ext cx="2766932" cy="1925238"/>
            <a:chOff x="7489548" y="1582078"/>
            <a:chExt cx="2770346" cy="1925511"/>
          </a:xfrm>
        </p:grpSpPr>
        <p:sp>
          <p:nvSpPr>
            <p:cNvPr id="43" name="Rectangle 42"/>
            <p:cNvSpPr/>
            <p:nvPr/>
          </p:nvSpPr>
          <p:spPr bwMode="auto">
            <a:xfrm>
              <a:off x="7489548" y="1582079"/>
              <a:ext cx="2770346" cy="1925510"/>
            </a:xfrm>
            <a:prstGeom prst="rect">
              <a:avLst/>
            </a:prstGeom>
            <a:solidFill>
              <a:schemeClr val="accent2">
                <a:lumMod val="90000"/>
                <a:lumOff val="10000"/>
              </a:schemeClr>
            </a:solidFill>
            <a:ln w="25400" cap="flat" cmpd="sng" algn="ctr">
              <a:noFill/>
              <a:prstDash val="solid"/>
              <a:headEnd type="none" w="med" len="med"/>
              <a:tailEnd type="none" w="med" len="med"/>
            </a:ln>
            <a:effectLst/>
          </p:spPr>
          <p:txBody>
            <a:bodyPr vert="horz" wrap="square" lIns="716088" tIns="268534" rIns="87747" bIns="87751" numCol="1" rtlCol="0" anchor="t" anchorCtr="0" compatLnSpc="1">
              <a:prstTxWarp prst="textNoShape">
                <a:avLst/>
              </a:prstTxWarp>
            </a:bodyPr>
            <a:lstStyle/>
            <a:p>
              <a:pPr defTabSz="894792">
                <a:defRPr/>
              </a:pPr>
              <a:r>
                <a:rPr lang="en-US" sz="2742" dirty="0">
                  <a:gradFill>
                    <a:gsLst>
                      <a:gs pos="14679">
                        <a:srgbClr val="FFFFFF"/>
                      </a:gs>
                      <a:gs pos="38000">
                        <a:srgbClr val="FFFFFF"/>
                      </a:gs>
                    </a:gsLst>
                    <a:lin ang="5400000" scaled="1"/>
                  </a:gradFill>
                  <a:latin typeface="Segoe UI Light"/>
                </a:rPr>
                <a:t>  </a:t>
              </a:r>
            </a:p>
          </p:txBody>
        </p:sp>
        <p:sp>
          <p:nvSpPr>
            <p:cNvPr id="44" name="TextBox 43"/>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algn="ctr" defTabSz="914314">
                <a:defRPr/>
              </a:pPr>
              <a:r>
                <a:rPr lang="en-US" sz="1836" dirty="0">
                  <a:solidFill>
                    <a:srgbClr val="FFFFFF"/>
                  </a:solidFill>
                  <a:latin typeface="Segoe UI Semibold" panose="020B0702040204020203" pitchFamily="34" charset="0"/>
                  <a:cs typeface="Segoe UI Semibold" panose="020B0702040204020203" pitchFamily="34" charset="0"/>
                </a:rPr>
                <a:t>XAMARIN</a:t>
              </a:r>
            </a:p>
          </p:txBody>
        </p:sp>
      </p:grpSp>
      <p:sp>
        <p:nvSpPr>
          <p:cNvPr id="47" name="TextBox 46"/>
          <p:cNvSpPr txBox="1"/>
          <p:nvPr/>
        </p:nvSpPr>
        <p:spPr>
          <a:xfrm>
            <a:off x="1573379" y="3393032"/>
            <a:ext cx="8547005" cy="2011757"/>
          </a:xfrm>
          <a:prstGeom prst="rect">
            <a:avLst/>
          </a:prstGeom>
          <a:solidFill>
            <a:srgbClr val="5C2D91"/>
          </a:solidFill>
        </p:spPr>
        <p:txBody>
          <a:bodyPr wrap="square" tIns="0" rtlCol="0" anchor="ctr">
            <a:noAutofit/>
          </a:bodyPr>
          <a:lstStyle/>
          <a:p>
            <a:pPr algn="ctr" defTabSz="914314">
              <a:defRPr/>
            </a:pPr>
            <a:r>
              <a:rPr lang="en-US" sz="1836"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STANDARD LIBRARY</a:t>
            </a:r>
          </a:p>
          <a:p>
            <a:pPr algn="ctr" defTabSz="914314">
              <a:defRPr/>
            </a:pPr>
            <a:r>
              <a:rPr lang="en-US" sz="1836" i="1"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One library to rule them all</a:t>
            </a:r>
          </a:p>
        </p:txBody>
      </p:sp>
      <p:sp>
        <p:nvSpPr>
          <p:cNvPr id="52" name="TextBox 51"/>
          <p:cNvSpPr txBox="1"/>
          <p:nvPr/>
        </p:nvSpPr>
        <p:spPr>
          <a:xfrm>
            <a:off x="2317900" y="2648494"/>
            <a:ext cx="1274771"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ASP.NET</a:t>
            </a:r>
          </a:p>
        </p:txBody>
      </p:sp>
      <p:sp>
        <p:nvSpPr>
          <p:cNvPr id="53" name="TextBox 52"/>
          <p:cNvSpPr txBox="1"/>
          <p:nvPr/>
        </p:nvSpPr>
        <p:spPr>
          <a:xfrm>
            <a:off x="2716147" y="2126960"/>
            <a:ext cx="1542275"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Windows Forms</a:t>
            </a:r>
          </a:p>
        </p:txBody>
      </p:sp>
      <p:sp>
        <p:nvSpPr>
          <p:cNvPr id="54" name="TextBox 53"/>
          <p:cNvSpPr txBox="1"/>
          <p:nvPr/>
        </p:nvSpPr>
        <p:spPr>
          <a:xfrm>
            <a:off x="1668542" y="2126960"/>
            <a:ext cx="962235"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WPF</a:t>
            </a:r>
          </a:p>
        </p:txBody>
      </p:sp>
      <p:sp>
        <p:nvSpPr>
          <p:cNvPr id="55" name="TextBox 54"/>
          <p:cNvSpPr txBox="1"/>
          <p:nvPr/>
        </p:nvSpPr>
        <p:spPr>
          <a:xfrm>
            <a:off x="4798826" y="2126960"/>
            <a:ext cx="1333589"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UWP</a:t>
            </a:r>
          </a:p>
        </p:txBody>
      </p:sp>
      <p:sp>
        <p:nvSpPr>
          <p:cNvPr id="56" name="TextBox 55"/>
          <p:cNvSpPr txBox="1"/>
          <p:nvPr/>
        </p:nvSpPr>
        <p:spPr>
          <a:xfrm>
            <a:off x="5379487" y="2648494"/>
            <a:ext cx="1523784"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ASP.NET Core</a:t>
            </a:r>
          </a:p>
        </p:txBody>
      </p:sp>
      <p:sp>
        <p:nvSpPr>
          <p:cNvPr id="57" name="Rectangle 56"/>
          <p:cNvSpPr/>
          <p:nvPr/>
        </p:nvSpPr>
        <p:spPr>
          <a:xfrm>
            <a:off x="6611857" y="2689773"/>
            <a:ext cx="264779" cy="312029"/>
          </a:xfrm>
          <a:prstGeom prst="rect">
            <a:avLst/>
          </a:prstGeom>
        </p:spPr>
        <p:txBody>
          <a:bodyPr wrap="none">
            <a:spAutoFit/>
          </a:bodyPr>
          <a:lstStyle/>
          <a:p>
            <a:pPr defTabSz="914314">
              <a:defRPr/>
            </a:pPr>
            <a:r>
              <a:rPr lang="en-US" sz="1400" dirty="0">
                <a:solidFill>
                  <a:srgbClr val="FFFFFF"/>
                </a:solidFill>
                <a:latin typeface="Segoe UI Semibold" panose="020B0702040204020203" pitchFamily="34" charset="0"/>
                <a:cs typeface="Segoe UI Semibold" panose="020B0702040204020203" pitchFamily="34" charset="0"/>
              </a:rPr>
              <a:t>*</a:t>
            </a:r>
            <a:endParaRPr lang="en-US" sz="1400" dirty="0">
              <a:solidFill>
                <a:srgbClr val="505050"/>
              </a:solidFill>
              <a:latin typeface="Segoe UI Semibold" panose="020B0702040204020203" pitchFamily="34" charset="0"/>
              <a:cs typeface="Segoe UI Semibold" panose="020B0702040204020203" pitchFamily="34" charset="0"/>
            </a:endParaRPr>
          </a:p>
        </p:txBody>
      </p:sp>
      <p:sp>
        <p:nvSpPr>
          <p:cNvPr id="58" name="TextBox 57"/>
          <p:cNvSpPr txBox="1"/>
          <p:nvPr/>
        </p:nvSpPr>
        <p:spPr>
          <a:xfrm>
            <a:off x="7545459" y="2126960"/>
            <a:ext cx="1149338"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iOS</a:t>
            </a:r>
          </a:p>
        </p:txBody>
      </p:sp>
      <p:sp>
        <p:nvSpPr>
          <p:cNvPr id="59" name="TextBox 58"/>
          <p:cNvSpPr txBox="1"/>
          <p:nvPr/>
        </p:nvSpPr>
        <p:spPr>
          <a:xfrm>
            <a:off x="8771171" y="2387727"/>
            <a:ext cx="1180295" cy="451429"/>
          </a:xfrm>
          <a:prstGeom prst="rect">
            <a:avLst/>
          </a:prstGeom>
          <a:solidFill>
            <a:srgbClr val="000000">
              <a:alpha val="25000"/>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Android</a:t>
            </a:r>
          </a:p>
        </p:txBody>
      </p:sp>
      <p:grpSp>
        <p:nvGrpSpPr>
          <p:cNvPr id="60" name="Group 59"/>
          <p:cNvGrpSpPr/>
          <p:nvPr/>
        </p:nvGrpSpPr>
        <p:grpSpPr>
          <a:xfrm>
            <a:off x="1573570" y="5517311"/>
            <a:ext cx="8551894" cy="1034966"/>
            <a:chOff x="1973256" y="5338408"/>
            <a:chExt cx="8553107" cy="1035113"/>
          </a:xfrm>
        </p:grpSpPr>
        <p:sp>
          <p:nvSpPr>
            <p:cNvPr id="61" name="TextBox 60"/>
            <p:cNvSpPr txBox="1"/>
            <p:nvPr/>
          </p:nvSpPr>
          <p:spPr>
            <a:xfrm>
              <a:off x="1973257" y="5338408"/>
              <a:ext cx="8553106" cy="1035113"/>
            </a:xfrm>
            <a:prstGeom prst="rect">
              <a:avLst/>
            </a:prstGeom>
            <a:solidFill>
              <a:schemeClr val="accent5"/>
            </a:solidFill>
          </p:spPr>
          <p:txBody>
            <a:bodyPr wrap="square" rtlCol="0" anchor="ctr">
              <a:noAutofit/>
            </a:bodyPr>
            <a:lstStyle/>
            <a:p>
              <a:pPr algn="ctr" defTabSz="914314">
                <a:defRPr/>
              </a:pPr>
              <a:endParaRPr lang="en-US" sz="1400" dirty="0">
                <a:solidFill>
                  <a:srgbClr val="505050"/>
                </a:solidFill>
                <a:latin typeface="Segoe UI Semilight" panose="020B0402040204020203" pitchFamily="34" charset="0"/>
                <a:cs typeface="Segoe UI Semilight" panose="020B0402040204020203" pitchFamily="34" charset="0"/>
              </a:endParaRPr>
            </a:p>
          </p:txBody>
        </p:sp>
        <p:sp>
          <p:nvSpPr>
            <p:cNvPr id="62" name="TextBox 61"/>
            <p:cNvSpPr txBox="1"/>
            <p:nvPr/>
          </p:nvSpPr>
          <p:spPr>
            <a:xfrm>
              <a:off x="2811442" y="5777636"/>
              <a:ext cx="2060130" cy="451493"/>
            </a:xfrm>
            <a:prstGeom prst="rect">
              <a:avLst/>
            </a:prstGeom>
            <a:solidFill>
              <a:srgbClr val="000000">
                <a:alpha val="10196"/>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Compilers</a:t>
              </a:r>
            </a:p>
          </p:txBody>
        </p:sp>
        <p:sp>
          <p:nvSpPr>
            <p:cNvPr id="63" name="TextBox 62"/>
            <p:cNvSpPr txBox="1"/>
            <p:nvPr/>
          </p:nvSpPr>
          <p:spPr>
            <a:xfrm>
              <a:off x="5235634" y="5777636"/>
              <a:ext cx="2060130" cy="451493"/>
            </a:xfrm>
            <a:prstGeom prst="rect">
              <a:avLst/>
            </a:prstGeom>
            <a:solidFill>
              <a:srgbClr val="000000">
                <a:alpha val="10196"/>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Languages</a:t>
              </a:r>
            </a:p>
          </p:txBody>
        </p:sp>
        <p:sp>
          <p:nvSpPr>
            <p:cNvPr id="64" name="TextBox 63"/>
            <p:cNvSpPr txBox="1"/>
            <p:nvPr/>
          </p:nvSpPr>
          <p:spPr>
            <a:xfrm>
              <a:off x="7659826" y="5777636"/>
              <a:ext cx="2060130" cy="451493"/>
            </a:xfrm>
            <a:prstGeom prst="rect">
              <a:avLst/>
            </a:prstGeom>
            <a:solidFill>
              <a:srgbClr val="000000">
                <a:alpha val="10196"/>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 components</a:t>
              </a:r>
            </a:p>
          </p:txBody>
        </p:sp>
        <p:sp>
          <p:nvSpPr>
            <p:cNvPr id="65" name="TextBox 64"/>
            <p:cNvSpPr txBox="1"/>
            <p:nvPr/>
          </p:nvSpPr>
          <p:spPr>
            <a:xfrm>
              <a:off x="1973256" y="5338408"/>
              <a:ext cx="8553106" cy="326690"/>
            </a:xfrm>
            <a:prstGeom prst="rect">
              <a:avLst/>
            </a:prstGeom>
            <a:solidFill>
              <a:srgbClr val="000000">
                <a:alpha val="10196"/>
              </a:srgbClr>
            </a:solidFill>
          </p:spPr>
          <p:txBody>
            <a:bodyPr wrap="square" rtlCol="0" anchor="ctr">
              <a:noAutofit/>
            </a:bodyPr>
            <a:lstStyle/>
            <a:p>
              <a:pPr algn="ctr" defTabSz="914314">
                <a:defRPr/>
              </a:pP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COMMON INFRASTRUCTURE</a:t>
              </a:r>
            </a:p>
          </p:txBody>
        </p:sp>
      </p:grpSp>
      <p:sp>
        <p:nvSpPr>
          <p:cNvPr id="66" name="TextBox 65"/>
          <p:cNvSpPr txBox="1"/>
          <p:nvPr/>
        </p:nvSpPr>
        <p:spPr>
          <a:xfrm>
            <a:off x="7545458" y="2648494"/>
            <a:ext cx="1148519" cy="451429"/>
          </a:xfrm>
          <a:prstGeom prst="rect">
            <a:avLst/>
          </a:prstGeom>
          <a:solidFill>
            <a:srgbClr val="000000">
              <a:alpha val="25000"/>
            </a:srgbClr>
          </a:solidFill>
        </p:spPr>
        <p:txBody>
          <a:bodyPr wrap="square" rtlCol="0" anchor="ctr">
            <a:noAutofit/>
          </a:bodyPr>
          <a:lstStyle/>
          <a:p>
            <a:pPr algn="ctr" defTabSz="914314">
              <a:defRPr/>
            </a:pPr>
            <a:r>
              <a:rPr lang="en-US" sz="140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OS X</a:t>
            </a:r>
            <a:endPar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36" name="TextBox 35"/>
          <p:cNvSpPr txBox="1"/>
          <p:nvPr/>
        </p:nvSpPr>
        <p:spPr>
          <a:xfrm>
            <a:off x="467401" y="1354088"/>
            <a:ext cx="992641" cy="1926420"/>
          </a:xfrm>
          <a:prstGeom prst="rect">
            <a:avLst/>
          </a:prstGeom>
          <a:solidFill>
            <a:schemeClr val="accent5">
              <a:lumMod val="60000"/>
              <a:lumOff val="40000"/>
            </a:schemeClr>
          </a:solidFill>
        </p:spPr>
        <p:txBody>
          <a:bodyPr vert="vert270" wrap="square" rtlCol="0" anchor="ctr">
            <a:noAutofit/>
          </a:bodyPr>
          <a:lstStyle/>
          <a:p>
            <a:pPr algn="ctr" defTabSz="914314">
              <a:defRPr/>
            </a:pPr>
            <a:r>
              <a:rPr lang="en-US" sz="1836"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App Model Innovation</a:t>
            </a:r>
          </a:p>
        </p:txBody>
      </p:sp>
      <p:sp>
        <p:nvSpPr>
          <p:cNvPr id="37" name="TextBox 36"/>
          <p:cNvSpPr txBox="1"/>
          <p:nvPr/>
        </p:nvSpPr>
        <p:spPr>
          <a:xfrm>
            <a:off x="467401" y="3393031"/>
            <a:ext cx="980985" cy="3159245"/>
          </a:xfrm>
          <a:prstGeom prst="rect">
            <a:avLst/>
          </a:prstGeom>
          <a:solidFill>
            <a:schemeClr val="accent5">
              <a:lumMod val="60000"/>
              <a:lumOff val="40000"/>
            </a:schemeClr>
          </a:solidFill>
        </p:spPr>
        <p:txBody>
          <a:bodyPr vert="vert270" wrap="square" rtlCol="0" anchor="ctr">
            <a:noAutofit/>
          </a:bodyPr>
          <a:lstStyle/>
          <a:p>
            <a:pPr algn="ctr" defTabSz="914314">
              <a:defRPr/>
            </a:pPr>
            <a:r>
              <a:rPr lang="en-US" sz="1836"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.NET Innovation</a:t>
            </a:r>
          </a:p>
        </p:txBody>
      </p:sp>
      <p:grpSp>
        <p:nvGrpSpPr>
          <p:cNvPr id="2" name="Group 1"/>
          <p:cNvGrpSpPr/>
          <p:nvPr/>
        </p:nvGrpSpPr>
        <p:grpSpPr>
          <a:xfrm>
            <a:off x="10234130" y="1355272"/>
            <a:ext cx="1606561" cy="5197004"/>
            <a:chOff x="10439345" y="1381951"/>
            <a:chExt cx="1638776" cy="5301215"/>
          </a:xfrm>
        </p:grpSpPr>
        <p:grpSp>
          <p:nvGrpSpPr>
            <p:cNvPr id="32" name="Group 31"/>
            <p:cNvGrpSpPr/>
            <p:nvPr/>
          </p:nvGrpSpPr>
          <p:grpSpPr>
            <a:xfrm>
              <a:off x="10439345" y="1381951"/>
              <a:ext cx="1638776" cy="5301215"/>
              <a:chOff x="7489549" y="1582078"/>
              <a:chExt cx="1608543" cy="5197741"/>
            </a:xfrm>
          </p:grpSpPr>
          <p:sp>
            <p:nvSpPr>
              <p:cNvPr id="34" name="Rectangle 33"/>
              <p:cNvSpPr/>
              <p:nvPr/>
            </p:nvSpPr>
            <p:spPr bwMode="auto">
              <a:xfrm>
                <a:off x="7489549" y="1582078"/>
                <a:ext cx="1608543" cy="5197741"/>
              </a:xfrm>
              <a:prstGeom prst="rect">
                <a:avLst/>
              </a:prstGeom>
              <a:solidFill>
                <a:schemeClr val="accent4">
                  <a:lumMod val="90000"/>
                </a:schemeClr>
              </a:solidFill>
              <a:ln w="25400" cap="flat" cmpd="sng" algn="ctr">
                <a:noFill/>
                <a:prstDash val="solid"/>
                <a:headEnd type="none" w="med" len="med"/>
                <a:tailEnd type="none" w="med" len="med"/>
              </a:ln>
              <a:effectLst/>
            </p:spPr>
            <p:txBody>
              <a:bodyPr vert="horz" wrap="square" lIns="716088" tIns="268534" rIns="87747" bIns="87751" numCol="1" rtlCol="0" anchor="t" anchorCtr="0" compatLnSpc="1">
                <a:prstTxWarp prst="textNoShape">
                  <a:avLst/>
                </a:prstTxWarp>
              </a:bodyPr>
              <a:lstStyle/>
              <a:p>
                <a:pPr defTabSz="894792">
                  <a:defRPr/>
                </a:pPr>
                <a:r>
                  <a:rPr lang="en-US" sz="2742" dirty="0">
                    <a:gradFill>
                      <a:gsLst>
                        <a:gs pos="14679">
                          <a:srgbClr val="FFFFFF"/>
                        </a:gs>
                        <a:gs pos="38000">
                          <a:srgbClr val="FFFFFF"/>
                        </a:gs>
                      </a:gsLst>
                      <a:lin ang="5400000" scaled="1"/>
                    </a:gradFill>
                    <a:latin typeface="Segoe UI Light"/>
                  </a:rPr>
                  <a:t>  </a:t>
                </a:r>
              </a:p>
            </p:txBody>
          </p:sp>
          <p:sp>
            <p:nvSpPr>
              <p:cNvPr id="35" name="TextBox 34"/>
              <p:cNvSpPr txBox="1"/>
              <p:nvPr/>
            </p:nvSpPr>
            <p:spPr>
              <a:xfrm>
                <a:off x="7489549" y="1582078"/>
                <a:ext cx="1608543" cy="578940"/>
              </a:xfrm>
              <a:prstGeom prst="rect">
                <a:avLst/>
              </a:prstGeom>
              <a:solidFill>
                <a:srgbClr val="000000">
                  <a:alpha val="10196"/>
                </a:srgbClr>
              </a:solidFill>
            </p:spPr>
            <p:txBody>
              <a:bodyPr wrap="square" rtlCol="0" anchor="ctr">
                <a:noAutofit/>
              </a:bodyPr>
              <a:lstStyle/>
              <a:p>
                <a:pPr algn="ctr" defTabSz="914314">
                  <a:defRPr/>
                </a:pPr>
                <a:r>
                  <a:rPr lang="en-US" sz="1836" dirty="0">
                    <a:solidFill>
                      <a:srgbClr val="FFFFFF"/>
                    </a:solidFill>
                    <a:latin typeface="Segoe UI Semibold" panose="020B0702040204020203" pitchFamily="34" charset="0"/>
                    <a:cs typeface="Segoe UI Semibold" panose="020B0702040204020203" pitchFamily="34" charset="0"/>
                  </a:rPr>
                  <a:t>TOOLS</a:t>
                </a:r>
              </a:p>
            </p:txBody>
          </p:sp>
        </p:grpSp>
        <p:pic>
          <p:nvPicPr>
            <p:cNvPr id="38" name="Picture 3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67" r="9586"/>
            <a:stretch/>
          </p:blipFill>
          <p:spPr bwMode="auto">
            <a:xfrm>
              <a:off x="10912065" y="2190083"/>
              <a:ext cx="693337" cy="117472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10484424" y="3155515"/>
              <a:ext cx="1548618" cy="380553"/>
            </a:xfrm>
            <a:prstGeom prst="rect">
              <a:avLst/>
            </a:prstGeom>
            <a:noFill/>
          </p:spPr>
          <p:txBody>
            <a:bodyPr wrap="square" rtlCol="0">
              <a:spAutoFit/>
            </a:bodyPr>
            <a:lstStyle/>
            <a:p>
              <a:pPr defTabSz="914314">
                <a:defRPr/>
              </a:pPr>
              <a:r>
                <a:rPr lang="en-US" sz="1836" dirty="0">
                  <a:gradFill>
                    <a:gsLst>
                      <a:gs pos="0">
                        <a:srgbClr val="505050"/>
                      </a:gs>
                      <a:gs pos="100000">
                        <a:srgbClr val="505050"/>
                      </a:gs>
                    </a:gsLst>
                    <a:lin ang="5400000" scaled="0"/>
                  </a:gradFill>
                  <a:latin typeface="Segoe UI" panose="020B0502040204020203" pitchFamily="34" charset="0"/>
                  <a:cs typeface="Segoe UI" panose="020B0502040204020203" pitchFamily="34" charset="0"/>
                </a:rPr>
                <a:t>Visual Studio</a:t>
              </a:r>
            </a:p>
          </p:txBody>
        </p:sp>
        <p:sp>
          <p:nvSpPr>
            <p:cNvPr id="40" name="TextBox 39"/>
            <p:cNvSpPr txBox="1"/>
            <p:nvPr/>
          </p:nvSpPr>
          <p:spPr>
            <a:xfrm>
              <a:off x="10484424" y="4958675"/>
              <a:ext cx="1548618" cy="668773"/>
            </a:xfrm>
            <a:prstGeom prst="rect">
              <a:avLst/>
            </a:prstGeom>
            <a:noFill/>
          </p:spPr>
          <p:txBody>
            <a:bodyPr wrap="square" rtlCol="0">
              <a:spAutoFit/>
            </a:bodyPr>
            <a:lstStyle/>
            <a:p>
              <a:pPr algn="ctr" defTabSz="914314">
                <a:defRPr/>
              </a:pPr>
              <a:r>
                <a:rPr lang="en-US" sz="1836" dirty="0">
                  <a:gradFill>
                    <a:gsLst>
                      <a:gs pos="0">
                        <a:srgbClr val="505050"/>
                      </a:gs>
                      <a:gs pos="100000">
                        <a:srgbClr val="505050"/>
                      </a:gs>
                    </a:gsLst>
                    <a:lin ang="5400000" scaled="0"/>
                  </a:gradFill>
                  <a:latin typeface="Segoe UI" panose="020B0502040204020203" pitchFamily="34" charset="0"/>
                  <a:cs typeface="Segoe UI" panose="020B0502040204020203" pitchFamily="34" charset="0"/>
                </a:rPr>
                <a:t>Visual Studio</a:t>
              </a:r>
            </a:p>
            <a:p>
              <a:pPr algn="ctr" defTabSz="914314">
                <a:defRPr/>
              </a:pPr>
              <a:r>
                <a:rPr lang="en-US" sz="1836" dirty="0">
                  <a:gradFill>
                    <a:gsLst>
                      <a:gs pos="0">
                        <a:srgbClr val="505050"/>
                      </a:gs>
                      <a:gs pos="100000">
                        <a:srgbClr val="505050"/>
                      </a:gs>
                    </a:gsLst>
                    <a:lin ang="5400000" scaled="0"/>
                  </a:gradFill>
                  <a:latin typeface="Segoe UI" panose="020B0502040204020203" pitchFamily="34" charset="0"/>
                  <a:cs typeface="Segoe UI" panose="020B0502040204020203" pitchFamily="34" charset="0"/>
                </a:rPr>
                <a:t>Code</a:t>
              </a:r>
            </a:p>
          </p:txBody>
        </p:sp>
        <p:pic>
          <p:nvPicPr>
            <p:cNvPr id="41" name="Picture 40"/>
            <p:cNvPicPr>
              <a:picLocks noChangeAspect="1" noChangeArrowheads="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25414" r="11806"/>
            <a:stretch/>
          </p:blipFill>
          <p:spPr bwMode="auto">
            <a:xfrm>
              <a:off x="10932161" y="3990673"/>
              <a:ext cx="653144" cy="1174724"/>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64454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1032840" y="2107565"/>
            <a:ext cx="3801013" cy="899537"/>
          </a:xfrm>
        </p:spPr>
        <p:txBody>
          <a:bodyPr>
            <a:normAutofit fontScale="90000"/>
          </a:bodyPr>
          <a:lstStyle/>
          <a:p>
            <a:pPr algn="ctr"/>
            <a:r>
              <a:rPr lang="en-US" dirty="0">
                <a:solidFill>
                  <a:schemeClr val="tx1"/>
                </a:solidFill>
              </a:rPr>
              <a:t>Developed </a:t>
            </a:r>
            <a:br>
              <a:rPr lang="en-US" dirty="0">
                <a:solidFill>
                  <a:schemeClr val="tx1"/>
                </a:solidFill>
              </a:rPr>
            </a:br>
            <a:r>
              <a:rPr lang="en-US" dirty="0">
                <a:solidFill>
                  <a:schemeClr val="tx1"/>
                </a:solidFill>
              </a:rPr>
              <a:t>in the open</a:t>
            </a:r>
          </a:p>
        </p:txBody>
      </p:sp>
      <p:sp>
        <p:nvSpPr>
          <p:cNvPr id="123" name="Rectangle 122"/>
          <p:cNvSpPr/>
          <p:nvPr/>
        </p:nvSpPr>
        <p:spPr bwMode="auto">
          <a:xfrm rot="2700000">
            <a:off x="5660678" y="3043977"/>
            <a:ext cx="795290" cy="7952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Rectangle 123"/>
          <p:cNvSpPr/>
          <p:nvPr/>
        </p:nvSpPr>
        <p:spPr bwMode="auto">
          <a:xfrm>
            <a:off x="5826801" y="486"/>
            <a:ext cx="6364336" cy="6857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142513" y="368526"/>
            <a:ext cx="5836276" cy="1739039"/>
          </a:xfrm>
          <a:prstGeom prst="rect">
            <a:avLst/>
          </a:prstGeom>
          <a:noFill/>
        </p:spPr>
        <p:txBody>
          <a:bodyPr wrap="square" lIns="179259" tIns="143407" rIns="179259" bIns="143407" rtlCol="0">
            <a:spAutoFit/>
          </a:bodyPr>
          <a:lstStyle/>
          <a:p>
            <a:pPr defTabSz="914314">
              <a:lnSpc>
                <a:spcPct val="90000"/>
              </a:lnSpc>
              <a:spcAft>
                <a:spcPts val="588"/>
              </a:spcAft>
              <a:defRPr/>
            </a:pPr>
            <a:r>
              <a:rPr lang="en-US" sz="2745" dirty="0">
                <a:gradFill>
                  <a:gsLst>
                    <a:gs pos="0">
                      <a:srgbClr val="FFFFFF"/>
                    </a:gs>
                    <a:gs pos="100000">
                      <a:srgbClr val="FFFFFF"/>
                    </a:gs>
                  </a:gsLst>
                  <a:lin ang="5400000" scaled="1"/>
                </a:gradFill>
                <a:latin typeface="Segoe UI"/>
                <a:cs typeface="Segoe UI Semibold" panose="020B0702040204020203" pitchFamily="34" charset="0"/>
              </a:rPr>
              <a:t>Fully open development process</a:t>
            </a:r>
          </a:p>
          <a:p>
            <a:pPr defTabSz="914314">
              <a:lnSpc>
                <a:spcPct val="90000"/>
              </a:lnSpc>
              <a:spcAft>
                <a:spcPts val="588"/>
              </a:spcAft>
              <a:defRPr/>
            </a:pPr>
            <a:r>
              <a:rPr lang="en-US" sz="1961" dirty="0">
                <a:gradFill>
                  <a:gsLst>
                    <a:gs pos="0">
                      <a:srgbClr val="FFFFFF"/>
                    </a:gs>
                    <a:gs pos="100000">
                      <a:srgbClr val="FFFFFF"/>
                    </a:gs>
                  </a:gsLst>
                  <a:lin ang="5400000" scaled="1"/>
                </a:gradFill>
                <a:latin typeface="Segoe UI"/>
                <a:cs typeface="Segoe UI Semibold" panose="020B0702040204020203" pitchFamily="34" charset="0"/>
              </a:rPr>
              <a:t>Open</a:t>
            </a:r>
            <a:r>
              <a:rPr lang="en-US" sz="1961" dirty="0">
                <a:gradFill>
                  <a:gsLst>
                    <a:gs pos="0">
                      <a:srgbClr val="FFFFFF"/>
                    </a:gs>
                    <a:gs pos="100000">
                      <a:srgbClr val="FFFFFF"/>
                    </a:gs>
                  </a:gsLst>
                  <a:lin ang="5400000" scaled="1"/>
                </a:gradFill>
                <a:latin typeface="Segoe UI"/>
              </a:rPr>
              <a:t> Source</a:t>
            </a:r>
          </a:p>
          <a:p>
            <a:pPr defTabSz="914314">
              <a:lnSpc>
                <a:spcPct val="90000"/>
              </a:lnSpc>
              <a:spcAft>
                <a:spcPts val="588"/>
              </a:spcAft>
              <a:defRPr/>
            </a:pPr>
            <a:r>
              <a:rPr lang="en-US" sz="1961" dirty="0">
                <a:gradFill>
                  <a:gsLst>
                    <a:gs pos="0">
                      <a:srgbClr val="FFFFFF"/>
                    </a:gs>
                    <a:gs pos="100000">
                      <a:srgbClr val="FFFFFF"/>
                    </a:gs>
                  </a:gsLst>
                  <a:lin ang="5400000" scaled="1"/>
                </a:gradFill>
                <a:latin typeface="Segoe UI"/>
                <a:cs typeface="Segoe UI Semibold" panose="020B0702040204020203" pitchFamily="34" charset="0"/>
              </a:rPr>
              <a:t>Open</a:t>
            </a:r>
            <a:r>
              <a:rPr lang="en-US" sz="1961" dirty="0">
                <a:gradFill>
                  <a:gsLst>
                    <a:gs pos="0">
                      <a:srgbClr val="FFFFFF"/>
                    </a:gs>
                    <a:gs pos="100000">
                      <a:srgbClr val="FFFFFF"/>
                    </a:gs>
                  </a:gsLst>
                  <a:lin ang="5400000" scaled="1"/>
                </a:gradFill>
                <a:latin typeface="Segoe UI"/>
              </a:rPr>
              <a:t> to community contributions</a:t>
            </a:r>
          </a:p>
          <a:p>
            <a:pPr defTabSz="914314">
              <a:lnSpc>
                <a:spcPct val="90000"/>
              </a:lnSpc>
              <a:spcAft>
                <a:spcPts val="588"/>
              </a:spcAft>
              <a:defRPr/>
            </a:pPr>
            <a:r>
              <a:rPr lang="en-US" sz="1961" dirty="0">
                <a:gradFill>
                  <a:gsLst>
                    <a:gs pos="0">
                      <a:srgbClr val="FFFFFF"/>
                    </a:gs>
                    <a:gs pos="100000">
                      <a:srgbClr val="FFFFFF"/>
                    </a:gs>
                  </a:gsLst>
                  <a:lin ang="5400000" scaled="1"/>
                </a:gradFill>
                <a:latin typeface="Segoe UI"/>
                <a:cs typeface="Segoe UI Semibold" panose="020B0702040204020203" pitchFamily="34" charset="0"/>
              </a:rPr>
              <a:t>Open</a:t>
            </a:r>
            <a:r>
              <a:rPr lang="en-US" sz="1961" dirty="0">
                <a:gradFill>
                  <a:gsLst>
                    <a:gs pos="0">
                      <a:srgbClr val="FFFFFF"/>
                    </a:gs>
                    <a:gs pos="100000">
                      <a:srgbClr val="FFFFFF"/>
                    </a:gs>
                  </a:gsLst>
                  <a:lin ang="5400000" scaled="1"/>
                </a:gradFill>
                <a:latin typeface="Segoe UI"/>
              </a:rPr>
              <a:t> process: roadmap, design docs, standups…</a:t>
            </a:r>
          </a:p>
        </p:txBody>
      </p:sp>
      <p:sp>
        <p:nvSpPr>
          <p:cNvPr id="22" name="TextBox 21"/>
          <p:cNvSpPr txBox="1"/>
          <p:nvPr/>
        </p:nvSpPr>
        <p:spPr>
          <a:xfrm>
            <a:off x="6142513" y="2166594"/>
            <a:ext cx="5836276" cy="1739039"/>
          </a:xfrm>
          <a:prstGeom prst="rect">
            <a:avLst/>
          </a:prstGeom>
          <a:noFill/>
        </p:spPr>
        <p:txBody>
          <a:bodyPr wrap="square" lIns="179259" tIns="143407" rIns="179259" bIns="143407" rtlCol="0">
            <a:spAutoFit/>
          </a:bodyPr>
          <a:lstStyle/>
          <a:p>
            <a:pPr defTabSz="914314">
              <a:lnSpc>
                <a:spcPct val="90000"/>
              </a:lnSpc>
              <a:spcAft>
                <a:spcPts val="588"/>
              </a:spcAft>
              <a:defRPr/>
            </a:pPr>
            <a:r>
              <a:rPr lang="en-US" sz="2745" dirty="0">
                <a:gradFill>
                  <a:gsLst>
                    <a:gs pos="0">
                      <a:srgbClr val="FFFFFF"/>
                    </a:gs>
                    <a:gs pos="100000">
                      <a:srgbClr val="FFFFFF"/>
                    </a:gs>
                  </a:gsLst>
                  <a:lin ang="5400000" scaled="1"/>
                </a:gradFill>
                <a:latin typeface="Segoe UI"/>
                <a:cs typeface="Segoe UI Semibold" panose="020B0702040204020203" pitchFamily="34" charset="0"/>
              </a:rPr>
              <a:t>+ Great community momentum</a:t>
            </a:r>
          </a:p>
          <a:p>
            <a:pPr defTabSz="914314">
              <a:lnSpc>
                <a:spcPct val="90000"/>
              </a:lnSpc>
              <a:spcAft>
                <a:spcPts val="588"/>
              </a:spcAft>
              <a:defRPr/>
            </a:pPr>
            <a:r>
              <a:rPr lang="en-US" sz="1961" b="1" dirty="0">
                <a:gradFill>
                  <a:gsLst>
                    <a:gs pos="0">
                      <a:srgbClr val="FFFFFF"/>
                    </a:gs>
                    <a:gs pos="100000">
                      <a:srgbClr val="FFFFFF"/>
                    </a:gs>
                  </a:gsLst>
                  <a:lin ang="5400000" scaled="1"/>
                </a:gradFill>
                <a:latin typeface="Segoe UI"/>
              </a:rPr>
              <a:t>175</a:t>
            </a:r>
            <a:r>
              <a:rPr lang="en-US" sz="1961" dirty="0">
                <a:gradFill>
                  <a:gsLst>
                    <a:gs pos="0">
                      <a:srgbClr val="FFFFFF"/>
                    </a:gs>
                    <a:gs pos="100000">
                      <a:srgbClr val="FFFFFF"/>
                    </a:gs>
                  </a:gsLst>
                  <a:lin ang="5400000" scaled="1"/>
                </a:gradFill>
                <a:latin typeface="Segoe UI"/>
              </a:rPr>
              <a:t> repositories</a:t>
            </a:r>
          </a:p>
          <a:p>
            <a:pPr defTabSz="914314">
              <a:lnSpc>
                <a:spcPct val="90000"/>
              </a:lnSpc>
              <a:spcAft>
                <a:spcPts val="588"/>
              </a:spcAft>
              <a:defRPr/>
            </a:pPr>
            <a:r>
              <a:rPr lang="en-US" sz="1961" b="1" dirty="0">
                <a:gradFill>
                  <a:gsLst>
                    <a:gs pos="0">
                      <a:srgbClr val="FFFFFF"/>
                    </a:gs>
                    <a:gs pos="100000">
                      <a:srgbClr val="FFFFFF"/>
                    </a:gs>
                  </a:gsLst>
                  <a:lin ang="5400000" scaled="1"/>
                </a:gradFill>
                <a:latin typeface="Segoe UI"/>
              </a:rPr>
              <a:t>24,061</a:t>
            </a:r>
            <a:r>
              <a:rPr lang="en-US" sz="1961" dirty="0">
                <a:gradFill>
                  <a:gsLst>
                    <a:gs pos="0">
                      <a:srgbClr val="FFFFFF"/>
                    </a:gs>
                    <a:gs pos="100000">
                      <a:srgbClr val="FFFFFF"/>
                    </a:gs>
                  </a:gsLst>
                  <a:lin ang="5400000" scaled="1"/>
                </a:gradFill>
                <a:latin typeface="Segoe UI"/>
              </a:rPr>
              <a:t> forks</a:t>
            </a:r>
          </a:p>
          <a:p>
            <a:pPr defTabSz="914314">
              <a:lnSpc>
                <a:spcPct val="90000"/>
              </a:lnSpc>
              <a:spcAft>
                <a:spcPts val="588"/>
              </a:spcAft>
              <a:defRPr/>
            </a:pPr>
            <a:r>
              <a:rPr lang="en-US" sz="1961" b="1" dirty="0">
                <a:gradFill>
                  <a:gsLst>
                    <a:gs pos="0">
                      <a:srgbClr val="FFFFFF"/>
                    </a:gs>
                    <a:gs pos="100000">
                      <a:srgbClr val="FFFFFF"/>
                    </a:gs>
                  </a:gsLst>
                  <a:lin ang="5400000" scaled="1"/>
                </a:gradFill>
                <a:latin typeface="Segoe UI"/>
              </a:rPr>
              <a:t>4,297</a:t>
            </a:r>
            <a:r>
              <a:rPr lang="en-US" sz="1961" dirty="0">
                <a:gradFill>
                  <a:gsLst>
                    <a:gs pos="0">
                      <a:srgbClr val="FFFFFF"/>
                    </a:gs>
                    <a:gs pos="100000">
                      <a:srgbClr val="FFFFFF"/>
                    </a:gs>
                  </a:gsLst>
                  <a:lin ang="5400000" scaled="1"/>
                </a:gradFill>
                <a:latin typeface="Segoe UI"/>
              </a:rPr>
              <a:t> contributors</a:t>
            </a:r>
          </a:p>
        </p:txBody>
      </p:sp>
      <p:sp>
        <p:nvSpPr>
          <p:cNvPr id="23" name="TextBox 22"/>
          <p:cNvSpPr txBox="1"/>
          <p:nvPr/>
        </p:nvSpPr>
        <p:spPr>
          <a:xfrm>
            <a:off x="6142513" y="3977105"/>
            <a:ext cx="5836276" cy="2329286"/>
          </a:xfrm>
          <a:prstGeom prst="rect">
            <a:avLst/>
          </a:prstGeom>
          <a:noFill/>
        </p:spPr>
        <p:txBody>
          <a:bodyPr wrap="square" lIns="179259" tIns="143407" rIns="179259" bIns="143407" rtlCol="0">
            <a:spAutoFit/>
          </a:bodyPr>
          <a:lstStyle/>
          <a:p>
            <a:pPr defTabSz="914314">
              <a:lnSpc>
                <a:spcPct val="90000"/>
              </a:lnSpc>
              <a:spcAft>
                <a:spcPts val="588"/>
              </a:spcAft>
              <a:defRPr/>
            </a:pPr>
            <a:r>
              <a:rPr lang="en-US" sz="2745" dirty="0">
                <a:gradFill>
                  <a:gsLst>
                    <a:gs pos="0">
                      <a:srgbClr val="FFFFFF"/>
                    </a:gs>
                    <a:gs pos="100000">
                      <a:srgbClr val="FFFFFF"/>
                    </a:gs>
                  </a:gsLst>
                  <a:lin ang="5400000" scaled="1"/>
                </a:gradFill>
                <a:latin typeface="Segoe UI"/>
                <a:cs typeface="Segoe UI Semibold" panose="020B0702040204020203" pitchFamily="34" charset="0"/>
              </a:rPr>
              <a:t>= Amazing results</a:t>
            </a:r>
          </a:p>
          <a:p>
            <a:pPr defTabSz="914314">
              <a:lnSpc>
                <a:spcPct val="90000"/>
              </a:lnSpc>
              <a:spcAft>
                <a:spcPts val="588"/>
              </a:spcAft>
              <a:defRPr/>
            </a:pPr>
            <a:r>
              <a:rPr lang="en-US" sz="1961" b="1" dirty="0">
                <a:gradFill>
                  <a:gsLst>
                    <a:gs pos="0">
                      <a:srgbClr val="FFFFFF"/>
                    </a:gs>
                    <a:gs pos="100000">
                      <a:srgbClr val="FFFFFF"/>
                    </a:gs>
                  </a:gsLst>
                  <a:lin ang="5400000" scaled="1"/>
                </a:gradFill>
                <a:latin typeface="Segoe UI"/>
              </a:rPr>
              <a:t>1.15</a:t>
            </a:r>
            <a:r>
              <a:rPr lang="en-US" sz="1961" dirty="0">
                <a:gradFill>
                  <a:gsLst>
                    <a:gs pos="0">
                      <a:srgbClr val="FFFFFF"/>
                    </a:gs>
                    <a:gs pos="100000">
                      <a:srgbClr val="FFFFFF"/>
                    </a:gs>
                  </a:gsLst>
                  <a:lin ang="5400000" scaled="1"/>
                </a:gradFill>
                <a:latin typeface="Segoe UI"/>
              </a:rPr>
              <a:t> Million requests/second!</a:t>
            </a:r>
          </a:p>
          <a:p>
            <a:pPr defTabSz="914314">
              <a:lnSpc>
                <a:spcPct val="90000"/>
              </a:lnSpc>
              <a:spcAft>
                <a:spcPts val="588"/>
              </a:spcAft>
              <a:defRPr/>
            </a:pPr>
            <a:r>
              <a:rPr lang="en-US" sz="1961" dirty="0">
                <a:gradFill>
                  <a:gsLst>
                    <a:gs pos="0">
                      <a:srgbClr val="FFFFFF"/>
                    </a:gs>
                    <a:gs pos="100000">
                      <a:srgbClr val="FFFFFF"/>
                    </a:gs>
                  </a:gsLst>
                  <a:lin ang="5400000" scaled="1"/>
                </a:gradFill>
                <a:latin typeface="Segoe UI"/>
              </a:rPr>
              <a:t>New performance record for .NET Core</a:t>
            </a:r>
          </a:p>
          <a:p>
            <a:pPr defTabSz="914314">
              <a:lnSpc>
                <a:spcPct val="90000"/>
              </a:lnSpc>
              <a:spcAft>
                <a:spcPts val="588"/>
              </a:spcAft>
              <a:defRPr/>
            </a:pPr>
            <a:r>
              <a:rPr lang="en-US" sz="1961" b="1" dirty="0">
                <a:gradFill>
                  <a:gsLst>
                    <a:gs pos="0">
                      <a:srgbClr val="FFFFFF"/>
                    </a:gs>
                    <a:gs pos="100000">
                      <a:srgbClr val="FFFFFF"/>
                    </a:gs>
                  </a:gsLst>
                  <a:lin ang="5400000" scaled="1"/>
                </a:gradFill>
                <a:latin typeface="Segoe UI"/>
              </a:rPr>
              <a:t>6x</a:t>
            </a:r>
            <a:r>
              <a:rPr lang="en-US" sz="1961" dirty="0">
                <a:gradFill>
                  <a:gsLst>
                    <a:gs pos="0">
                      <a:srgbClr val="FFFFFF"/>
                    </a:gs>
                    <a:gs pos="100000">
                      <a:srgbClr val="FFFFFF"/>
                    </a:gs>
                  </a:gsLst>
                  <a:lin ang="5400000" scaled="1"/>
                </a:gradFill>
                <a:latin typeface="Segoe UI"/>
              </a:rPr>
              <a:t> node.js performance</a:t>
            </a:r>
          </a:p>
          <a:p>
            <a:pPr defTabSz="914314">
              <a:lnSpc>
                <a:spcPct val="90000"/>
              </a:lnSpc>
              <a:spcAft>
                <a:spcPts val="588"/>
              </a:spcAft>
              <a:defRPr/>
            </a:pPr>
            <a:r>
              <a:rPr lang="en-US" sz="1961" b="1" dirty="0">
                <a:gradFill>
                  <a:gsLst>
                    <a:gs pos="0">
                      <a:srgbClr val="FFFFFF"/>
                    </a:gs>
                    <a:gs pos="100000">
                      <a:srgbClr val="FFFFFF"/>
                    </a:gs>
                  </a:gsLst>
                  <a:lin ang="5400000" scaled="1"/>
                </a:gradFill>
                <a:latin typeface="Segoe UI"/>
              </a:rPr>
              <a:t>~40% </a:t>
            </a:r>
            <a:r>
              <a:rPr lang="en-US" sz="1961" dirty="0">
                <a:gradFill>
                  <a:gsLst>
                    <a:gs pos="0">
                      <a:srgbClr val="FFFFFF"/>
                    </a:gs>
                    <a:gs pos="100000">
                      <a:srgbClr val="FFFFFF"/>
                    </a:gs>
                  </a:gsLst>
                  <a:lin ang="5400000" scaled="1"/>
                </a:gradFill>
                <a:latin typeface="Segoe UI"/>
              </a:rPr>
              <a:t>performance gains contributed </a:t>
            </a:r>
            <a:br>
              <a:rPr lang="en-US" sz="1961" dirty="0">
                <a:gradFill>
                  <a:gsLst>
                    <a:gs pos="0">
                      <a:srgbClr val="FFFFFF"/>
                    </a:gs>
                    <a:gs pos="100000">
                      <a:srgbClr val="FFFFFF"/>
                    </a:gs>
                  </a:gsLst>
                  <a:lin ang="5400000" scaled="1"/>
                </a:gradFill>
                <a:latin typeface="Segoe UI"/>
              </a:rPr>
            </a:br>
            <a:r>
              <a:rPr lang="en-US" sz="1961" dirty="0">
                <a:gradFill>
                  <a:gsLst>
                    <a:gs pos="0">
                      <a:srgbClr val="FFFFFF"/>
                    </a:gs>
                    <a:gs pos="100000">
                      <a:srgbClr val="FFFFFF"/>
                    </a:gs>
                  </a:gsLst>
                  <a:lin ang="5400000" scaled="1"/>
                </a:gradFill>
                <a:latin typeface="Segoe UI"/>
              </a:rPr>
              <a:t>by community</a:t>
            </a:r>
          </a:p>
        </p:txBody>
      </p:sp>
      <p:sp>
        <p:nvSpPr>
          <p:cNvPr id="35" name="Rectangle 34"/>
          <p:cNvSpPr/>
          <p:nvPr/>
        </p:nvSpPr>
        <p:spPr>
          <a:xfrm>
            <a:off x="561078" y="3607229"/>
            <a:ext cx="4744537" cy="646111"/>
          </a:xfrm>
          <a:prstGeom prst="rect">
            <a:avLst/>
          </a:prstGeom>
        </p:spPr>
        <p:txBody>
          <a:bodyPr wrap="none">
            <a:spAutoFit/>
          </a:bodyPr>
          <a:lstStyle/>
          <a:p>
            <a:pPr defTabSz="896006">
              <a:defRPr/>
            </a:pPr>
            <a:r>
              <a:rPr lang="en-US" sz="3528" u="sng" dirty="0">
                <a:ln w="3175">
                  <a:noFill/>
                </a:ln>
                <a:solidFill>
                  <a:srgbClr val="505050"/>
                </a:solidFill>
                <a:latin typeface="Segoe UI Semilight"/>
                <a:cs typeface="Arial" charset="0"/>
              </a:rPr>
              <a:t>http://dotnet.github.io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927" y="4567096"/>
            <a:ext cx="1142838" cy="1142838"/>
          </a:xfrm>
          <a:prstGeom prst="rect">
            <a:avLst/>
          </a:prstGeom>
        </p:spPr>
      </p:pic>
    </p:spTree>
    <p:extLst>
      <p:ext uri="{BB962C8B-B14F-4D97-AF65-F5344CB8AC3E}">
        <p14:creationId xmlns:p14="http://schemas.microsoft.com/office/powerpoint/2010/main" val="48372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92" name="Group 91"/>
          <p:cNvGrpSpPr/>
          <p:nvPr/>
        </p:nvGrpSpPr>
        <p:grpSpPr>
          <a:xfrm>
            <a:off x="203839" y="90847"/>
            <a:ext cx="11716447" cy="5370712"/>
            <a:chOff x="203003" y="90373"/>
            <a:chExt cx="11718109" cy="5371474"/>
          </a:xfrm>
        </p:grpSpPr>
        <p:grpSp>
          <p:nvGrpSpPr>
            <p:cNvPr id="91" name="Group 90"/>
            <p:cNvGrpSpPr/>
            <p:nvPr/>
          </p:nvGrpSpPr>
          <p:grpSpPr>
            <a:xfrm>
              <a:off x="270894" y="836341"/>
              <a:ext cx="11650218" cy="4625506"/>
              <a:chOff x="270894" y="836341"/>
              <a:chExt cx="11650218" cy="4625506"/>
            </a:xfrm>
          </p:grpSpPr>
          <p:sp>
            <p:nvSpPr>
              <p:cNvPr id="6" name="Rectangle 5"/>
              <p:cNvSpPr/>
              <p:nvPr/>
            </p:nvSpPr>
            <p:spPr bwMode="auto">
              <a:xfrm>
                <a:off x="3260971" y="836341"/>
                <a:ext cx="8660141"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a:off x="270894" y="836341"/>
                <a:ext cx="2949343"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 name="Oval 9"/>
            <p:cNvSpPr/>
            <p:nvPr/>
          </p:nvSpPr>
          <p:spPr bwMode="auto">
            <a:xfrm>
              <a:off x="243737" y="93761"/>
              <a:ext cx="1635760" cy="16357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003" y="90373"/>
              <a:ext cx="1634868" cy="1634868"/>
            </a:xfrm>
            <a:prstGeom prst="rect">
              <a:avLst/>
            </a:prstGeom>
          </p:spPr>
        </p:pic>
      </p:grpSp>
      <p:sp>
        <p:nvSpPr>
          <p:cNvPr id="8" name="Rectangle 7"/>
          <p:cNvSpPr/>
          <p:nvPr/>
        </p:nvSpPr>
        <p:spPr>
          <a:xfrm>
            <a:off x="271721" y="3598984"/>
            <a:ext cx="2991683" cy="1198215"/>
          </a:xfrm>
          <a:prstGeom prst="rect">
            <a:avLst/>
          </a:prstGeom>
        </p:spPr>
        <p:txBody>
          <a:bodyPr wrap="square" lIns="179208" tIns="143366" rIns="179208" bIns="152328">
            <a:noAutofit/>
          </a:bodyPr>
          <a:lstStyle/>
          <a:p>
            <a:pPr defTabSz="895834">
              <a:lnSpc>
                <a:spcPct val="90000"/>
              </a:lnSpc>
              <a:spcBef>
                <a:spcPts val="588"/>
              </a:spcBef>
              <a:spcAft>
                <a:spcPts val="588"/>
              </a:spcAft>
              <a:defRPr/>
            </a:pPr>
            <a:r>
              <a:rPr lang="en-US" sz="2745"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Openness</a:t>
            </a:r>
          </a:p>
          <a:p>
            <a:pPr defTabSz="895834">
              <a:lnSpc>
                <a:spcPct val="90000"/>
              </a:lnSpc>
              <a:spcBef>
                <a:spcPts val="588"/>
              </a:spcBef>
              <a:spcAft>
                <a:spcPts val="588"/>
              </a:spcAft>
              <a:defRPr/>
            </a:pPr>
            <a:r>
              <a:rPr lang="en-US" sz="2745"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Community</a:t>
            </a:r>
          </a:p>
          <a:p>
            <a:pPr defTabSz="895834">
              <a:lnSpc>
                <a:spcPct val="90000"/>
              </a:lnSpc>
              <a:spcBef>
                <a:spcPts val="588"/>
              </a:spcBef>
              <a:spcAft>
                <a:spcPts val="588"/>
              </a:spcAft>
              <a:defRPr/>
            </a:pPr>
            <a:r>
              <a:rPr lang="en-US" sz="2745"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Rapid innovation</a:t>
            </a:r>
          </a:p>
        </p:txBody>
      </p:sp>
      <p:sp>
        <p:nvSpPr>
          <p:cNvPr id="9" name="Rectangle 8"/>
          <p:cNvSpPr/>
          <p:nvPr/>
        </p:nvSpPr>
        <p:spPr bwMode="auto">
          <a:xfrm>
            <a:off x="273908" y="5496351"/>
            <a:ext cx="11646378" cy="11579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endParaRPr lang="en-US" sz="1765" dirty="0">
              <a:solidFill>
                <a:srgbClr val="FFFFFF"/>
              </a:solidFill>
              <a:latin typeface="Segoe UI" panose="020B0502040204020203" pitchFamily="34" charset="0"/>
              <a:cs typeface="Segoe UI" panose="020B0502040204020203" pitchFamily="34" charset="0"/>
            </a:endParaRPr>
          </a:p>
        </p:txBody>
      </p:sp>
      <p:sp>
        <p:nvSpPr>
          <p:cNvPr id="12" name="Rectangle 11"/>
          <p:cNvSpPr/>
          <p:nvPr/>
        </p:nvSpPr>
        <p:spPr>
          <a:xfrm>
            <a:off x="3677934" y="1772559"/>
            <a:ext cx="1631946" cy="276511"/>
          </a:xfrm>
          <a:prstGeom prst="rect">
            <a:avLst/>
          </a:prstGeom>
        </p:spPr>
        <p:txBody>
          <a:bodyPr wrap="none">
            <a:spAutoFit/>
          </a:bodyPr>
          <a:lstStyle/>
          <a:p>
            <a:pPr defTabSz="913841">
              <a:defRPr/>
            </a:pPr>
            <a:r>
              <a:rPr lang="en-US" sz="1173"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.NET SDK for Hadoop</a:t>
            </a:r>
          </a:p>
        </p:txBody>
      </p:sp>
      <p:sp>
        <p:nvSpPr>
          <p:cNvPr id="13" name="Rectangle 12"/>
          <p:cNvSpPr/>
          <p:nvPr/>
        </p:nvSpPr>
        <p:spPr>
          <a:xfrm>
            <a:off x="3336014" y="934559"/>
            <a:ext cx="4653838" cy="454420"/>
          </a:xfrm>
          <a:prstGeom prst="rect">
            <a:avLst/>
          </a:prstGeom>
        </p:spPr>
        <p:txBody>
          <a:bodyPr wrap="none">
            <a:spAutoFit/>
          </a:bodyPr>
          <a:lstStyle/>
          <a:p>
            <a:pPr defTabSz="913841">
              <a:defRPr/>
            </a:pPr>
            <a:r>
              <a:rPr lang="en-US" sz="2353"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.NET Compiler Platform ("Roslyn")</a:t>
            </a:r>
          </a:p>
        </p:txBody>
      </p:sp>
      <p:sp>
        <p:nvSpPr>
          <p:cNvPr id="15" name="Rectangle 14"/>
          <p:cNvSpPr/>
          <p:nvPr/>
        </p:nvSpPr>
        <p:spPr>
          <a:xfrm>
            <a:off x="3445435" y="2016707"/>
            <a:ext cx="2686633" cy="394082"/>
          </a:xfrm>
          <a:prstGeom prst="rect">
            <a:avLst/>
          </a:prstGeom>
        </p:spPr>
        <p:txBody>
          <a:bodyPr wrap="none">
            <a:spAutoFit/>
          </a:bodyPr>
          <a:lstStyle/>
          <a:p>
            <a:pPr defTabSz="913841">
              <a:defRPr/>
            </a:pPr>
            <a:r>
              <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.NET Micro Framework</a:t>
            </a:r>
          </a:p>
        </p:txBody>
      </p:sp>
      <p:sp>
        <p:nvSpPr>
          <p:cNvPr id="16" name="Rectangle 15"/>
          <p:cNvSpPr/>
          <p:nvPr/>
        </p:nvSpPr>
        <p:spPr>
          <a:xfrm>
            <a:off x="3799948" y="1320683"/>
            <a:ext cx="2323815" cy="522997"/>
          </a:xfrm>
          <a:prstGeom prst="rect">
            <a:avLst/>
          </a:prstGeom>
        </p:spPr>
        <p:txBody>
          <a:bodyPr wrap="none">
            <a:spAutoFit/>
          </a:bodyPr>
          <a:lstStyle/>
          <a:p>
            <a:pPr defTabSz="913841">
              <a:defRPr/>
            </a:pPr>
            <a:r>
              <a:rPr lang="en-US" sz="2745"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ASP.NET MVC</a:t>
            </a:r>
          </a:p>
        </p:txBody>
      </p:sp>
      <p:sp>
        <p:nvSpPr>
          <p:cNvPr id="17" name="Rectangle 16"/>
          <p:cNvSpPr/>
          <p:nvPr/>
        </p:nvSpPr>
        <p:spPr>
          <a:xfrm>
            <a:off x="7148123" y="4581471"/>
            <a:ext cx="2573673" cy="468972"/>
          </a:xfrm>
          <a:prstGeom prst="rect">
            <a:avLst/>
          </a:prstGeom>
        </p:spPr>
        <p:txBody>
          <a:bodyPr wrap="none">
            <a:spAutoFit/>
          </a:bodyPr>
          <a:lstStyle/>
          <a:p>
            <a:pPr defTabSz="913841">
              <a:defRPr/>
            </a:pPr>
            <a:r>
              <a:rPr lang="en-US" sz="24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ASP.NET Web API</a:t>
            </a:r>
          </a:p>
        </p:txBody>
      </p:sp>
      <p:sp>
        <p:nvSpPr>
          <p:cNvPr id="18" name="Rectangle 17"/>
          <p:cNvSpPr/>
          <p:nvPr/>
        </p:nvSpPr>
        <p:spPr>
          <a:xfrm>
            <a:off x="5441058" y="3312891"/>
            <a:ext cx="2081736" cy="353793"/>
          </a:xfrm>
          <a:prstGeom prst="rect">
            <a:avLst/>
          </a:prstGeom>
        </p:spPr>
        <p:txBody>
          <a:bodyPr wrap="none">
            <a:spAutoFit/>
          </a:bodyPr>
          <a:lstStyle/>
          <a:p>
            <a:pPr defTabSz="913841">
              <a:defRPr/>
            </a:pPr>
            <a:r>
              <a:rPr lang="en-US" sz="1667"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ASP.NET Web Pages</a:t>
            </a:r>
          </a:p>
        </p:txBody>
      </p:sp>
      <p:sp>
        <p:nvSpPr>
          <p:cNvPr id="19" name="Rectangle 18"/>
          <p:cNvSpPr/>
          <p:nvPr/>
        </p:nvSpPr>
        <p:spPr>
          <a:xfrm>
            <a:off x="3510394" y="3459357"/>
            <a:ext cx="2050848" cy="406208"/>
          </a:xfrm>
          <a:prstGeom prst="rect">
            <a:avLst/>
          </a:prstGeom>
        </p:spPr>
        <p:txBody>
          <a:bodyPr wrap="none">
            <a:spAutoFit/>
          </a:bodyPr>
          <a:lstStyle/>
          <a:p>
            <a:pPr defTabSz="913841">
              <a:defRPr/>
            </a:pPr>
            <a:r>
              <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ASP.NET SignalR</a:t>
            </a:r>
          </a:p>
        </p:txBody>
      </p:sp>
      <p:sp>
        <p:nvSpPr>
          <p:cNvPr id="20" name="Rectangle 19"/>
          <p:cNvSpPr/>
          <p:nvPr/>
        </p:nvSpPr>
        <p:spPr>
          <a:xfrm>
            <a:off x="7999137" y="1019700"/>
            <a:ext cx="1711879" cy="303032"/>
          </a:xfrm>
          <a:prstGeom prst="rect">
            <a:avLst/>
          </a:prstGeom>
        </p:spPr>
        <p:txBody>
          <a:bodyPr wrap="none">
            <a:spAutoFit/>
          </a:bodyPr>
          <a:lstStyle/>
          <a:p>
            <a:pPr defTabSz="913841">
              <a:defRPr/>
            </a:pPr>
            <a:r>
              <a:rPr lang="en-US" sz="1369"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MVVM Light Toolkit</a:t>
            </a:r>
          </a:p>
        </p:txBody>
      </p:sp>
      <p:sp>
        <p:nvSpPr>
          <p:cNvPr id="21" name="Rectangle 20"/>
          <p:cNvSpPr/>
          <p:nvPr/>
        </p:nvSpPr>
        <p:spPr>
          <a:xfrm>
            <a:off x="9331445" y="1686002"/>
            <a:ext cx="1740101" cy="523146"/>
          </a:xfrm>
          <a:prstGeom prst="rect">
            <a:avLst/>
          </a:prstGeom>
        </p:spPr>
        <p:txBody>
          <a:bodyPr wrap="none">
            <a:spAutoFit/>
          </a:bodyPr>
          <a:lstStyle/>
          <a:p>
            <a:pPr defTabSz="913841">
              <a:defRPr/>
            </a:pPr>
            <a:r>
              <a:rPr lang="en-US" sz="2745"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.NET Core</a:t>
            </a:r>
          </a:p>
        </p:txBody>
      </p:sp>
      <p:sp>
        <p:nvSpPr>
          <p:cNvPr id="22" name="Rectangle 21"/>
          <p:cNvSpPr/>
          <p:nvPr/>
        </p:nvSpPr>
        <p:spPr>
          <a:xfrm>
            <a:off x="5542075" y="4855852"/>
            <a:ext cx="886405" cy="343345"/>
          </a:xfrm>
          <a:prstGeom prst="rect">
            <a:avLst/>
          </a:prstGeom>
        </p:spPr>
        <p:txBody>
          <a:bodyPr wrap="none">
            <a:spAutoFit/>
          </a:bodyPr>
          <a:lstStyle/>
          <a:p>
            <a:pPr defTabSz="913841">
              <a:defRPr/>
            </a:pPr>
            <a:r>
              <a:rPr lang="en-US" sz="16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Orleans</a:t>
            </a:r>
          </a:p>
        </p:txBody>
      </p:sp>
      <p:sp>
        <p:nvSpPr>
          <p:cNvPr id="23" name="Rectangle 22"/>
          <p:cNvSpPr/>
          <p:nvPr/>
        </p:nvSpPr>
        <p:spPr>
          <a:xfrm>
            <a:off x="8184060" y="1567158"/>
            <a:ext cx="474742" cy="276511"/>
          </a:xfrm>
          <a:prstGeom prst="rect">
            <a:avLst/>
          </a:prstGeom>
        </p:spPr>
        <p:txBody>
          <a:bodyPr wrap="none">
            <a:spAutoFit/>
          </a:bodyPr>
          <a:lstStyle/>
          <a:p>
            <a:pPr defTabSz="913841">
              <a:defRPr/>
            </a:pPr>
            <a:r>
              <a:rPr lang="en-US" sz="1173"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MEF</a:t>
            </a:r>
          </a:p>
        </p:txBody>
      </p:sp>
      <p:sp>
        <p:nvSpPr>
          <p:cNvPr id="24" name="Rectangle 23"/>
          <p:cNvSpPr/>
          <p:nvPr/>
        </p:nvSpPr>
        <p:spPr>
          <a:xfrm>
            <a:off x="8872356" y="4355209"/>
            <a:ext cx="2855293" cy="307370"/>
          </a:xfrm>
          <a:prstGeom prst="rect">
            <a:avLst/>
          </a:prstGeom>
        </p:spPr>
        <p:txBody>
          <a:bodyPr wrap="none">
            <a:spAutoFit/>
          </a:bodyPr>
          <a:lstStyle/>
          <a:p>
            <a:pPr defTabSz="913841">
              <a:defRPr/>
            </a:pPr>
            <a:r>
              <a:rPr lang="en-US" sz="1369"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OWIN Authentication Middleware</a:t>
            </a:r>
          </a:p>
        </p:txBody>
      </p:sp>
      <p:sp>
        <p:nvSpPr>
          <p:cNvPr id="26" name="Rectangle 25"/>
          <p:cNvSpPr/>
          <p:nvPr/>
        </p:nvSpPr>
        <p:spPr>
          <a:xfrm>
            <a:off x="3422722" y="4651273"/>
            <a:ext cx="2332359" cy="531737"/>
          </a:xfrm>
          <a:prstGeom prst="rect">
            <a:avLst/>
          </a:prstGeom>
        </p:spPr>
        <p:txBody>
          <a:bodyPr wrap="none">
            <a:spAutoFit/>
          </a:bodyPr>
          <a:lstStyle/>
          <a:p>
            <a:pPr defTabSz="913841">
              <a:defRPr/>
            </a:pPr>
            <a:r>
              <a:rPr lang="en-US" sz="28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Orchard CMS</a:t>
            </a:r>
          </a:p>
        </p:txBody>
      </p:sp>
      <p:sp>
        <p:nvSpPr>
          <p:cNvPr id="27" name="Rectangle 26"/>
          <p:cNvSpPr/>
          <p:nvPr/>
        </p:nvSpPr>
        <p:spPr>
          <a:xfrm>
            <a:off x="7440634" y="3421716"/>
            <a:ext cx="2875379" cy="343443"/>
          </a:xfrm>
          <a:prstGeom prst="rect">
            <a:avLst/>
          </a:prstGeom>
        </p:spPr>
        <p:txBody>
          <a:bodyPr wrap="none">
            <a:spAutoFit/>
          </a:bodyPr>
          <a:lstStyle/>
          <a:p>
            <a:pPr defTabSz="913841">
              <a:defRPr/>
            </a:pPr>
            <a:r>
              <a:rPr lang="en-US" sz="16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Microsoft Azure SDK for .NET</a:t>
            </a:r>
          </a:p>
        </p:txBody>
      </p:sp>
      <p:sp>
        <p:nvSpPr>
          <p:cNvPr id="28" name="Rectangle 27"/>
          <p:cNvSpPr/>
          <p:nvPr/>
        </p:nvSpPr>
        <p:spPr>
          <a:xfrm>
            <a:off x="8966406" y="1356474"/>
            <a:ext cx="2055079" cy="400053"/>
          </a:xfrm>
          <a:prstGeom prst="rect">
            <a:avLst/>
          </a:prstGeom>
        </p:spPr>
        <p:txBody>
          <a:bodyPr wrap="none">
            <a:spAutoFit/>
          </a:bodyPr>
          <a:lstStyle/>
          <a:p>
            <a:pPr defTabSz="913841">
              <a:defRPr/>
            </a:pPr>
            <a:r>
              <a:rPr lang="en-US" sz="1961" dirty="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IdentityManager</a:t>
            </a: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30" name="Rectangle 29"/>
          <p:cNvSpPr/>
          <p:nvPr/>
        </p:nvSpPr>
        <p:spPr>
          <a:xfrm>
            <a:off x="3404706" y="2311532"/>
            <a:ext cx="1291792" cy="461469"/>
          </a:xfrm>
          <a:prstGeom prst="rect">
            <a:avLst/>
          </a:prstGeom>
        </p:spPr>
        <p:txBody>
          <a:bodyPr wrap="none">
            <a:spAutoFit/>
          </a:bodyPr>
          <a:lstStyle/>
          <a:p>
            <a:pPr defTabSz="913841">
              <a:defRPr/>
            </a:pPr>
            <a:r>
              <a:rPr lang="en-US" sz="2353"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Mimekit</a:t>
            </a:r>
          </a:p>
        </p:txBody>
      </p:sp>
      <p:sp>
        <p:nvSpPr>
          <p:cNvPr id="31" name="Rectangle 30"/>
          <p:cNvSpPr/>
          <p:nvPr/>
        </p:nvSpPr>
        <p:spPr>
          <a:xfrm>
            <a:off x="9723541" y="2197792"/>
            <a:ext cx="2020847" cy="461469"/>
          </a:xfrm>
          <a:prstGeom prst="rect">
            <a:avLst/>
          </a:prstGeom>
        </p:spPr>
        <p:txBody>
          <a:bodyPr wrap="none">
            <a:spAutoFit/>
          </a:bodyPr>
          <a:lstStyle/>
          <a:p>
            <a:pPr defTabSz="913841">
              <a:defRPr/>
            </a:pPr>
            <a:r>
              <a:rPr lang="en-US" sz="2353"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Xamarin.Auth</a:t>
            </a:r>
          </a:p>
        </p:txBody>
      </p:sp>
      <p:sp>
        <p:nvSpPr>
          <p:cNvPr id="33" name="Rectangle 32"/>
          <p:cNvSpPr/>
          <p:nvPr/>
        </p:nvSpPr>
        <p:spPr>
          <a:xfrm>
            <a:off x="9557852" y="3136462"/>
            <a:ext cx="2326846" cy="338186"/>
          </a:xfrm>
          <a:prstGeom prst="rect">
            <a:avLst/>
          </a:prstGeom>
        </p:spPr>
        <p:txBody>
          <a:bodyPr wrap="none">
            <a:spAutoFit/>
          </a:bodyPr>
          <a:lstStyle/>
          <a:p>
            <a:pPr defTabSz="913841">
              <a:defRPr/>
            </a:pPr>
            <a:r>
              <a:rPr lang="en-US" sz="1567" dirty="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Couchbase</a:t>
            </a:r>
            <a:r>
              <a:rPr lang="en-US" sz="1567"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 Lite for .NET</a:t>
            </a:r>
          </a:p>
        </p:txBody>
      </p:sp>
      <p:sp>
        <p:nvSpPr>
          <p:cNvPr id="36" name="Rectangle 35"/>
          <p:cNvSpPr/>
          <p:nvPr/>
        </p:nvSpPr>
        <p:spPr>
          <a:xfrm>
            <a:off x="7504171" y="2183346"/>
            <a:ext cx="1099513" cy="461469"/>
          </a:xfrm>
          <a:prstGeom prst="rect">
            <a:avLst/>
          </a:prstGeom>
        </p:spPr>
        <p:txBody>
          <a:bodyPr wrap="none">
            <a:spAutoFit/>
          </a:bodyPr>
          <a:lstStyle/>
          <a:p>
            <a:pPr defTabSz="913841">
              <a:defRPr/>
            </a:pPr>
            <a:r>
              <a:rPr lang="en-US" sz="2353"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Mailkit</a:t>
            </a:r>
          </a:p>
        </p:txBody>
      </p:sp>
      <p:sp>
        <p:nvSpPr>
          <p:cNvPr id="38" name="Rectangle 37"/>
          <p:cNvSpPr/>
          <p:nvPr/>
        </p:nvSpPr>
        <p:spPr>
          <a:xfrm>
            <a:off x="6006343" y="1622067"/>
            <a:ext cx="2348514" cy="531737"/>
          </a:xfrm>
          <a:prstGeom prst="rect">
            <a:avLst/>
          </a:prstGeom>
        </p:spPr>
        <p:txBody>
          <a:bodyPr wrap="none">
            <a:spAutoFit/>
          </a:bodyPr>
          <a:lstStyle/>
          <a:p>
            <a:pPr defTabSz="913841">
              <a:defRPr/>
            </a:pPr>
            <a:r>
              <a:rPr lang="en-US" sz="28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ASP.NET Core</a:t>
            </a:r>
          </a:p>
        </p:txBody>
      </p:sp>
      <p:sp>
        <p:nvSpPr>
          <p:cNvPr id="39" name="Rectangle 38"/>
          <p:cNvSpPr/>
          <p:nvPr/>
        </p:nvSpPr>
        <p:spPr>
          <a:xfrm>
            <a:off x="8649696" y="5011742"/>
            <a:ext cx="3030977" cy="380499"/>
          </a:xfrm>
          <a:prstGeom prst="rect">
            <a:avLst/>
          </a:prstGeom>
        </p:spPr>
        <p:txBody>
          <a:bodyPr wrap="none">
            <a:spAutoFit/>
          </a:bodyPr>
          <a:lstStyle/>
          <a:p>
            <a:pPr defTabSz="913841">
              <a:defRPr/>
            </a:pPr>
            <a:r>
              <a:rPr lang="en-US" sz="1836"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Salesforce Toolkits for .NET</a:t>
            </a:r>
          </a:p>
        </p:txBody>
      </p:sp>
      <p:sp>
        <p:nvSpPr>
          <p:cNvPr id="40" name="Rectangle 39"/>
          <p:cNvSpPr/>
          <p:nvPr/>
        </p:nvSpPr>
        <p:spPr>
          <a:xfrm>
            <a:off x="6779032" y="2834419"/>
            <a:ext cx="1381914" cy="594566"/>
          </a:xfrm>
          <a:prstGeom prst="rect">
            <a:avLst/>
          </a:prstGeom>
        </p:spPr>
        <p:txBody>
          <a:bodyPr wrap="none">
            <a:spAutoFit/>
          </a:bodyPr>
          <a:lstStyle/>
          <a:p>
            <a:pPr defTabSz="913841">
              <a:defRPr/>
            </a:pPr>
            <a:r>
              <a:rPr lang="en-US" sz="3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NuGet</a:t>
            </a:r>
          </a:p>
        </p:txBody>
      </p:sp>
      <p:sp>
        <p:nvSpPr>
          <p:cNvPr id="41" name="Rectangle 40"/>
          <p:cNvSpPr/>
          <p:nvPr/>
        </p:nvSpPr>
        <p:spPr>
          <a:xfrm>
            <a:off x="8115561" y="1940422"/>
            <a:ext cx="1149674" cy="574644"/>
          </a:xfrm>
          <a:prstGeom prst="rect">
            <a:avLst/>
          </a:prstGeom>
        </p:spPr>
        <p:txBody>
          <a:bodyPr wrap="none">
            <a:spAutoFit/>
          </a:bodyPr>
          <a:lstStyle/>
          <a:p>
            <a:pPr defTabSz="913841">
              <a:defRPr/>
            </a:pPr>
            <a:r>
              <a:rPr lang="en-US" sz="1567"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Kudu</a:t>
            </a:r>
          </a:p>
          <a:p>
            <a:pPr defTabSz="913841">
              <a:defRPr/>
            </a:pPr>
            <a:r>
              <a:rPr lang="en-US" sz="1567"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          Cecil</a:t>
            </a:r>
          </a:p>
        </p:txBody>
      </p:sp>
      <p:sp>
        <p:nvSpPr>
          <p:cNvPr id="42" name="Rectangle 41"/>
          <p:cNvSpPr/>
          <p:nvPr/>
        </p:nvSpPr>
        <p:spPr>
          <a:xfrm>
            <a:off x="10532500" y="1002795"/>
            <a:ext cx="1139733" cy="406151"/>
          </a:xfrm>
          <a:prstGeom prst="rect">
            <a:avLst/>
          </a:prstGeom>
        </p:spPr>
        <p:txBody>
          <a:bodyPr wrap="none">
            <a:spAutoFit/>
          </a:bodyPr>
          <a:lstStyle/>
          <a:p>
            <a:pPr defTabSz="913841">
              <a:defRPr/>
            </a:pPr>
            <a:r>
              <a:rPr lang="en-US" sz="2000" dirty="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MSBuild</a:t>
            </a: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43" name="Rectangle 42"/>
          <p:cNvSpPr/>
          <p:nvPr/>
        </p:nvSpPr>
        <p:spPr>
          <a:xfrm>
            <a:off x="6093087" y="3611648"/>
            <a:ext cx="647649" cy="338186"/>
          </a:xfrm>
          <a:prstGeom prst="rect">
            <a:avLst/>
          </a:prstGeom>
        </p:spPr>
        <p:txBody>
          <a:bodyPr wrap="none">
            <a:spAutoFit/>
          </a:bodyPr>
          <a:lstStyle/>
          <a:p>
            <a:pPr defTabSz="913841">
              <a:defRPr/>
            </a:pPr>
            <a:r>
              <a:rPr lang="en-US" sz="1567"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LLILC</a:t>
            </a:r>
          </a:p>
        </p:txBody>
      </p:sp>
      <p:sp>
        <p:nvSpPr>
          <p:cNvPr id="44" name="Rectangle 43"/>
          <p:cNvSpPr/>
          <p:nvPr/>
        </p:nvSpPr>
        <p:spPr>
          <a:xfrm>
            <a:off x="6503117" y="5067812"/>
            <a:ext cx="683103" cy="338186"/>
          </a:xfrm>
          <a:prstGeom prst="rect">
            <a:avLst/>
          </a:prstGeom>
        </p:spPr>
        <p:txBody>
          <a:bodyPr wrap="none">
            <a:spAutoFit/>
          </a:bodyPr>
          <a:lstStyle/>
          <a:p>
            <a:pPr defTabSz="913841">
              <a:defRPr/>
            </a:pPr>
            <a:r>
              <a:rPr lang="en-US" sz="1567"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Prism</a:t>
            </a:r>
          </a:p>
        </p:txBody>
      </p:sp>
      <p:sp>
        <p:nvSpPr>
          <p:cNvPr id="45" name="Rectangle 44"/>
          <p:cNvSpPr/>
          <p:nvPr/>
        </p:nvSpPr>
        <p:spPr>
          <a:xfrm>
            <a:off x="3309046" y="2986799"/>
            <a:ext cx="3170868" cy="468972"/>
          </a:xfrm>
          <a:prstGeom prst="rect">
            <a:avLst/>
          </a:prstGeom>
        </p:spPr>
        <p:txBody>
          <a:bodyPr wrap="none">
            <a:spAutoFit/>
          </a:bodyPr>
          <a:lstStyle/>
          <a:p>
            <a:pPr defTabSz="913841">
              <a:defRPr/>
            </a:pPr>
            <a:r>
              <a:rPr lang="en-US" sz="2400" dirty="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WorldWide</a:t>
            </a:r>
            <a:r>
              <a:rPr lang="en-US" sz="24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 Telescope</a:t>
            </a:r>
          </a:p>
        </p:txBody>
      </p:sp>
      <p:sp>
        <p:nvSpPr>
          <p:cNvPr id="54" name="Text Placeholder 3"/>
          <p:cNvSpPr txBox="1">
            <a:spLocks/>
          </p:cNvSpPr>
          <p:nvPr/>
        </p:nvSpPr>
        <p:spPr>
          <a:xfrm>
            <a:off x="3181125" y="5579140"/>
            <a:ext cx="2835687" cy="966608"/>
          </a:xfrm>
          <a:prstGeom prst="rect">
            <a:avLst/>
          </a:prstGeom>
          <a:solidFill>
            <a:schemeClr val="accent2"/>
          </a:solidFill>
        </p:spPr>
        <p:txBody>
          <a:bodyPr vert="horz" lIns="91427" tIns="45713" rIns="91427" bIns="45713" rtlCol="0" anchor="t"/>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896386">
              <a:defRPr/>
            </a:pPr>
            <a:r>
              <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Practices</a:t>
            </a:r>
          </a:p>
        </p:txBody>
      </p:sp>
      <p:sp>
        <p:nvSpPr>
          <p:cNvPr id="55" name="Text Placeholder 4"/>
          <p:cNvSpPr txBox="1">
            <a:spLocks/>
          </p:cNvSpPr>
          <p:nvPr/>
        </p:nvSpPr>
        <p:spPr>
          <a:xfrm>
            <a:off x="6109271" y="5574561"/>
            <a:ext cx="2806561" cy="971188"/>
          </a:xfrm>
          <a:prstGeom prst="rect">
            <a:avLst/>
          </a:prstGeom>
          <a:solidFill>
            <a:schemeClr val="accent3"/>
          </a:solidFill>
        </p:spPr>
        <p:txBody>
          <a:bodyPr vert="horz" lIns="91427" tIns="45713" rIns="91427" bIns="45713"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896386">
              <a:defRPr/>
            </a:pPr>
            <a:r>
              <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Visibility</a:t>
            </a:r>
          </a:p>
        </p:txBody>
      </p:sp>
      <p:sp>
        <p:nvSpPr>
          <p:cNvPr id="56" name="Text Placeholder 2"/>
          <p:cNvSpPr txBox="1">
            <a:spLocks/>
          </p:cNvSpPr>
          <p:nvPr/>
        </p:nvSpPr>
        <p:spPr>
          <a:xfrm>
            <a:off x="358222" y="5579141"/>
            <a:ext cx="2721377" cy="971188"/>
          </a:xfrm>
          <a:prstGeom prst="rect">
            <a:avLst/>
          </a:prstGeom>
          <a:solidFill>
            <a:schemeClr val="tx2"/>
          </a:solidFill>
        </p:spPr>
        <p:txBody>
          <a:bodyPr vert="horz" lIns="91427" tIns="45713" rIns="91427" bIns="45713"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r>
              <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Protection</a:t>
            </a:r>
          </a:p>
        </p:txBody>
      </p:sp>
      <p:sp>
        <p:nvSpPr>
          <p:cNvPr id="57" name="Text Placeholder 4"/>
          <p:cNvSpPr txBox="1">
            <a:spLocks/>
          </p:cNvSpPr>
          <p:nvPr/>
        </p:nvSpPr>
        <p:spPr>
          <a:xfrm>
            <a:off x="9008292" y="5574560"/>
            <a:ext cx="2825494" cy="971188"/>
          </a:xfrm>
          <a:prstGeom prst="rect">
            <a:avLst/>
          </a:prstGeom>
          <a:solidFill>
            <a:srgbClr val="107C10"/>
          </a:solidFill>
        </p:spPr>
        <p:txBody>
          <a:bodyPr vert="horz" lIns="91427" tIns="45713" rIns="91427" bIns="45713"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896386">
              <a:defRPr/>
            </a:pPr>
            <a:r>
              <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Support</a:t>
            </a:r>
          </a:p>
        </p:txBody>
      </p:sp>
      <p:pic>
        <p:nvPicPr>
          <p:cNvPr id="59" name="Picture 58"/>
          <p:cNvPicPr>
            <a:picLocks noChangeAspect="1"/>
          </p:cNvPicPr>
          <p:nvPr/>
        </p:nvPicPr>
        <p:blipFill rotWithShape="1">
          <a:blip r:embed="rId3">
            <a:extLst>
              <a:ext uri="{28A0092B-C50C-407E-A947-70E740481C1C}">
                <a14:useLocalDpi xmlns:a14="http://schemas.microsoft.com/office/drawing/2010/main" val="0"/>
              </a:ext>
            </a:extLst>
          </a:blip>
          <a:srcRect l="14859" t="9544" r="11395" b="11993"/>
          <a:stretch/>
        </p:blipFill>
        <p:spPr>
          <a:xfrm>
            <a:off x="2166814" y="5574560"/>
            <a:ext cx="912785" cy="971188"/>
          </a:xfrm>
          <a:prstGeom prst="rect">
            <a:avLst/>
          </a:prstGeom>
          <a:noFill/>
        </p:spPr>
      </p:pic>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3792" y="5744233"/>
            <a:ext cx="636420" cy="636420"/>
          </a:xfrm>
          <a:prstGeom prst="rect">
            <a:avLst/>
          </a:prstGeom>
        </p:spPr>
      </p:pic>
      <p:grpSp>
        <p:nvGrpSpPr>
          <p:cNvPr id="61" name="Group 60"/>
          <p:cNvGrpSpPr/>
          <p:nvPr/>
        </p:nvGrpSpPr>
        <p:grpSpPr>
          <a:xfrm>
            <a:off x="7842879" y="5544293"/>
            <a:ext cx="1029475" cy="963571"/>
            <a:chOff x="9827383" y="5237793"/>
            <a:chExt cx="1550988" cy="1451698"/>
          </a:xfrm>
        </p:grpSpPr>
        <p:pic>
          <p:nvPicPr>
            <p:cNvPr id="62" name="Picture 61"/>
            <p:cNvPicPr>
              <a:picLocks noChangeAspect="1"/>
            </p:cNvPicPr>
            <p:nvPr/>
          </p:nvPicPr>
          <p:blipFill rotWithShape="1">
            <a:blip r:embed="rId5">
              <a:extLst>
                <a:ext uri="{28A0092B-C50C-407E-A947-70E740481C1C}">
                  <a14:useLocalDpi xmlns:a14="http://schemas.microsoft.com/office/drawing/2010/main" val="0"/>
                </a:ext>
              </a:extLst>
            </a:blip>
            <a:srcRect l="18905" t="6161" b="17935"/>
            <a:stretch/>
          </p:blipFill>
          <p:spPr>
            <a:xfrm>
              <a:off x="9827383" y="5237793"/>
              <a:ext cx="1550988" cy="1451698"/>
            </a:xfrm>
            <a:prstGeom prst="rect">
              <a:avLst/>
            </a:prstGeom>
          </p:spPr>
        </p:pic>
        <p:cxnSp>
          <p:nvCxnSpPr>
            <p:cNvPr id="63" name="Straight Connector 62"/>
            <p:cNvCxnSpPr/>
            <p:nvPr/>
          </p:nvCxnSpPr>
          <p:spPr>
            <a:xfrm flipV="1">
              <a:off x="10844609" y="5512026"/>
              <a:ext cx="201328" cy="24341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10903774" y="5780306"/>
              <a:ext cx="284325" cy="1331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0962025" y="6095805"/>
              <a:ext cx="271133" cy="21042"/>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Freeform 14"/>
          <p:cNvSpPr>
            <a:spLocks noEditPoints="1"/>
          </p:cNvSpPr>
          <p:nvPr/>
        </p:nvSpPr>
        <p:spPr bwMode="black">
          <a:xfrm>
            <a:off x="11049952" y="5782515"/>
            <a:ext cx="653774" cy="580666"/>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defTabSz="914314">
              <a:defRPr/>
            </a:pPr>
            <a:endParaRPr lang="en-US" sz="1600">
              <a:solidFill>
                <a:srgbClr val="505050"/>
              </a:solidFill>
              <a:latin typeface="Segoe UI" panose="020B0502040204020203" pitchFamily="34" charset="0"/>
              <a:cs typeface="Segoe UI" panose="020B0502040204020203" pitchFamily="34" charset="0"/>
            </a:endParaRPr>
          </a:p>
        </p:txBody>
      </p:sp>
      <p:sp>
        <p:nvSpPr>
          <p:cNvPr id="69" name="TextBox 68"/>
          <p:cNvSpPr txBox="1"/>
          <p:nvPr/>
        </p:nvSpPr>
        <p:spPr>
          <a:xfrm>
            <a:off x="272268" y="5796273"/>
            <a:ext cx="2141184" cy="693751"/>
          </a:xfrm>
          <a:prstGeom prst="rect">
            <a:avLst/>
          </a:prstGeom>
          <a:noFill/>
        </p:spPr>
        <p:txBody>
          <a:bodyPr wrap="square" lIns="182802" tIns="146243" rIns="182802" bIns="146243" numCol="2" rtlCol="0">
            <a:noAutofit/>
          </a:bodyPr>
          <a:lstStyle/>
          <a:p>
            <a:pPr defTabSz="914314">
              <a:lnSpc>
                <a:spcPct val="90000"/>
              </a:lnSpc>
              <a:defRPr/>
            </a:pPr>
            <a:r>
              <a:rPr lang="en-US" sz="11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Licenses</a:t>
            </a:r>
          </a:p>
          <a:p>
            <a:pPr defTabSz="914314">
              <a:lnSpc>
                <a:spcPct val="90000"/>
              </a:lnSpc>
              <a:defRPr/>
            </a:pPr>
            <a:r>
              <a:rPr lang="en-US" sz="11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Copyrights</a:t>
            </a:r>
          </a:p>
          <a:p>
            <a:pPr defTabSz="914314">
              <a:lnSpc>
                <a:spcPct val="90000"/>
              </a:lnSpc>
              <a:defRPr/>
            </a:pPr>
            <a:r>
              <a:rPr lang="en-US" sz="11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Trademarks</a:t>
            </a:r>
          </a:p>
          <a:p>
            <a:pPr defTabSz="914314">
              <a:lnSpc>
                <a:spcPct val="90000"/>
              </a:lnSpc>
              <a:defRPr/>
            </a:pPr>
            <a:r>
              <a:rPr lang="en-US" sz="11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Patents</a:t>
            </a:r>
          </a:p>
        </p:txBody>
      </p:sp>
      <p:sp>
        <p:nvSpPr>
          <p:cNvPr id="70" name="TextBox 69"/>
          <p:cNvSpPr txBox="1"/>
          <p:nvPr/>
        </p:nvSpPr>
        <p:spPr>
          <a:xfrm>
            <a:off x="3106502" y="5796273"/>
            <a:ext cx="2203379" cy="693751"/>
          </a:xfrm>
          <a:prstGeom prst="rect">
            <a:avLst/>
          </a:prstGeom>
          <a:noFill/>
        </p:spPr>
        <p:txBody>
          <a:bodyPr wrap="square" lIns="182802" tIns="146243" rIns="182802" bIns="146243" numCol="2" rtlCol="0">
            <a:noAutofit/>
          </a:bodyPr>
          <a:lstStyle>
            <a:defPPr>
              <a:defRPr lang="en-US"/>
            </a:defPPr>
            <a:lvl1pPr>
              <a:lnSpc>
                <a:spcPct val="90000"/>
              </a:lnSpc>
              <a:defRPr sz="1122">
                <a:gradFill>
                  <a:gsLst>
                    <a:gs pos="0">
                      <a:srgbClr val="FFFFFF"/>
                    </a:gs>
                    <a:gs pos="100000">
                      <a:srgbClr val="FFFFFF"/>
                    </a:gs>
                  </a:gsLst>
                  <a:lin ang="5400000" scaled="0"/>
                </a:gradFill>
                <a:latin typeface="Segoe UI" panose="020B0502040204020203" pitchFamily="34" charset="0"/>
                <a:cs typeface="Segoe UI" panose="020B0502040204020203" pitchFamily="34" charset="0"/>
              </a:defRPr>
            </a:lvl1pPr>
          </a:lstStyle>
          <a:p>
            <a:pPr defTabSz="914314">
              <a:defRPr/>
            </a:pPr>
            <a:r>
              <a:rPr lang="en-US" sz="1100" dirty="0"/>
              <a:t>Mentorship</a:t>
            </a:r>
          </a:p>
          <a:p>
            <a:pPr defTabSz="914314">
              <a:defRPr/>
            </a:pPr>
            <a:r>
              <a:rPr lang="en-US" sz="1100" dirty="0"/>
              <a:t>Governance</a:t>
            </a:r>
          </a:p>
          <a:p>
            <a:pPr defTabSz="914314">
              <a:defRPr/>
            </a:pPr>
            <a:r>
              <a:rPr lang="en-US" sz="1100" dirty="0"/>
              <a:t>Feedback</a:t>
            </a:r>
          </a:p>
          <a:p>
            <a:pPr defTabSz="914314">
              <a:defRPr/>
            </a:pPr>
            <a:r>
              <a:rPr lang="en-US" sz="1100" dirty="0"/>
              <a:t>Co-ordination</a:t>
            </a:r>
          </a:p>
        </p:txBody>
      </p:sp>
      <p:sp>
        <p:nvSpPr>
          <p:cNvPr id="71" name="TextBox 70"/>
          <p:cNvSpPr txBox="1"/>
          <p:nvPr/>
        </p:nvSpPr>
        <p:spPr>
          <a:xfrm>
            <a:off x="6040479" y="5796274"/>
            <a:ext cx="1727085" cy="546024"/>
          </a:xfrm>
          <a:prstGeom prst="rect">
            <a:avLst/>
          </a:prstGeom>
          <a:noFill/>
        </p:spPr>
        <p:txBody>
          <a:bodyPr wrap="square" lIns="182802" tIns="146243" rIns="182802" bIns="146243" numCol="2" rtlCol="0">
            <a:noAutofit/>
          </a:bodyPr>
          <a:lstStyle>
            <a:defPPr>
              <a:defRPr lang="en-US"/>
            </a:defPPr>
            <a:lvl1pPr>
              <a:lnSpc>
                <a:spcPct val="90000"/>
              </a:lnSpc>
              <a:defRPr sz="1122">
                <a:gradFill>
                  <a:gsLst>
                    <a:gs pos="0">
                      <a:srgbClr val="FFFFFF"/>
                    </a:gs>
                    <a:gs pos="100000">
                      <a:srgbClr val="FFFFFF"/>
                    </a:gs>
                  </a:gsLst>
                  <a:lin ang="5400000" scaled="0"/>
                </a:gradFill>
                <a:latin typeface="Segoe UI" panose="020B0502040204020203" pitchFamily="34" charset="0"/>
                <a:cs typeface="Segoe UI" panose="020B0502040204020203" pitchFamily="34" charset="0"/>
              </a:defRPr>
            </a:lvl1pPr>
          </a:lstStyle>
          <a:p>
            <a:pPr defTabSz="914314">
              <a:defRPr/>
            </a:pPr>
            <a:r>
              <a:rPr lang="en-US" sz="1100" dirty="0"/>
              <a:t>Media</a:t>
            </a:r>
          </a:p>
          <a:p>
            <a:pPr defTabSz="914314">
              <a:defRPr/>
            </a:pPr>
            <a:r>
              <a:rPr lang="en-US" sz="1100" dirty="0"/>
              <a:t>Branding</a:t>
            </a:r>
          </a:p>
          <a:p>
            <a:pPr defTabSz="914314">
              <a:defRPr/>
            </a:pPr>
            <a:r>
              <a:rPr lang="en-US" sz="1100" dirty="0"/>
              <a:t>Events</a:t>
            </a:r>
          </a:p>
        </p:txBody>
      </p:sp>
      <p:sp>
        <p:nvSpPr>
          <p:cNvPr id="72" name="TextBox 71"/>
          <p:cNvSpPr txBox="1"/>
          <p:nvPr/>
        </p:nvSpPr>
        <p:spPr>
          <a:xfrm>
            <a:off x="8921791" y="5796273"/>
            <a:ext cx="2822596" cy="779744"/>
          </a:xfrm>
          <a:prstGeom prst="rect">
            <a:avLst/>
          </a:prstGeom>
          <a:noFill/>
        </p:spPr>
        <p:txBody>
          <a:bodyPr wrap="square" lIns="182802" tIns="146243" rIns="182802" bIns="146243" numCol="2" rtlCol="0">
            <a:noAutofit/>
          </a:bodyPr>
          <a:lstStyle>
            <a:defPPr>
              <a:defRPr lang="en-US"/>
            </a:defPPr>
            <a:lvl1pPr>
              <a:lnSpc>
                <a:spcPct val="90000"/>
              </a:lnSpc>
              <a:defRPr sz="1122">
                <a:gradFill>
                  <a:gsLst>
                    <a:gs pos="0">
                      <a:srgbClr val="FFFFFF"/>
                    </a:gs>
                    <a:gs pos="100000">
                      <a:srgbClr val="FFFFFF"/>
                    </a:gs>
                  </a:gsLst>
                  <a:lin ang="5400000" scaled="0"/>
                </a:gradFill>
                <a:latin typeface="Segoe UI" panose="020B0502040204020203" pitchFamily="34" charset="0"/>
                <a:cs typeface="Segoe UI" panose="020B0502040204020203" pitchFamily="34" charset="0"/>
              </a:defRPr>
            </a:lvl1pPr>
          </a:lstStyle>
          <a:p>
            <a:pPr defTabSz="914314">
              <a:defRPr/>
            </a:pPr>
            <a:r>
              <a:rPr lang="en-US" sz="1100" dirty="0"/>
              <a:t>Hosting</a:t>
            </a:r>
          </a:p>
          <a:p>
            <a:pPr defTabSz="914314">
              <a:defRPr/>
            </a:pPr>
            <a:r>
              <a:rPr lang="en-US" sz="1100" dirty="0"/>
              <a:t>Code signing</a:t>
            </a:r>
          </a:p>
          <a:p>
            <a:pPr defTabSz="914314">
              <a:defRPr/>
            </a:pPr>
            <a:r>
              <a:rPr lang="en-US" sz="1100" dirty="0"/>
              <a:t>CLA Management</a:t>
            </a:r>
          </a:p>
          <a:p>
            <a:pPr defTabSz="914314">
              <a:defRPr/>
            </a:pPr>
            <a:r>
              <a:rPr lang="en-US" sz="1100" dirty="0"/>
              <a:t>Swag</a:t>
            </a:r>
          </a:p>
        </p:txBody>
      </p:sp>
      <p:sp>
        <p:nvSpPr>
          <p:cNvPr id="73" name="Rectangle 72"/>
          <p:cNvSpPr/>
          <p:nvPr/>
        </p:nvSpPr>
        <p:spPr>
          <a:xfrm>
            <a:off x="3955772" y="5118556"/>
            <a:ext cx="2542196" cy="312029"/>
          </a:xfrm>
          <a:prstGeom prst="rect">
            <a:avLst/>
          </a:prstGeom>
        </p:spPr>
        <p:txBody>
          <a:bodyPr wrap="none">
            <a:spAutoFit/>
          </a:bodyPr>
          <a:lstStyle/>
          <a:p>
            <a:pPr defTabSz="913841">
              <a:defRPr/>
            </a:pPr>
            <a:r>
              <a:rPr lang="en-US" sz="14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ASP.NET AJAX Control Toolkit</a:t>
            </a:r>
          </a:p>
        </p:txBody>
      </p:sp>
      <p:sp>
        <p:nvSpPr>
          <p:cNvPr id="74" name="Rectangle 73"/>
          <p:cNvSpPr/>
          <p:nvPr/>
        </p:nvSpPr>
        <p:spPr>
          <a:xfrm>
            <a:off x="3497675" y="3895332"/>
            <a:ext cx="2535015" cy="461600"/>
          </a:xfrm>
          <a:prstGeom prst="rect">
            <a:avLst/>
          </a:prstGeom>
        </p:spPr>
        <p:txBody>
          <a:bodyPr wrap="none">
            <a:spAutoFit/>
          </a:bodyPr>
          <a:lstStyle/>
          <a:p>
            <a:pPr defTabSz="913841">
              <a:defRPr/>
            </a:pPr>
            <a:r>
              <a:rPr lang="en-US" sz="2353"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Entity Framework</a:t>
            </a:r>
          </a:p>
        </p:txBody>
      </p:sp>
      <p:sp>
        <p:nvSpPr>
          <p:cNvPr id="75" name="Rectangle 74"/>
          <p:cNvSpPr/>
          <p:nvPr/>
        </p:nvSpPr>
        <p:spPr>
          <a:xfrm>
            <a:off x="6227056" y="4183947"/>
            <a:ext cx="2972572" cy="343443"/>
          </a:xfrm>
          <a:prstGeom prst="rect">
            <a:avLst/>
          </a:prstGeom>
        </p:spPr>
        <p:txBody>
          <a:bodyPr wrap="none">
            <a:spAutoFit/>
          </a:bodyPr>
          <a:lstStyle/>
          <a:p>
            <a:pPr defTabSz="913841">
              <a:defRPr/>
            </a:pPr>
            <a:r>
              <a:rPr lang="en-US" sz="16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Microsoft Azure </a:t>
            </a:r>
            <a:r>
              <a:rPr lang="en-US" sz="1600" dirty="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WebJobs</a:t>
            </a:r>
            <a:r>
              <a:rPr lang="en-US" sz="16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 SDK</a:t>
            </a:r>
          </a:p>
        </p:txBody>
      </p:sp>
      <p:sp>
        <p:nvSpPr>
          <p:cNvPr id="76" name="Rectangle 75"/>
          <p:cNvSpPr/>
          <p:nvPr/>
        </p:nvSpPr>
        <p:spPr>
          <a:xfrm>
            <a:off x="3321913" y="4336510"/>
            <a:ext cx="3235748" cy="343443"/>
          </a:xfrm>
          <a:prstGeom prst="rect">
            <a:avLst/>
          </a:prstGeom>
        </p:spPr>
        <p:txBody>
          <a:bodyPr wrap="none">
            <a:spAutoFit/>
          </a:bodyPr>
          <a:lstStyle/>
          <a:p>
            <a:pPr defTabSz="913841">
              <a:defRPr/>
            </a:pPr>
            <a:r>
              <a:rPr lang="en-US" sz="16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Microsoft Web Protection Library</a:t>
            </a:r>
          </a:p>
        </p:txBody>
      </p:sp>
      <p:sp>
        <p:nvSpPr>
          <p:cNvPr id="77" name="Rectangle 76"/>
          <p:cNvSpPr/>
          <p:nvPr/>
        </p:nvSpPr>
        <p:spPr>
          <a:xfrm>
            <a:off x="8457722" y="2585044"/>
            <a:ext cx="2893139" cy="531737"/>
          </a:xfrm>
          <a:prstGeom prst="rect">
            <a:avLst/>
          </a:prstGeom>
        </p:spPr>
        <p:txBody>
          <a:bodyPr wrap="none">
            <a:spAutoFit/>
          </a:bodyPr>
          <a:lstStyle/>
          <a:p>
            <a:pPr defTabSz="913841">
              <a:defRPr/>
            </a:pPr>
            <a:r>
              <a:rPr lang="en-US" sz="28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Open Live Writer</a:t>
            </a:r>
          </a:p>
        </p:txBody>
      </p:sp>
      <p:sp>
        <p:nvSpPr>
          <p:cNvPr id="80" name="Rectangle 79"/>
          <p:cNvSpPr/>
          <p:nvPr/>
        </p:nvSpPr>
        <p:spPr>
          <a:xfrm>
            <a:off x="5934198" y="3888453"/>
            <a:ext cx="1596685" cy="343443"/>
          </a:xfrm>
          <a:prstGeom prst="rect">
            <a:avLst/>
          </a:prstGeom>
        </p:spPr>
        <p:txBody>
          <a:bodyPr wrap="none">
            <a:spAutoFit/>
          </a:bodyPr>
          <a:lstStyle/>
          <a:p>
            <a:pPr defTabSz="913841">
              <a:defRPr/>
            </a:pPr>
            <a:r>
              <a:rPr lang="en-US" sz="16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Open XML SDK</a:t>
            </a:r>
          </a:p>
        </p:txBody>
      </p:sp>
      <p:sp>
        <p:nvSpPr>
          <p:cNvPr id="81" name="Rectangle 80"/>
          <p:cNvSpPr/>
          <p:nvPr/>
        </p:nvSpPr>
        <p:spPr>
          <a:xfrm>
            <a:off x="5949901" y="4599213"/>
            <a:ext cx="1129348" cy="338554"/>
          </a:xfrm>
          <a:prstGeom prst="rect">
            <a:avLst/>
          </a:prstGeom>
        </p:spPr>
        <p:txBody>
          <a:bodyPr wrap="none">
            <a:spAutoFit/>
          </a:bodyPr>
          <a:lstStyle/>
          <a:p>
            <a:pPr defTabSz="913841">
              <a:defRPr/>
            </a:pPr>
            <a:r>
              <a:rPr lang="en-US" sz="1600" dirty="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ProtoBuild</a:t>
            </a:r>
            <a:endParaRPr lang="en-US" sz="16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84" name="Rectangle 83"/>
          <p:cNvSpPr/>
          <p:nvPr/>
        </p:nvSpPr>
        <p:spPr>
          <a:xfrm>
            <a:off x="9994440" y="4662942"/>
            <a:ext cx="1651115" cy="343443"/>
          </a:xfrm>
          <a:prstGeom prst="rect">
            <a:avLst/>
          </a:prstGeom>
        </p:spPr>
        <p:txBody>
          <a:bodyPr wrap="none">
            <a:spAutoFit/>
          </a:bodyPr>
          <a:lstStyle/>
          <a:p>
            <a:pPr defTabSz="913841">
              <a:defRPr/>
            </a:pPr>
            <a:r>
              <a:rPr lang="en-US" sz="1600" dirty="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System.Drawing</a:t>
            </a:r>
            <a:endParaRPr lang="en-US" sz="16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85" name="Rectangle 84"/>
          <p:cNvSpPr/>
          <p:nvPr/>
        </p:nvSpPr>
        <p:spPr>
          <a:xfrm>
            <a:off x="10202673" y="3915486"/>
            <a:ext cx="1727332" cy="394082"/>
          </a:xfrm>
          <a:prstGeom prst="rect">
            <a:avLst/>
          </a:prstGeom>
        </p:spPr>
        <p:txBody>
          <a:bodyPr wrap="none">
            <a:spAutoFit/>
          </a:bodyPr>
          <a:lstStyle/>
          <a:p>
            <a:pPr defTabSz="913841">
              <a:defRPr/>
            </a:pPr>
            <a:r>
              <a:rPr lang="en-US" sz="1961" dirty="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IdentityServer</a:t>
            </a: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86" name="Rectangle 85"/>
          <p:cNvSpPr/>
          <p:nvPr/>
        </p:nvSpPr>
        <p:spPr>
          <a:xfrm>
            <a:off x="4176473" y="2596476"/>
            <a:ext cx="1664002" cy="531737"/>
          </a:xfrm>
          <a:prstGeom prst="rect">
            <a:avLst/>
          </a:prstGeom>
        </p:spPr>
        <p:txBody>
          <a:bodyPr wrap="none">
            <a:spAutoFit/>
          </a:bodyPr>
          <a:lstStyle/>
          <a:p>
            <a:pPr defTabSz="913841">
              <a:defRPr/>
            </a:pPr>
            <a:r>
              <a:rPr lang="en-US" sz="28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Umbraco</a:t>
            </a:r>
          </a:p>
        </p:txBody>
      </p:sp>
      <p:sp>
        <p:nvSpPr>
          <p:cNvPr id="87" name="Rectangle 86"/>
          <p:cNvSpPr/>
          <p:nvPr/>
        </p:nvSpPr>
        <p:spPr>
          <a:xfrm>
            <a:off x="10699401" y="3496061"/>
            <a:ext cx="601361" cy="338186"/>
          </a:xfrm>
          <a:prstGeom prst="rect">
            <a:avLst/>
          </a:prstGeom>
        </p:spPr>
        <p:txBody>
          <a:bodyPr wrap="none">
            <a:spAutoFit/>
          </a:bodyPr>
          <a:lstStyle/>
          <a:p>
            <a:pPr defTabSz="913841">
              <a:defRPr/>
            </a:pPr>
            <a:r>
              <a:rPr lang="en-US" sz="1567"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WCF</a:t>
            </a:r>
          </a:p>
        </p:txBody>
      </p:sp>
      <p:sp>
        <p:nvSpPr>
          <p:cNvPr id="88" name="Rectangle 87"/>
          <p:cNvSpPr/>
          <p:nvPr/>
        </p:nvSpPr>
        <p:spPr>
          <a:xfrm>
            <a:off x="7253685" y="5074398"/>
            <a:ext cx="1601494" cy="338186"/>
          </a:xfrm>
          <a:prstGeom prst="rect">
            <a:avLst/>
          </a:prstGeom>
        </p:spPr>
        <p:txBody>
          <a:bodyPr wrap="none">
            <a:spAutoFit/>
          </a:bodyPr>
          <a:lstStyle/>
          <a:p>
            <a:pPr defTabSz="913841">
              <a:defRPr/>
            </a:pPr>
            <a:r>
              <a:rPr lang="en-US" sz="1567" dirty="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Xamarin.Mobile</a:t>
            </a:r>
            <a:endParaRPr lang="en-US" sz="1567"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89" name="Rectangle 88"/>
          <p:cNvSpPr/>
          <p:nvPr/>
        </p:nvSpPr>
        <p:spPr>
          <a:xfrm>
            <a:off x="5728557" y="2244702"/>
            <a:ext cx="1563026" cy="720095"/>
          </a:xfrm>
          <a:prstGeom prst="rect">
            <a:avLst/>
          </a:prstGeom>
        </p:spPr>
        <p:txBody>
          <a:bodyPr wrap="none">
            <a:spAutoFit/>
          </a:bodyPr>
          <a:lstStyle/>
          <a:p>
            <a:pPr defTabSz="913841">
              <a:defRPr/>
            </a:pPr>
            <a:r>
              <a:rPr lang="en-US" sz="4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Mono</a:t>
            </a:r>
          </a:p>
        </p:txBody>
      </p:sp>
      <p:sp>
        <p:nvSpPr>
          <p:cNvPr id="90" name="Rectangle 89"/>
          <p:cNvSpPr/>
          <p:nvPr/>
        </p:nvSpPr>
        <p:spPr>
          <a:xfrm>
            <a:off x="7463158" y="3644460"/>
            <a:ext cx="2869289" cy="657331"/>
          </a:xfrm>
          <a:prstGeom prst="rect">
            <a:avLst/>
          </a:prstGeom>
        </p:spPr>
        <p:txBody>
          <a:bodyPr wrap="none">
            <a:spAutoFit/>
          </a:bodyPr>
          <a:lstStyle/>
          <a:p>
            <a:pPr defTabSz="913841">
              <a:defRPr/>
            </a:pPr>
            <a:r>
              <a:rPr lang="en-US" sz="3600" dirty="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Xamarin</a:t>
            </a:r>
            <a:r>
              <a:rPr lang="en-US" sz="36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 SDK</a:t>
            </a:r>
          </a:p>
        </p:txBody>
      </p:sp>
    </p:spTree>
    <p:extLst>
      <p:ext uri="{BB962C8B-B14F-4D97-AF65-F5344CB8AC3E}">
        <p14:creationId xmlns:p14="http://schemas.microsoft.com/office/powerpoint/2010/main" val="268987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
                                        <p:tgtEl>
                                          <p:spTgt spid="21"/>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200"/>
                                        <p:tgtEl>
                                          <p:spTgt spid="38"/>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
                                        <p:tgtEl>
                                          <p:spTgt spid="12"/>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
                                        <p:tgtEl>
                                          <p:spTgt spid="13"/>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00"/>
                                        <p:tgtEl>
                                          <p:spTgt spid="16"/>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00"/>
                                        <p:tgtEl>
                                          <p:spTgt spid="17"/>
                                        </p:tgtEl>
                                      </p:cBhvr>
                                    </p:animEffec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
                                        <p:tgtEl>
                                          <p:spTgt spid="18"/>
                                        </p:tgtEl>
                                      </p:cBhvr>
                                    </p:animEffect>
                                  </p:childTnLst>
                                </p:cTn>
                              </p:par>
                            </p:childTnLst>
                          </p:cTn>
                        </p:par>
                        <p:par>
                          <p:cTn id="36" fill="hold">
                            <p:stCondLst>
                              <p:cond delay="16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200"/>
                                        <p:tgtEl>
                                          <p:spTgt spid="19"/>
                                        </p:tgtEl>
                                      </p:cBhvr>
                                    </p:animEffect>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
                                        <p:tgtEl>
                                          <p:spTgt spid="2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200"/>
                                        <p:tgtEl>
                                          <p:spTgt spid="22"/>
                                        </p:tgtEl>
                                      </p:cBhvr>
                                    </p:animEffec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00"/>
                                        <p:tgtEl>
                                          <p:spTgt spid="23"/>
                                        </p:tgtEl>
                                      </p:cBhvr>
                                    </p:animEffect>
                                  </p:childTnLst>
                                </p:cTn>
                              </p:par>
                            </p:childTnLst>
                          </p:cTn>
                        </p:par>
                        <p:par>
                          <p:cTn id="52" fill="hold">
                            <p:stCondLst>
                              <p:cond delay="24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200"/>
                                        <p:tgtEl>
                                          <p:spTgt spid="24"/>
                                        </p:tgtEl>
                                      </p:cBhvr>
                                    </p:animEffect>
                                  </p:childTnLst>
                                </p:cTn>
                              </p:par>
                            </p:childTnLst>
                          </p:cTn>
                        </p:par>
                        <p:par>
                          <p:cTn id="56" fill="hold">
                            <p:stCondLst>
                              <p:cond delay="26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200"/>
                                        <p:tgtEl>
                                          <p:spTgt spid="26"/>
                                        </p:tgtEl>
                                      </p:cBhvr>
                                    </p:animEffect>
                                  </p:childTnLst>
                                </p:cTn>
                              </p:par>
                            </p:childTnLst>
                          </p:cTn>
                        </p:par>
                        <p:par>
                          <p:cTn id="60" fill="hold">
                            <p:stCondLst>
                              <p:cond delay="2800"/>
                            </p:stCondLst>
                            <p:childTnLst>
                              <p:par>
                                <p:cTn id="61" presetID="10" presetClass="entr" presetSubtype="0"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200"/>
                                        <p:tgtEl>
                                          <p:spTgt spid="27"/>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200"/>
                                        <p:tgtEl>
                                          <p:spTgt spid="28"/>
                                        </p:tgtEl>
                                      </p:cBhvr>
                                    </p:animEffect>
                                  </p:childTnLst>
                                </p:cTn>
                              </p:par>
                            </p:childTnLst>
                          </p:cTn>
                        </p:par>
                        <p:par>
                          <p:cTn id="68" fill="hold">
                            <p:stCondLst>
                              <p:cond delay="320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200"/>
                                        <p:tgtEl>
                                          <p:spTgt spid="30"/>
                                        </p:tgtEl>
                                      </p:cBhvr>
                                    </p:animEffect>
                                  </p:childTnLst>
                                </p:cTn>
                              </p:par>
                            </p:childTnLst>
                          </p:cTn>
                        </p:par>
                        <p:par>
                          <p:cTn id="72" fill="hold">
                            <p:stCondLst>
                              <p:cond delay="34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00"/>
                                        <p:tgtEl>
                                          <p:spTgt spid="31"/>
                                        </p:tgtEl>
                                      </p:cBhvr>
                                    </p:animEffect>
                                  </p:childTnLst>
                                </p:cTn>
                              </p:par>
                            </p:childTnLst>
                          </p:cTn>
                        </p:par>
                        <p:par>
                          <p:cTn id="76" fill="hold">
                            <p:stCondLst>
                              <p:cond delay="3600"/>
                            </p:stCondLst>
                            <p:childTnLst>
                              <p:par>
                                <p:cTn id="77" presetID="10" presetClass="entr" presetSubtype="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200"/>
                                        <p:tgtEl>
                                          <p:spTgt spid="33"/>
                                        </p:tgtEl>
                                      </p:cBhvr>
                                    </p:animEffect>
                                  </p:childTnLst>
                                </p:cTn>
                              </p:par>
                            </p:childTnLst>
                          </p:cTn>
                        </p:par>
                        <p:par>
                          <p:cTn id="80" fill="hold">
                            <p:stCondLst>
                              <p:cond delay="3800"/>
                            </p:stCondLst>
                            <p:childTnLst>
                              <p:par>
                                <p:cTn id="81" presetID="10" presetClass="entr" presetSubtype="0"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200"/>
                                        <p:tgtEl>
                                          <p:spTgt spid="36"/>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200"/>
                                        <p:tgtEl>
                                          <p:spTgt spid="39"/>
                                        </p:tgtEl>
                                      </p:cBhvr>
                                    </p:animEffect>
                                  </p:childTnLst>
                                </p:cTn>
                              </p:par>
                            </p:childTnLst>
                          </p:cTn>
                        </p:par>
                        <p:par>
                          <p:cTn id="88" fill="hold">
                            <p:stCondLst>
                              <p:cond delay="4200"/>
                            </p:stCondLst>
                            <p:childTnLst>
                              <p:par>
                                <p:cTn id="89" presetID="10" presetClass="entr" presetSubtype="0"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200"/>
                                        <p:tgtEl>
                                          <p:spTgt spid="40"/>
                                        </p:tgtEl>
                                      </p:cBhvr>
                                    </p:animEffect>
                                  </p:childTnLst>
                                </p:cTn>
                              </p:par>
                            </p:childTnLst>
                          </p:cTn>
                        </p:par>
                        <p:par>
                          <p:cTn id="92" fill="hold">
                            <p:stCondLst>
                              <p:cond delay="4400"/>
                            </p:stCondLst>
                            <p:childTnLst>
                              <p:par>
                                <p:cTn id="93" presetID="10"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200"/>
                                        <p:tgtEl>
                                          <p:spTgt spid="41"/>
                                        </p:tgtEl>
                                      </p:cBhvr>
                                    </p:animEffect>
                                  </p:childTnLst>
                                </p:cTn>
                              </p:par>
                            </p:childTnLst>
                          </p:cTn>
                        </p:par>
                        <p:par>
                          <p:cTn id="96" fill="hold">
                            <p:stCondLst>
                              <p:cond delay="46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200"/>
                                        <p:tgtEl>
                                          <p:spTgt spid="42"/>
                                        </p:tgtEl>
                                      </p:cBhvr>
                                    </p:animEffect>
                                  </p:childTnLst>
                                </p:cTn>
                              </p:par>
                            </p:childTnLst>
                          </p:cTn>
                        </p:par>
                        <p:par>
                          <p:cTn id="100" fill="hold">
                            <p:stCondLst>
                              <p:cond delay="4800"/>
                            </p:stCondLst>
                            <p:childTnLst>
                              <p:par>
                                <p:cTn id="101" presetID="10" presetClass="entr" presetSubtype="0"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200"/>
                                        <p:tgtEl>
                                          <p:spTgt spid="43"/>
                                        </p:tgtEl>
                                      </p:cBhvr>
                                    </p:animEffect>
                                  </p:childTnLst>
                                </p:cTn>
                              </p:par>
                            </p:childTnLst>
                          </p:cTn>
                        </p:par>
                        <p:par>
                          <p:cTn id="104" fill="hold">
                            <p:stCondLst>
                              <p:cond delay="5000"/>
                            </p:stCondLst>
                            <p:childTnLst>
                              <p:par>
                                <p:cTn id="105" presetID="10"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200"/>
                                        <p:tgtEl>
                                          <p:spTgt spid="44"/>
                                        </p:tgtEl>
                                      </p:cBhvr>
                                    </p:animEffect>
                                  </p:childTnLst>
                                </p:cTn>
                              </p:par>
                            </p:childTnLst>
                          </p:cTn>
                        </p:par>
                        <p:par>
                          <p:cTn id="108" fill="hold">
                            <p:stCondLst>
                              <p:cond delay="5200"/>
                            </p:stCondLst>
                            <p:childTnLst>
                              <p:par>
                                <p:cTn id="109" presetID="10"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200"/>
                                        <p:tgtEl>
                                          <p:spTgt spid="45"/>
                                        </p:tgtEl>
                                      </p:cBhvr>
                                    </p:animEffect>
                                  </p:childTnLst>
                                </p:cTn>
                              </p:par>
                            </p:childTnLst>
                          </p:cTn>
                        </p:par>
                        <p:par>
                          <p:cTn id="112" fill="hold">
                            <p:stCondLst>
                              <p:cond delay="5400"/>
                            </p:stCondLst>
                            <p:childTnLst>
                              <p:par>
                                <p:cTn id="113" presetID="10" presetClass="entr" presetSubtype="0" fill="hold" grpId="0" nodeType="after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200"/>
                                        <p:tgtEl>
                                          <p:spTgt spid="73"/>
                                        </p:tgtEl>
                                      </p:cBhvr>
                                    </p:animEffect>
                                  </p:childTnLst>
                                </p:cTn>
                              </p:par>
                            </p:childTnLst>
                          </p:cTn>
                        </p:par>
                        <p:par>
                          <p:cTn id="116" fill="hold">
                            <p:stCondLst>
                              <p:cond delay="5600"/>
                            </p:stCondLst>
                            <p:childTnLst>
                              <p:par>
                                <p:cTn id="117" presetID="10" presetClass="entr" presetSubtype="0" fill="hold" grpId="0" nodeType="afterEffect">
                                  <p:stCondLst>
                                    <p:cond delay="0"/>
                                  </p:stCondLst>
                                  <p:childTnLst>
                                    <p:set>
                                      <p:cBhvr>
                                        <p:cTn id="118" dur="1" fill="hold">
                                          <p:stCondLst>
                                            <p:cond delay="0"/>
                                          </p:stCondLst>
                                        </p:cTn>
                                        <p:tgtEl>
                                          <p:spTgt spid="74"/>
                                        </p:tgtEl>
                                        <p:attrNameLst>
                                          <p:attrName>style.visibility</p:attrName>
                                        </p:attrNameLst>
                                      </p:cBhvr>
                                      <p:to>
                                        <p:strVal val="visible"/>
                                      </p:to>
                                    </p:set>
                                    <p:animEffect transition="in" filter="fade">
                                      <p:cBhvr>
                                        <p:cTn id="119" dur="200"/>
                                        <p:tgtEl>
                                          <p:spTgt spid="74"/>
                                        </p:tgtEl>
                                      </p:cBhvr>
                                    </p:animEffect>
                                  </p:childTnLst>
                                </p:cTn>
                              </p:par>
                            </p:childTnLst>
                          </p:cTn>
                        </p:par>
                        <p:par>
                          <p:cTn id="120" fill="hold">
                            <p:stCondLst>
                              <p:cond delay="5800"/>
                            </p:stCondLst>
                            <p:childTnLst>
                              <p:par>
                                <p:cTn id="121" presetID="10" presetClass="entr" presetSubtype="0" fill="hold" grpId="0" nodeType="after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fade">
                                      <p:cBhvr>
                                        <p:cTn id="123" dur="200"/>
                                        <p:tgtEl>
                                          <p:spTgt spid="75"/>
                                        </p:tgtEl>
                                      </p:cBhvr>
                                    </p:animEffect>
                                  </p:childTnLst>
                                </p:cTn>
                              </p:par>
                            </p:childTnLst>
                          </p:cTn>
                        </p:par>
                        <p:par>
                          <p:cTn id="124" fill="hold">
                            <p:stCondLst>
                              <p:cond delay="6000"/>
                            </p:stCondLst>
                            <p:childTnLst>
                              <p:par>
                                <p:cTn id="125" presetID="10" presetClass="entr" presetSubtype="0" fill="hold" grpId="0" nodeType="afterEffect">
                                  <p:stCondLst>
                                    <p:cond delay="0"/>
                                  </p:stCondLst>
                                  <p:childTnLst>
                                    <p:set>
                                      <p:cBhvr>
                                        <p:cTn id="126" dur="1" fill="hold">
                                          <p:stCondLst>
                                            <p:cond delay="0"/>
                                          </p:stCondLst>
                                        </p:cTn>
                                        <p:tgtEl>
                                          <p:spTgt spid="76"/>
                                        </p:tgtEl>
                                        <p:attrNameLst>
                                          <p:attrName>style.visibility</p:attrName>
                                        </p:attrNameLst>
                                      </p:cBhvr>
                                      <p:to>
                                        <p:strVal val="visible"/>
                                      </p:to>
                                    </p:set>
                                    <p:animEffect transition="in" filter="fade">
                                      <p:cBhvr>
                                        <p:cTn id="127" dur="200"/>
                                        <p:tgtEl>
                                          <p:spTgt spid="76"/>
                                        </p:tgtEl>
                                      </p:cBhvr>
                                    </p:animEffect>
                                  </p:childTnLst>
                                </p:cTn>
                              </p:par>
                            </p:childTnLst>
                          </p:cTn>
                        </p:par>
                        <p:par>
                          <p:cTn id="128" fill="hold">
                            <p:stCondLst>
                              <p:cond delay="6200"/>
                            </p:stCondLst>
                            <p:childTnLst>
                              <p:par>
                                <p:cTn id="129" presetID="10" presetClass="entr" presetSubtype="0" fill="hold" grpId="0" nodeType="after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fade">
                                      <p:cBhvr>
                                        <p:cTn id="131" dur="200"/>
                                        <p:tgtEl>
                                          <p:spTgt spid="77"/>
                                        </p:tgtEl>
                                      </p:cBhvr>
                                    </p:animEffect>
                                  </p:childTnLst>
                                </p:cTn>
                              </p:par>
                            </p:childTnLst>
                          </p:cTn>
                        </p:par>
                        <p:par>
                          <p:cTn id="132" fill="hold">
                            <p:stCondLst>
                              <p:cond delay="6400"/>
                            </p:stCondLst>
                            <p:childTnLst>
                              <p:par>
                                <p:cTn id="133" presetID="10" presetClass="entr" presetSubtype="0" fill="hold" grpId="0" nodeType="after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fade">
                                      <p:cBhvr>
                                        <p:cTn id="135" dur="200"/>
                                        <p:tgtEl>
                                          <p:spTgt spid="80"/>
                                        </p:tgtEl>
                                      </p:cBhvr>
                                    </p:animEffect>
                                  </p:childTnLst>
                                </p:cTn>
                              </p:par>
                            </p:childTnLst>
                          </p:cTn>
                        </p:par>
                        <p:par>
                          <p:cTn id="136" fill="hold">
                            <p:stCondLst>
                              <p:cond delay="6600"/>
                            </p:stCondLst>
                            <p:childTnLst>
                              <p:par>
                                <p:cTn id="137" presetID="10" presetClass="entr" presetSubtype="0" fill="hold" grpId="0" nodeType="afterEffect">
                                  <p:stCondLst>
                                    <p:cond delay="0"/>
                                  </p:stCondLst>
                                  <p:childTnLst>
                                    <p:set>
                                      <p:cBhvr>
                                        <p:cTn id="138" dur="1" fill="hold">
                                          <p:stCondLst>
                                            <p:cond delay="0"/>
                                          </p:stCondLst>
                                        </p:cTn>
                                        <p:tgtEl>
                                          <p:spTgt spid="81"/>
                                        </p:tgtEl>
                                        <p:attrNameLst>
                                          <p:attrName>style.visibility</p:attrName>
                                        </p:attrNameLst>
                                      </p:cBhvr>
                                      <p:to>
                                        <p:strVal val="visible"/>
                                      </p:to>
                                    </p:set>
                                    <p:animEffect transition="in" filter="fade">
                                      <p:cBhvr>
                                        <p:cTn id="139" dur="200"/>
                                        <p:tgtEl>
                                          <p:spTgt spid="81"/>
                                        </p:tgtEl>
                                      </p:cBhvr>
                                    </p:animEffect>
                                  </p:childTnLst>
                                </p:cTn>
                              </p:par>
                            </p:childTnLst>
                          </p:cTn>
                        </p:par>
                        <p:par>
                          <p:cTn id="140" fill="hold">
                            <p:stCondLst>
                              <p:cond delay="6800"/>
                            </p:stCondLst>
                            <p:childTnLst>
                              <p:par>
                                <p:cTn id="141" presetID="10" presetClass="entr" presetSubtype="0" fill="hold" grpId="0" nodeType="afterEffect">
                                  <p:stCondLst>
                                    <p:cond delay="0"/>
                                  </p:stCondLst>
                                  <p:childTnLst>
                                    <p:set>
                                      <p:cBhvr>
                                        <p:cTn id="142" dur="1" fill="hold">
                                          <p:stCondLst>
                                            <p:cond delay="0"/>
                                          </p:stCondLst>
                                        </p:cTn>
                                        <p:tgtEl>
                                          <p:spTgt spid="84"/>
                                        </p:tgtEl>
                                        <p:attrNameLst>
                                          <p:attrName>style.visibility</p:attrName>
                                        </p:attrNameLst>
                                      </p:cBhvr>
                                      <p:to>
                                        <p:strVal val="visible"/>
                                      </p:to>
                                    </p:set>
                                    <p:animEffect transition="in" filter="fade">
                                      <p:cBhvr>
                                        <p:cTn id="143" dur="200"/>
                                        <p:tgtEl>
                                          <p:spTgt spid="84"/>
                                        </p:tgtEl>
                                      </p:cBhvr>
                                    </p:animEffect>
                                  </p:childTnLst>
                                </p:cTn>
                              </p:par>
                            </p:childTnLst>
                          </p:cTn>
                        </p:par>
                        <p:par>
                          <p:cTn id="144" fill="hold">
                            <p:stCondLst>
                              <p:cond delay="7000"/>
                            </p:stCondLst>
                            <p:childTnLst>
                              <p:par>
                                <p:cTn id="145" presetID="10" presetClass="entr" presetSubtype="0" fill="hold" grpId="0" nodeType="afterEffect">
                                  <p:stCondLst>
                                    <p:cond delay="0"/>
                                  </p:stCondLst>
                                  <p:childTnLst>
                                    <p:set>
                                      <p:cBhvr>
                                        <p:cTn id="146" dur="1" fill="hold">
                                          <p:stCondLst>
                                            <p:cond delay="0"/>
                                          </p:stCondLst>
                                        </p:cTn>
                                        <p:tgtEl>
                                          <p:spTgt spid="85"/>
                                        </p:tgtEl>
                                        <p:attrNameLst>
                                          <p:attrName>style.visibility</p:attrName>
                                        </p:attrNameLst>
                                      </p:cBhvr>
                                      <p:to>
                                        <p:strVal val="visible"/>
                                      </p:to>
                                    </p:set>
                                    <p:animEffect transition="in" filter="fade">
                                      <p:cBhvr>
                                        <p:cTn id="147" dur="200"/>
                                        <p:tgtEl>
                                          <p:spTgt spid="85"/>
                                        </p:tgtEl>
                                      </p:cBhvr>
                                    </p:animEffect>
                                  </p:childTnLst>
                                </p:cTn>
                              </p:par>
                            </p:childTnLst>
                          </p:cTn>
                        </p:par>
                        <p:par>
                          <p:cTn id="148" fill="hold">
                            <p:stCondLst>
                              <p:cond delay="7200"/>
                            </p:stCondLst>
                            <p:childTnLst>
                              <p:par>
                                <p:cTn id="149" presetID="10" presetClass="entr" presetSubtype="0" fill="hold" grpId="0" nodeType="after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fade">
                                      <p:cBhvr>
                                        <p:cTn id="151" dur="200"/>
                                        <p:tgtEl>
                                          <p:spTgt spid="86"/>
                                        </p:tgtEl>
                                      </p:cBhvr>
                                    </p:animEffect>
                                  </p:childTnLst>
                                </p:cTn>
                              </p:par>
                            </p:childTnLst>
                          </p:cTn>
                        </p:par>
                        <p:par>
                          <p:cTn id="152" fill="hold">
                            <p:stCondLst>
                              <p:cond delay="7400"/>
                            </p:stCondLst>
                            <p:childTnLst>
                              <p:par>
                                <p:cTn id="153" presetID="10" presetClass="entr" presetSubtype="0" fill="hold" grpId="0" nodeType="afterEffect">
                                  <p:stCondLst>
                                    <p:cond delay="0"/>
                                  </p:stCondLst>
                                  <p:childTnLst>
                                    <p:set>
                                      <p:cBhvr>
                                        <p:cTn id="154" dur="1" fill="hold">
                                          <p:stCondLst>
                                            <p:cond delay="0"/>
                                          </p:stCondLst>
                                        </p:cTn>
                                        <p:tgtEl>
                                          <p:spTgt spid="87"/>
                                        </p:tgtEl>
                                        <p:attrNameLst>
                                          <p:attrName>style.visibility</p:attrName>
                                        </p:attrNameLst>
                                      </p:cBhvr>
                                      <p:to>
                                        <p:strVal val="visible"/>
                                      </p:to>
                                    </p:set>
                                    <p:animEffect transition="in" filter="fade">
                                      <p:cBhvr>
                                        <p:cTn id="155" dur="200"/>
                                        <p:tgtEl>
                                          <p:spTgt spid="87"/>
                                        </p:tgtEl>
                                      </p:cBhvr>
                                    </p:animEffect>
                                  </p:childTnLst>
                                </p:cTn>
                              </p:par>
                            </p:childTnLst>
                          </p:cTn>
                        </p:par>
                        <p:par>
                          <p:cTn id="156" fill="hold">
                            <p:stCondLst>
                              <p:cond delay="7600"/>
                            </p:stCondLst>
                            <p:childTnLst>
                              <p:par>
                                <p:cTn id="157" presetID="10" presetClass="entr" presetSubtype="0" fill="hold" grpId="0" nodeType="after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fade">
                                      <p:cBhvr>
                                        <p:cTn id="159" dur="200"/>
                                        <p:tgtEl>
                                          <p:spTgt spid="88"/>
                                        </p:tgtEl>
                                      </p:cBhvr>
                                    </p:animEffect>
                                  </p:childTnLst>
                                </p:cTn>
                              </p:par>
                            </p:childTnLst>
                          </p:cTn>
                        </p:par>
                      </p:childTnLst>
                    </p:cTn>
                  </p:par>
                  <p:par>
                    <p:cTn id="160" fill="hold">
                      <p:stCondLst>
                        <p:cond delay="indefinite"/>
                      </p:stCondLst>
                      <p:childTnLst>
                        <p:par>
                          <p:cTn id="161" fill="hold">
                            <p:stCondLst>
                              <p:cond delay="0"/>
                            </p:stCondLst>
                            <p:childTnLst>
                              <p:par>
                                <p:cTn id="162" presetID="3" presetClass="emph" presetSubtype="10" fill="hold" grpId="1" nodeType="clickEffect">
                                  <p:stCondLst>
                                    <p:cond delay="0"/>
                                  </p:stCondLst>
                                  <p:childTnLst>
                                    <p:animClr clrSpc="hsl" dir="ccw">
                                      <p:cBhvr override="childStyle">
                                        <p:cTn id="163" dur="500" fill="hold"/>
                                        <p:tgtEl>
                                          <p:spTgt spid="21"/>
                                        </p:tgtEl>
                                        <p:attrNameLst>
                                          <p:attrName>style.color</p:attrName>
                                        </p:attrNameLst>
                                      </p:cBhvr>
                                      <p:to>
                                        <a:srgbClr val="CD88E0"/>
                                      </p:to>
                                    </p:animClr>
                                  </p:childTnLst>
                                </p:cTn>
                              </p:par>
                              <p:par>
                                <p:cTn id="164" presetID="3" presetClass="emph" presetSubtype="10" fill="hold" grpId="1" nodeType="withEffect">
                                  <p:stCondLst>
                                    <p:cond delay="0"/>
                                  </p:stCondLst>
                                  <p:childTnLst>
                                    <p:animClr clrSpc="hsl" dir="ccw">
                                      <p:cBhvr override="childStyle">
                                        <p:cTn id="165" dur="500" fill="hold"/>
                                        <p:tgtEl>
                                          <p:spTgt spid="38"/>
                                        </p:tgtEl>
                                        <p:attrNameLst>
                                          <p:attrName>style.color</p:attrName>
                                        </p:attrNameLst>
                                      </p:cBhvr>
                                      <p:to>
                                        <a:srgbClr val="CD88E0"/>
                                      </p:to>
                                    </p:animClr>
                                  </p:childTnLst>
                                </p:cTn>
                              </p:par>
                              <p:par>
                                <p:cTn id="166" presetID="3" presetClass="emph" presetSubtype="10" fill="hold" grpId="1" nodeType="withEffect">
                                  <p:stCondLst>
                                    <p:cond delay="0"/>
                                  </p:stCondLst>
                                  <p:childTnLst>
                                    <p:animClr clrSpc="hsl" dir="ccw">
                                      <p:cBhvr override="childStyle">
                                        <p:cTn id="167" dur="500" fill="hold"/>
                                        <p:tgtEl>
                                          <p:spTgt spid="12"/>
                                        </p:tgtEl>
                                        <p:attrNameLst>
                                          <p:attrName>style.color</p:attrName>
                                        </p:attrNameLst>
                                      </p:cBhvr>
                                      <p:to>
                                        <a:srgbClr val="CD88E0"/>
                                      </p:to>
                                    </p:animClr>
                                  </p:childTnLst>
                                </p:cTn>
                              </p:par>
                              <p:par>
                                <p:cTn id="168" presetID="3" presetClass="emph" presetSubtype="10" fill="hold" grpId="1" nodeType="withEffect">
                                  <p:stCondLst>
                                    <p:cond delay="0"/>
                                  </p:stCondLst>
                                  <p:childTnLst>
                                    <p:animClr clrSpc="hsl" dir="ccw">
                                      <p:cBhvr override="childStyle">
                                        <p:cTn id="169" dur="500" fill="hold"/>
                                        <p:tgtEl>
                                          <p:spTgt spid="13"/>
                                        </p:tgtEl>
                                        <p:attrNameLst>
                                          <p:attrName>style.color</p:attrName>
                                        </p:attrNameLst>
                                      </p:cBhvr>
                                      <p:to>
                                        <a:srgbClr val="CD88E0"/>
                                      </p:to>
                                    </p:animClr>
                                  </p:childTnLst>
                                </p:cTn>
                              </p:par>
                              <p:par>
                                <p:cTn id="170" presetID="3" presetClass="emph" presetSubtype="10" fill="hold" grpId="1" nodeType="withEffect">
                                  <p:stCondLst>
                                    <p:cond delay="0"/>
                                  </p:stCondLst>
                                  <p:childTnLst>
                                    <p:animClr clrSpc="hsl" dir="ccw">
                                      <p:cBhvr override="childStyle">
                                        <p:cTn id="171" dur="500" fill="hold"/>
                                        <p:tgtEl>
                                          <p:spTgt spid="15"/>
                                        </p:tgtEl>
                                        <p:attrNameLst>
                                          <p:attrName>style.color</p:attrName>
                                        </p:attrNameLst>
                                      </p:cBhvr>
                                      <p:to>
                                        <a:srgbClr val="CD88E0"/>
                                      </p:to>
                                    </p:animClr>
                                  </p:childTnLst>
                                </p:cTn>
                              </p:par>
                              <p:par>
                                <p:cTn id="172" presetID="3" presetClass="emph" presetSubtype="10" fill="hold" grpId="1" nodeType="withEffect">
                                  <p:stCondLst>
                                    <p:cond delay="0"/>
                                  </p:stCondLst>
                                  <p:childTnLst>
                                    <p:animClr clrSpc="hsl" dir="ccw">
                                      <p:cBhvr override="childStyle">
                                        <p:cTn id="173" dur="500" fill="hold"/>
                                        <p:tgtEl>
                                          <p:spTgt spid="16"/>
                                        </p:tgtEl>
                                        <p:attrNameLst>
                                          <p:attrName>style.color</p:attrName>
                                        </p:attrNameLst>
                                      </p:cBhvr>
                                      <p:to>
                                        <a:srgbClr val="CD88E0"/>
                                      </p:to>
                                    </p:animClr>
                                  </p:childTnLst>
                                </p:cTn>
                              </p:par>
                              <p:par>
                                <p:cTn id="174" presetID="3" presetClass="emph" presetSubtype="10" fill="hold" grpId="1" nodeType="withEffect">
                                  <p:stCondLst>
                                    <p:cond delay="0"/>
                                  </p:stCondLst>
                                  <p:childTnLst>
                                    <p:animClr clrSpc="hsl" dir="ccw">
                                      <p:cBhvr override="childStyle">
                                        <p:cTn id="175" dur="500" fill="hold"/>
                                        <p:tgtEl>
                                          <p:spTgt spid="17"/>
                                        </p:tgtEl>
                                        <p:attrNameLst>
                                          <p:attrName>style.color</p:attrName>
                                        </p:attrNameLst>
                                      </p:cBhvr>
                                      <p:to>
                                        <a:srgbClr val="CD88E0"/>
                                      </p:to>
                                    </p:animClr>
                                  </p:childTnLst>
                                </p:cTn>
                              </p:par>
                              <p:par>
                                <p:cTn id="176" presetID="3" presetClass="emph" presetSubtype="10" fill="hold" grpId="1" nodeType="withEffect">
                                  <p:stCondLst>
                                    <p:cond delay="0"/>
                                  </p:stCondLst>
                                  <p:childTnLst>
                                    <p:animClr clrSpc="hsl" dir="ccw">
                                      <p:cBhvr override="childStyle">
                                        <p:cTn id="177" dur="500" fill="hold"/>
                                        <p:tgtEl>
                                          <p:spTgt spid="18"/>
                                        </p:tgtEl>
                                        <p:attrNameLst>
                                          <p:attrName>style.color</p:attrName>
                                        </p:attrNameLst>
                                      </p:cBhvr>
                                      <p:to>
                                        <a:srgbClr val="CD88E0"/>
                                      </p:to>
                                    </p:animClr>
                                  </p:childTnLst>
                                </p:cTn>
                              </p:par>
                              <p:par>
                                <p:cTn id="178" presetID="3" presetClass="emph" presetSubtype="10" fill="hold" grpId="1" nodeType="withEffect">
                                  <p:stCondLst>
                                    <p:cond delay="0"/>
                                  </p:stCondLst>
                                  <p:childTnLst>
                                    <p:animClr clrSpc="hsl" dir="ccw">
                                      <p:cBhvr override="childStyle">
                                        <p:cTn id="179" dur="500" fill="hold"/>
                                        <p:tgtEl>
                                          <p:spTgt spid="19"/>
                                        </p:tgtEl>
                                        <p:attrNameLst>
                                          <p:attrName>style.color</p:attrName>
                                        </p:attrNameLst>
                                      </p:cBhvr>
                                      <p:to>
                                        <a:srgbClr val="CD88E0"/>
                                      </p:to>
                                    </p:animClr>
                                  </p:childTnLst>
                                </p:cTn>
                              </p:par>
                              <p:par>
                                <p:cTn id="180" presetID="3" presetClass="emph" presetSubtype="10" fill="hold" grpId="1" nodeType="withEffect">
                                  <p:stCondLst>
                                    <p:cond delay="0"/>
                                  </p:stCondLst>
                                  <p:childTnLst>
                                    <p:animClr clrSpc="hsl" dir="ccw">
                                      <p:cBhvr override="childStyle">
                                        <p:cTn id="181" dur="500" fill="hold"/>
                                        <p:tgtEl>
                                          <p:spTgt spid="20"/>
                                        </p:tgtEl>
                                        <p:attrNameLst>
                                          <p:attrName>style.color</p:attrName>
                                        </p:attrNameLst>
                                      </p:cBhvr>
                                      <p:to>
                                        <a:srgbClr val="CD88E0"/>
                                      </p:to>
                                    </p:animClr>
                                  </p:childTnLst>
                                </p:cTn>
                              </p:par>
                              <p:par>
                                <p:cTn id="182" presetID="3" presetClass="emph" presetSubtype="10" fill="hold" grpId="1" nodeType="withEffect">
                                  <p:stCondLst>
                                    <p:cond delay="0"/>
                                  </p:stCondLst>
                                  <p:childTnLst>
                                    <p:animClr clrSpc="hsl" dir="ccw">
                                      <p:cBhvr override="childStyle">
                                        <p:cTn id="183" dur="500" fill="hold"/>
                                        <p:tgtEl>
                                          <p:spTgt spid="22"/>
                                        </p:tgtEl>
                                        <p:attrNameLst>
                                          <p:attrName>style.color</p:attrName>
                                        </p:attrNameLst>
                                      </p:cBhvr>
                                      <p:to>
                                        <a:srgbClr val="CD88E0"/>
                                      </p:to>
                                    </p:animClr>
                                  </p:childTnLst>
                                </p:cTn>
                              </p:par>
                              <p:par>
                                <p:cTn id="184" presetID="3" presetClass="emph" presetSubtype="10" fill="hold" grpId="1" nodeType="withEffect">
                                  <p:stCondLst>
                                    <p:cond delay="0"/>
                                  </p:stCondLst>
                                  <p:childTnLst>
                                    <p:animClr clrSpc="hsl" dir="ccw">
                                      <p:cBhvr override="childStyle">
                                        <p:cTn id="185" dur="500" fill="hold"/>
                                        <p:tgtEl>
                                          <p:spTgt spid="23"/>
                                        </p:tgtEl>
                                        <p:attrNameLst>
                                          <p:attrName>style.color</p:attrName>
                                        </p:attrNameLst>
                                      </p:cBhvr>
                                      <p:to>
                                        <a:srgbClr val="CD88E0"/>
                                      </p:to>
                                    </p:animClr>
                                  </p:childTnLst>
                                </p:cTn>
                              </p:par>
                              <p:par>
                                <p:cTn id="186" presetID="3" presetClass="emph" presetSubtype="10" fill="hold" grpId="1" nodeType="withEffect">
                                  <p:stCondLst>
                                    <p:cond delay="0"/>
                                  </p:stCondLst>
                                  <p:childTnLst>
                                    <p:animClr clrSpc="hsl" dir="ccw">
                                      <p:cBhvr override="childStyle">
                                        <p:cTn id="187" dur="500" fill="hold"/>
                                        <p:tgtEl>
                                          <p:spTgt spid="24"/>
                                        </p:tgtEl>
                                        <p:attrNameLst>
                                          <p:attrName>style.color</p:attrName>
                                        </p:attrNameLst>
                                      </p:cBhvr>
                                      <p:to>
                                        <a:srgbClr val="CD88E0"/>
                                      </p:to>
                                    </p:animClr>
                                  </p:childTnLst>
                                </p:cTn>
                              </p:par>
                              <p:par>
                                <p:cTn id="188" presetID="3" presetClass="emph" presetSubtype="10" fill="hold" grpId="1" nodeType="withEffect">
                                  <p:stCondLst>
                                    <p:cond delay="0"/>
                                  </p:stCondLst>
                                  <p:childTnLst>
                                    <p:animClr clrSpc="hsl" dir="ccw">
                                      <p:cBhvr override="childStyle">
                                        <p:cTn id="189" dur="500" fill="hold"/>
                                        <p:tgtEl>
                                          <p:spTgt spid="26"/>
                                        </p:tgtEl>
                                        <p:attrNameLst>
                                          <p:attrName>style.color</p:attrName>
                                        </p:attrNameLst>
                                      </p:cBhvr>
                                      <p:to>
                                        <a:srgbClr val="CD88E0"/>
                                      </p:to>
                                    </p:animClr>
                                  </p:childTnLst>
                                </p:cTn>
                              </p:par>
                              <p:par>
                                <p:cTn id="190" presetID="3" presetClass="emph" presetSubtype="10" fill="hold" grpId="1" nodeType="withEffect">
                                  <p:stCondLst>
                                    <p:cond delay="0"/>
                                  </p:stCondLst>
                                  <p:childTnLst>
                                    <p:animClr clrSpc="hsl" dir="ccw">
                                      <p:cBhvr override="childStyle">
                                        <p:cTn id="191" dur="500" fill="hold"/>
                                        <p:tgtEl>
                                          <p:spTgt spid="27"/>
                                        </p:tgtEl>
                                        <p:attrNameLst>
                                          <p:attrName>style.color</p:attrName>
                                        </p:attrNameLst>
                                      </p:cBhvr>
                                      <p:to>
                                        <a:srgbClr val="CD88E0"/>
                                      </p:to>
                                    </p:animClr>
                                  </p:childTnLst>
                                </p:cTn>
                              </p:par>
                              <p:par>
                                <p:cTn id="192" presetID="3" presetClass="emph" presetSubtype="10" fill="hold" grpId="1" nodeType="withEffect">
                                  <p:stCondLst>
                                    <p:cond delay="0"/>
                                  </p:stCondLst>
                                  <p:childTnLst>
                                    <p:animClr clrSpc="hsl" dir="ccw">
                                      <p:cBhvr override="childStyle">
                                        <p:cTn id="193" dur="500" fill="hold"/>
                                        <p:tgtEl>
                                          <p:spTgt spid="28"/>
                                        </p:tgtEl>
                                        <p:attrNameLst>
                                          <p:attrName>style.color</p:attrName>
                                        </p:attrNameLst>
                                      </p:cBhvr>
                                      <p:to>
                                        <a:srgbClr val="CD88E0"/>
                                      </p:to>
                                    </p:animClr>
                                  </p:childTnLst>
                                </p:cTn>
                              </p:par>
                              <p:par>
                                <p:cTn id="194" presetID="3" presetClass="emph" presetSubtype="10" fill="hold" grpId="1" nodeType="withEffect">
                                  <p:stCondLst>
                                    <p:cond delay="0"/>
                                  </p:stCondLst>
                                  <p:childTnLst>
                                    <p:animClr clrSpc="hsl" dir="ccw">
                                      <p:cBhvr override="childStyle">
                                        <p:cTn id="195" dur="500" fill="hold"/>
                                        <p:tgtEl>
                                          <p:spTgt spid="30"/>
                                        </p:tgtEl>
                                        <p:attrNameLst>
                                          <p:attrName>style.color</p:attrName>
                                        </p:attrNameLst>
                                      </p:cBhvr>
                                      <p:to>
                                        <a:srgbClr val="CD88E0"/>
                                      </p:to>
                                    </p:animClr>
                                  </p:childTnLst>
                                </p:cTn>
                              </p:par>
                              <p:par>
                                <p:cTn id="196" presetID="3" presetClass="emph" presetSubtype="10" fill="hold" grpId="1" nodeType="withEffect">
                                  <p:stCondLst>
                                    <p:cond delay="0"/>
                                  </p:stCondLst>
                                  <p:childTnLst>
                                    <p:animClr clrSpc="hsl" dir="ccw">
                                      <p:cBhvr override="childStyle">
                                        <p:cTn id="197" dur="500" fill="hold"/>
                                        <p:tgtEl>
                                          <p:spTgt spid="31"/>
                                        </p:tgtEl>
                                        <p:attrNameLst>
                                          <p:attrName>style.color</p:attrName>
                                        </p:attrNameLst>
                                      </p:cBhvr>
                                      <p:to>
                                        <a:srgbClr val="CD88E0"/>
                                      </p:to>
                                    </p:animClr>
                                  </p:childTnLst>
                                </p:cTn>
                              </p:par>
                              <p:par>
                                <p:cTn id="198" presetID="3" presetClass="emph" presetSubtype="10" fill="hold" grpId="1" nodeType="withEffect">
                                  <p:stCondLst>
                                    <p:cond delay="0"/>
                                  </p:stCondLst>
                                  <p:childTnLst>
                                    <p:animClr clrSpc="hsl" dir="ccw">
                                      <p:cBhvr override="childStyle">
                                        <p:cTn id="199" dur="500" fill="hold"/>
                                        <p:tgtEl>
                                          <p:spTgt spid="33"/>
                                        </p:tgtEl>
                                        <p:attrNameLst>
                                          <p:attrName>style.color</p:attrName>
                                        </p:attrNameLst>
                                      </p:cBhvr>
                                      <p:to>
                                        <a:srgbClr val="CD88E0"/>
                                      </p:to>
                                    </p:animClr>
                                  </p:childTnLst>
                                </p:cTn>
                              </p:par>
                              <p:par>
                                <p:cTn id="200" presetID="3" presetClass="emph" presetSubtype="10" fill="hold" grpId="1" nodeType="withEffect">
                                  <p:stCondLst>
                                    <p:cond delay="0"/>
                                  </p:stCondLst>
                                  <p:childTnLst>
                                    <p:animClr clrSpc="hsl" dir="ccw">
                                      <p:cBhvr override="childStyle">
                                        <p:cTn id="201" dur="500" fill="hold"/>
                                        <p:tgtEl>
                                          <p:spTgt spid="36"/>
                                        </p:tgtEl>
                                        <p:attrNameLst>
                                          <p:attrName>style.color</p:attrName>
                                        </p:attrNameLst>
                                      </p:cBhvr>
                                      <p:to>
                                        <a:srgbClr val="CD88E0"/>
                                      </p:to>
                                    </p:animClr>
                                  </p:childTnLst>
                                </p:cTn>
                              </p:par>
                              <p:par>
                                <p:cTn id="202" presetID="3" presetClass="emph" presetSubtype="10" fill="hold" grpId="1" nodeType="withEffect">
                                  <p:stCondLst>
                                    <p:cond delay="0"/>
                                  </p:stCondLst>
                                  <p:childTnLst>
                                    <p:animClr clrSpc="hsl" dir="ccw">
                                      <p:cBhvr override="childStyle">
                                        <p:cTn id="203" dur="500" fill="hold"/>
                                        <p:tgtEl>
                                          <p:spTgt spid="39"/>
                                        </p:tgtEl>
                                        <p:attrNameLst>
                                          <p:attrName>style.color</p:attrName>
                                        </p:attrNameLst>
                                      </p:cBhvr>
                                      <p:to>
                                        <a:srgbClr val="CD88E0"/>
                                      </p:to>
                                    </p:animClr>
                                  </p:childTnLst>
                                </p:cTn>
                              </p:par>
                              <p:par>
                                <p:cTn id="204" presetID="3" presetClass="emph" presetSubtype="10" fill="hold" grpId="1" nodeType="withEffect">
                                  <p:stCondLst>
                                    <p:cond delay="0"/>
                                  </p:stCondLst>
                                  <p:childTnLst>
                                    <p:animClr clrSpc="hsl" dir="ccw">
                                      <p:cBhvr override="childStyle">
                                        <p:cTn id="205" dur="500" fill="hold"/>
                                        <p:tgtEl>
                                          <p:spTgt spid="40"/>
                                        </p:tgtEl>
                                        <p:attrNameLst>
                                          <p:attrName>style.color</p:attrName>
                                        </p:attrNameLst>
                                      </p:cBhvr>
                                      <p:to>
                                        <a:srgbClr val="CD88E0"/>
                                      </p:to>
                                    </p:animClr>
                                  </p:childTnLst>
                                </p:cTn>
                              </p:par>
                              <p:par>
                                <p:cTn id="206" presetID="3" presetClass="emph" presetSubtype="10" fill="hold" grpId="1" nodeType="withEffect">
                                  <p:stCondLst>
                                    <p:cond delay="0"/>
                                  </p:stCondLst>
                                  <p:childTnLst>
                                    <p:animClr clrSpc="hsl" dir="ccw">
                                      <p:cBhvr override="childStyle">
                                        <p:cTn id="207" dur="500" fill="hold"/>
                                        <p:tgtEl>
                                          <p:spTgt spid="41"/>
                                        </p:tgtEl>
                                        <p:attrNameLst>
                                          <p:attrName>style.color</p:attrName>
                                        </p:attrNameLst>
                                      </p:cBhvr>
                                      <p:to>
                                        <a:srgbClr val="CD88E0"/>
                                      </p:to>
                                    </p:animClr>
                                  </p:childTnLst>
                                </p:cTn>
                              </p:par>
                              <p:par>
                                <p:cTn id="208" presetID="3" presetClass="emph" presetSubtype="10" fill="hold" grpId="1" nodeType="withEffect">
                                  <p:stCondLst>
                                    <p:cond delay="0"/>
                                  </p:stCondLst>
                                  <p:childTnLst>
                                    <p:animClr clrSpc="hsl" dir="ccw">
                                      <p:cBhvr override="childStyle">
                                        <p:cTn id="209" dur="500" fill="hold"/>
                                        <p:tgtEl>
                                          <p:spTgt spid="42"/>
                                        </p:tgtEl>
                                        <p:attrNameLst>
                                          <p:attrName>style.color</p:attrName>
                                        </p:attrNameLst>
                                      </p:cBhvr>
                                      <p:to>
                                        <a:srgbClr val="CD88E0"/>
                                      </p:to>
                                    </p:animClr>
                                  </p:childTnLst>
                                </p:cTn>
                              </p:par>
                              <p:par>
                                <p:cTn id="210" presetID="3" presetClass="emph" presetSubtype="10" fill="hold" grpId="1" nodeType="withEffect">
                                  <p:stCondLst>
                                    <p:cond delay="0"/>
                                  </p:stCondLst>
                                  <p:childTnLst>
                                    <p:animClr clrSpc="hsl" dir="ccw">
                                      <p:cBhvr override="childStyle">
                                        <p:cTn id="211" dur="500" fill="hold"/>
                                        <p:tgtEl>
                                          <p:spTgt spid="43"/>
                                        </p:tgtEl>
                                        <p:attrNameLst>
                                          <p:attrName>style.color</p:attrName>
                                        </p:attrNameLst>
                                      </p:cBhvr>
                                      <p:to>
                                        <a:srgbClr val="CD88E0"/>
                                      </p:to>
                                    </p:animClr>
                                  </p:childTnLst>
                                </p:cTn>
                              </p:par>
                              <p:par>
                                <p:cTn id="212" presetID="3" presetClass="emph" presetSubtype="10" fill="hold" grpId="1" nodeType="withEffect">
                                  <p:stCondLst>
                                    <p:cond delay="0"/>
                                  </p:stCondLst>
                                  <p:childTnLst>
                                    <p:animClr clrSpc="hsl" dir="ccw">
                                      <p:cBhvr override="childStyle">
                                        <p:cTn id="213" dur="500" fill="hold"/>
                                        <p:tgtEl>
                                          <p:spTgt spid="44"/>
                                        </p:tgtEl>
                                        <p:attrNameLst>
                                          <p:attrName>style.color</p:attrName>
                                        </p:attrNameLst>
                                      </p:cBhvr>
                                      <p:to>
                                        <a:srgbClr val="CD88E0"/>
                                      </p:to>
                                    </p:animClr>
                                  </p:childTnLst>
                                </p:cTn>
                              </p:par>
                              <p:par>
                                <p:cTn id="214" presetID="3" presetClass="emph" presetSubtype="10" fill="hold" grpId="1" nodeType="withEffect">
                                  <p:stCondLst>
                                    <p:cond delay="0"/>
                                  </p:stCondLst>
                                  <p:childTnLst>
                                    <p:animClr clrSpc="hsl" dir="ccw">
                                      <p:cBhvr override="childStyle">
                                        <p:cTn id="215" dur="500" fill="hold"/>
                                        <p:tgtEl>
                                          <p:spTgt spid="45"/>
                                        </p:tgtEl>
                                        <p:attrNameLst>
                                          <p:attrName>style.color</p:attrName>
                                        </p:attrNameLst>
                                      </p:cBhvr>
                                      <p:to>
                                        <a:srgbClr val="CD88E0"/>
                                      </p:to>
                                    </p:animClr>
                                  </p:childTnLst>
                                </p:cTn>
                              </p:par>
                              <p:par>
                                <p:cTn id="216" presetID="3" presetClass="emph" presetSubtype="10" fill="hold" grpId="1" nodeType="withEffect">
                                  <p:stCondLst>
                                    <p:cond delay="0"/>
                                  </p:stCondLst>
                                  <p:childTnLst>
                                    <p:animClr clrSpc="hsl" dir="ccw">
                                      <p:cBhvr override="childStyle">
                                        <p:cTn id="217" dur="500" fill="hold"/>
                                        <p:tgtEl>
                                          <p:spTgt spid="73"/>
                                        </p:tgtEl>
                                        <p:attrNameLst>
                                          <p:attrName>style.color</p:attrName>
                                        </p:attrNameLst>
                                      </p:cBhvr>
                                      <p:to>
                                        <a:srgbClr val="CD88E0"/>
                                      </p:to>
                                    </p:animClr>
                                  </p:childTnLst>
                                </p:cTn>
                              </p:par>
                              <p:par>
                                <p:cTn id="218" presetID="3" presetClass="emph" presetSubtype="10" fill="hold" grpId="1" nodeType="withEffect">
                                  <p:stCondLst>
                                    <p:cond delay="0"/>
                                  </p:stCondLst>
                                  <p:childTnLst>
                                    <p:animClr clrSpc="hsl" dir="ccw">
                                      <p:cBhvr override="childStyle">
                                        <p:cTn id="219" dur="500" fill="hold"/>
                                        <p:tgtEl>
                                          <p:spTgt spid="74"/>
                                        </p:tgtEl>
                                        <p:attrNameLst>
                                          <p:attrName>style.color</p:attrName>
                                        </p:attrNameLst>
                                      </p:cBhvr>
                                      <p:to>
                                        <a:srgbClr val="CD88E0"/>
                                      </p:to>
                                    </p:animClr>
                                  </p:childTnLst>
                                </p:cTn>
                              </p:par>
                              <p:par>
                                <p:cTn id="220" presetID="3" presetClass="emph" presetSubtype="10" fill="hold" grpId="1" nodeType="withEffect">
                                  <p:stCondLst>
                                    <p:cond delay="0"/>
                                  </p:stCondLst>
                                  <p:childTnLst>
                                    <p:animClr clrSpc="hsl" dir="ccw">
                                      <p:cBhvr override="childStyle">
                                        <p:cTn id="221" dur="500" fill="hold"/>
                                        <p:tgtEl>
                                          <p:spTgt spid="75"/>
                                        </p:tgtEl>
                                        <p:attrNameLst>
                                          <p:attrName>style.color</p:attrName>
                                        </p:attrNameLst>
                                      </p:cBhvr>
                                      <p:to>
                                        <a:srgbClr val="CD88E0"/>
                                      </p:to>
                                    </p:animClr>
                                  </p:childTnLst>
                                </p:cTn>
                              </p:par>
                              <p:par>
                                <p:cTn id="222" presetID="3" presetClass="emph" presetSubtype="10" fill="hold" grpId="1" nodeType="withEffect">
                                  <p:stCondLst>
                                    <p:cond delay="0"/>
                                  </p:stCondLst>
                                  <p:childTnLst>
                                    <p:animClr clrSpc="hsl" dir="ccw">
                                      <p:cBhvr override="childStyle">
                                        <p:cTn id="223" dur="500" fill="hold"/>
                                        <p:tgtEl>
                                          <p:spTgt spid="76"/>
                                        </p:tgtEl>
                                        <p:attrNameLst>
                                          <p:attrName>style.color</p:attrName>
                                        </p:attrNameLst>
                                      </p:cBhvr>
                                      <p:to>
                                        <a:srgbClr val="CD88E0"/>
                                      </p:to>
                                    </p:animClr>
                                  </p:childTnLst>
                                </p:cTn>
                              </p:par>
                              <p:par>
                                <p:cTn id="224" presetID="3" presetClass="emph" presetSubtype="10" fill="hold" grpId="1" nodeType="withEffect">
                                  <p:stCondLst>
                                    <p:cond delay="0"/>
                                  </p:stCondLst>
                                  <p:childTnLst>
                                    <p:animClr clrSpc="hsl" dir="ccw">
                                      <p:cBhvr override="childStyle">
                                        <p:cTn id="225" dur="500" fill="hold"/>
                                        <p:tgtEl>
                                          <p:spTgt spid="77"/>
                                        </p:tgtEl>
                                        <p:attrNameLst>
                                          <p:attrName>style.color</p:attrName>
                                        </p:attrNameLst>
                                      </p:cBhvr>
                                      <p:to>
                                        <a:srgbClr val="CD88E0"/>
                                      </p:to>
                                    </p:animClr>
                                  </p:childTnLst>
                                </p:cTn>
                              </p:par>
                              <p:par>
                                <p:cTn id="226" presetID="3" presetClass="emph" presetSubtype="10" fill="hold" grpId="1" nodeType="withEffect">
                                  <p:stCondLst>
                                    <p:cond delay="0"/>
                                  </p:stCondLst>
                                  <p:childTnLst>
                                    <p:animClr clrSpc="hsl" dir="ccw">
                                      <p:cBhvr override="childStyle">
                                        <p:cTn id="227" dur="500" fill="hold"/>
                                        <p:tgtEl>
                                          <p:spTgt spid="80"/>
                                        </p:tgtEl>
                                        <p:attrNameLst>
                                          <p:attrName>style.color</p:attrName>
                                        </p:attrNameLst>
                                      </p:cBhvr>
                                      <p:to>
                                        <a:srgbClr val="CD88E0"/>
                                      </p:to>
                                    </p:animClr>
                                  </p:childTnLst>
                                </p:cTn>
                              </p:par>
                              <p:par>
                                <p:cTn id="228" presetID="3" presetClass="emph" presetSubtype="10" fill="hold" grpId="1" nodeType="withEffect">
                                  <p:stCondLst>
                                    <p:cond delay="0"/>
                                  </p:stCondLst>
                                  <p:childTnLst>
                                    <p:animClr clrSpc="hsl" dir="ccw">
                                      <p:cBhvr override="childStyle">
                                        <p:cTn id="229" dur="500" fill="hold"/>
                                        <p:tgtEl>
                                          <p:spTgt spid="81"/>
                                        </p:tgtEl>
                                        <p:attrNameLst>
                                          <p:attrName>style.color</p:attrName>
                                        </p:attrNameLst>
                                      </p:cBhvr>
                                      <p:to>
                                        <a:srgbClr val="CD88E0"/>
                                      </p:to>
                                    </p:animClr>
                                  </p:childTnLst>
                                </p:cTn>
                              </p:par>
                              <p:par>
                                <p:cTn id="230" presetID="3" presetClass="emph" presetSubtype="10" fill="hold" grpId="1" nodeType="withEffect">
                                  <p:stCondLst>
                                    <p:cond delay="0"/>
                                  </p:stCondLst>
                                  <p:childTnLst>
                                    <p:animClr clrSpc="hsl" dir="ccw">
                                      <p:cBhvr override="childStyle">
                                        <p:cTn id="231" dur="500" fill="hold"/>
                                        <p:tgtEl>
                                          <p:spTgt spid="84"/>
                                        </p:tgtEl>
                                        <p:attrNameLst>
                                          <p:attrName>style.color</p:attrName>
                                        </p:attrNameLst>
                                      </p:cBhvr>
                                      <p:to>
                                        <a:srgbClr val="CD88E0"/>
                                      </p:to>
                                    </p:animClr>
                                  </p:childTnLst>
                                </p:cTn>
                              </p:par>
                              <p:par>
                                <p:cTn id="232" presetID="3" presetClass="emph" presetSubtype="10" fill="hold" grpId="1" nodeType="withEffect">
                                  <p:stCondLst>
                                    <p:cond delay="0"/>
                                  </p:stCondLst>
                                  <p:childTnLst>
                                    <p:animClr clrSpc="hsl" dir="ccw">
                                      <p:cBhvr override="childStyle">
                                        <p:cTn id="233" dur="500" fill="hold"/>
                                        <p:tgtEl>
                                          <p:spTgt spid="85"/>
                                        </p:tgtEl>
                                        <p:attrNameLst>
                                          <p:attrName>style.color</p:attrName>
                                        </p:attrNameLst>
                                      </p:cBhvr>
                                      <p:to>
                                        <a:srgbClr val="CD88E0"/>
                                      </p:to>
                                    </p:animClr>
                                  </p:childTnLst>
                                </p:cTn>
                              </p:par>
                              <p:par>
                                <p:cTn id="234" presetID="3" presetClass="emph" presetSubtype="10" fill="hold" grpId="1" nodeType="withEffect">
                                  <p:stCondLst>
                                    <p:cond delay="0"/>
                                  </p:stCondLst>
                                  <p:childTnLst>
                                    <p:animClr clrSpc="hsl" dir="ccw">
                                      <p:cBhvr override="childStyle">
                                        <p:cTn id="235" dur="500" fill="hold"/>
                                        <p:tgtEl>
                                          <p:spTgt spid="86"/>
                                        </p:tgtEl>
                                        <p:attrNameLst>
                                          <p:attrName>style.color</p:attrName>
                                        </p:attrNameLst>
                                      </p:cBhvr>
                                      <p:to>
                                        <a:srgbClr val="CD88E0"/>
                                      </p:to>
                                    </p:animClr>
                                  </p:childTnLst>
                                </p:cTn>
                              </p:par>
                              <p:par>
                                <p:cTn id="236" presetID="3" presetClass="emph" presetSubtype="10" fill="hold" grpId="1" nodeType="withEffect">
                                  <p:stCondLst>
                                    <p:cond delay="0"/>
                                  </p:stCondLst>
                                  <p:childTnLst>
                                    <p:animClr clrSpc="hsl" dir="ccw">
                                      <p:cBhvr override="childStyle">
                                        <p:cTn id="237" dur="500" fill="hold"/>
                                        <p:tgtEl>
                                          <p:spTgt spid="87"/>
                                        </p:tgtEl>
                                        <p:attrNameLst>
                                          <p:attrName>style.color</p:attrName>
                                        </p:attrNameLst>
                                      </p:cBhvr>
                                      <p:to>
                                        <a:srgbClr val="CD88E0"/>
                                      </p:to>
                                    </p:animClr>
                                  </p:childTnLst>
                                </p:cTn>
                              </p:par>
                              <p:par>
                                <p:cTn id="238" presetID="3" presetClass="emph" presetSubtype="10" fill="hold" grpId="1" nodeType="withEffect">
                                  <p:stCondLst>
                                    <p:cond delay="0"/>
                                  </p:stCondLst>
                                  <p:childTnLst>
                                    <p:animClr clrSpc="hsl" dir="ccw">
                                      <p:cBhvr override="childStyle">
                                        <p:cTn id="239" dur="500" fill="hold"/>
                                        <p:tgtEl>
                                          <p:spTgt spid="88"/>
                                        </p:tgtEl>
                                        <p:attrNameLst>
                                          <p:attrName>style.color</p:attrName>
                                        </p:attrNameLst>
                                      </p:cBhvr>
                                      <p:to>
                                        <a:srgbClr val="CD88E0"/>
                                      </p:to>
                                    </p:animClr>
                                  </p:childTnLst>
                                </p:cTn>
                              </p:par>
                              <p:par>
                                <p:cTn id="240" presetID="10" presetClass="entr" presetSubtype="0" fill="hold" grpId="0" nodeType="withEffect">
                                  <p:stCondLst>
                                    <p:cond delay="0"/>
                                  </p:stCondLst>
                                  <p:childTnLst>
                                    <p:set>
                                      <p:cBhvr>
                                        <p:cTn id="241" dur="1" fill="hold">
                                          <p:stCondLst>
                                            <p:cond delay="0"/>
                                          </p:stCondLst>
                                        </p:cTn>
                                        <p:tgtEl>
                                          <p:spTgt spid="89"/>
                                        </p:tgtEl>
                                        <p:attrNameLst>
                                          <p:attrName>style.visibility</p:attrName>
                                        </p:attrNameLst>
                                      </p:cBhvr>
                                      <p:to>
                                        <p:strVal val="visible"/>
                                      </p:to>
                                    </p:set>
                                    <p:animEffect transition="in" filter="fade">
                                      <p:cBhvr>
                                        <p:cTn id="242" dur="1000"/>
                                        <p:tgtEl>
                                          <p:spTgt spid="89"/>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grpId="0" nodeType="clickEffect">
                                  <p:stCondLst>
                                    <p:cond delay="0"/>
                                  </p:stCondLst>
                                  <p:childTnLst>
                                    <p:set>
                                      <p:cBhvr>
                                        <p:cTn id="246" dur="1" fill="hold">
                                          <p:stCondLst>
                                            <p:cond delay="0"/>
                                          </p:stCondLst>
                                        </p:cTn>
                                        <p:tgtEl>
                                          <p:spTgt spid="90"/>
                                        </p:tgtEl>
                                        <p:attrNameLst>
                                          <p:attrName>style.visibility</p:attrName>
                                        </p:attrNameLst>
                                      </p:cBhvr>
                                      <p:to>
                                        <p:strVal val="visible"/>
                                      </p:to>
                                    </p:set>
                                    <p:animEffect transition="in" filter="fade">
                                      <p:cBhvr>
                                        <p:cTn id="247"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6" grpId="0"/>
      <p:bldP spid="26" grpId="1"/>
      <p:bldP spid="27" grpId="0"/>
      <p:bldP spid="27" grpId="1"/>
      <p:bldP spid="28" grpId="0"/>
      <p:bldP spid="28" grpId="1"/>
      <p:bldP spid="30" grpId="0"/>
      <p:bldP spid="30" grpId="1"/>
      <p:bldP spid="31" grpId="0"/>
      <p:bldP spid="31" grpId="1"/>
      <p:bldP spid="33" grpId="0"/>
      <p:bldP spid="33" grpId="1"/>
      <p:bldP spid="36" grpId="0"/>
      <p:bldP spid="36"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73" grpId="0"/>
      <p:bldP spid="73" grpId="1"/>
      <p:bldP spid="74" grpId="0"/>
      <p:bldP spid="74" grpId="1"/>
      <p:bldP spid="75" grpId="0"/>
      <p:bldP spid="75" grpId="1"/>
      <p:bldP spid="76" grpId="0"/>
      <p:bldP spid="76" grpId="1"/>
      <p:bldP spid="77" grpId="0"/>
      <p:bldP spid="77" grpId="1"/>
      <p:bldP spid="80" grpId="0"/>
      <p:bldP spid="80" grpId="1"/>
      <p:bldP spid="81" grpId="0"/>
      <p:bldP spid="81" grpId="1"/>
      <p:bldP spid="84" grpId="0"/>
      <p:bldP spid="84" grpId="1"/>
      <p:bldP spid="85" grpId="0"/>
      <p:bldP spid="85" grpId="1"/>
      <p:bldP spid="86" grpId="0"/>
      <p:bldP spid="86" grpId="1"/>
      <p:bldP spid="87" grpId="0"/>
      <p:bldP spid="87" grpId="1"/>
      <p:bldP spid="88" grpId="0"/>
      <p:bldP spid="88" grpId="1"/>
      <p:bldP spid="89" grpId="0"/>
      <p:bldP spid="90"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9" name="Rectangle 38"/>
          <p:cNvSpPr/>
          <p:nvPr/>
        </p:nvSpPr>
        <p:spPr>
          <a:xfrm>
            <a:off x="866" y="1628"/>
            <a:ext cx="12190271" cy="4077222"/>
          </a:xfrm>
          <a:prstGeom prst="rect">
            <a:avLst/>
          </a:prstGeom>
          <a:solidFill>
            <a:srgbClr val="3C3C3C"/>
          </a:solidFill>
          <a:ln w="12700" cap="flat" cmpd="sng" algn="ctr">
            <a:noFill/>
            <a:prstDash val="solid"/>
            <a:miter lim="800000"/>
          </a:ln>
          <a:effectLst/>
        </p:spPr>
        <p:txBody>
          <a:bodyPr rtlCol="0" anchor="ctr"/>
          <a:lstStyle/>
          <a:p>
            <a:pPr algn="ctr" defTabSz="914070">
              <a:lnSpc>
                <a:spcPct val="90000"/>
              </a:lnSpc>
              <a:spcBef>
                <a:spcPct val="0"/>
              </a:spcBef>
              <a:defRPr/>
            </a:pPr>
            <a:endParaRPr lang="en-US" sz="4312" dirty="0">
              <a:solidFill>
                <a:sysClr val="window" lastClr="FFFFFF"/>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33" name="TextBox 32"/>
          <p:cNvSpPr txBox="1"/>
          <p:nvPr/>
        </p:nvSpPr>
        <p:spPr>
          <a:xfrm>
            <a:off x="1065664" y="1610204"/>
            <a:ext cx="3195728" cy="843407"/>
          </a:xfrm>
          <a:prstGeom prst="rect">
            <a:avLst/>
          </a:prstGeom>
          <a:noFill/>
        </p:spPr>
        <p:txBody>
          <a:bodyPr wrap="none" lIns="179259" tIns="143407" rIns="179259" bIns="143407" rtlCol="0">
            <a:spAutoFit/>
          </a:bodyPr>
          <a:lstStyle/>
          <a:p>
            <a:pPr defTabSz="913330" eaLnBrk="0" fontAlgn="base" hangingPunct="0">
              <a:lnSpc>
                <a:spcPct val="90000"/>
              </a:lnSpc>
              <a:spcBef>
                <a:spcPct val="0"/>
              </a:spcBef>
              <a:spcAft>
                <a:spcPts val="588"/>
              </a:spcAft>
              <a:defRPr/>
            </a:pPr>
            <a:r>
              <a:rPr lang="en-US" sz="3920" dirty="0">
                <a:solidFill>
                  <a:srgbClr val="92D050"/>
                </a:solidFill>
                <a:latin typeface="Segoe UI Semibold" panose="020B0702040204020203" pitchFamily="34" charset="0"/>
                <a:ea typeface="MS PGothic" panose="020B0600070205080204" pitchFamily="34" charset="-128"/>
                <a:cs typeface="Segoe UI Semibold" panose="020B0702040204020203" pitchFamily="34" charset="0"/>
              </a:rPr>
              <a:t>Announcing</a:t>
            </a:r>
          </a:p>
        </p:txBody>
      </p:sp>
      <p:sp>
        <p:nvSpPr>
          <p:cNvPr id="34" name="TextBox 33"/>
          <p:cNvSpPr txBox="1"/>
          <p:nvPr/>
        </p:nvSpPr>
        <p:spPr>
          <a:xfrm>
            <a:off x="1065664" y="2250415"/>
            <a:ext cx="8764410" cy="954190"/>
          </a:xfrm>
          <a:prstGeom prst="rect">
            <a:avLst/>
          </a:prstGeom>
          <a:noFill/>
        </p:spPr>
        <p:txBody>
          <a:bodyPr wrap="none" lIns="179259" tIns="143407" rIns="179259" bIns="143407" rtlCol="0">
            <a:spAutoFit/>
          </a:bodyPr>
          <a:lstStyle/>
          <a:p>
            <a:pPr defTabSz="913330" eaLnBrk="0" fontAlgn="base" hangingPunct="0">
              <a:lnSpc>
                <a:spcPct val="90000"/>
              </a:lnSpc>
              <a:spcBef>
                <a:spcPct val="0"/>
              </a:spcBef>
              <a:spcAft>
                <a:spcPts val="588"/>
              </a:spcAft>
              <a:defRPr/>
            </a:pPr>
            <a:r>
              <a:rPr lang="en-US" sz="4704" dirty="0">
                <a:gradFill>
                  <a:gsLst>
                    <a:gs pos="2917">
                      <a:srgbClr val="FFFFFF"/>
                    </a:gs>
                    <a:gs pos="3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New .NET </a:t>
            </a:r>
            <a:r>
              <a:rPr lang="en-US" sz="4704">
                <a:gradFill>
                  <a:gsLst>
                    <a:gs pos="2917">
                      <a:srgbClr val="FFFFFF"/>
                    </a:gs>
                    <a:gs pos="3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Foundation members</a:t>
            </a:r>
            <a:endParaRPr lang="en-US" sz="4704" dirty="0">
              <a:gradFill>
                <a:gsLst>
                  <a:gs pos="2917">
                    <a:srgbClr val="FFFFFF"/>
                  </a:gs>
                  <a:gs pos="3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pic>
        <p:nvPicPr>
          <p:cNvPr id="35" name="Picture 34"/>
          <p:cNvPicPr>
            <a:picLocks noChangeAspect="1"/>
          </p:cNvPicPr>
          <p:nvPr/>
        </p:nvPicPr>
        <p:blipFill>
          <a:blip r:embed="rId3"/>
          <a:stretch>
            <a:fillRect/>
          </a:stretch>
        </p:blipFill>
        <p:spPr>
          <a:xfrm>
            <a:off x="1065664" y="4613667"/>
            <a:ext cx="1970543" cy="1646914"/>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2234" y="4975469"/>
            <a:ext cx="2639167" cy="960408"/>
          </a:xfrm>
          <a:prstGeom prst="rect">
            <a:avLst/>
          </a:prstGeom>
        </p:spPr>
      </p:pic>
      <p:pic>
        <p:nvPicPr>
          <p:cNvPr id="37" name="Picture 36"/>
          <p:cNvPicPr>
            <a:picLocks noChangeAspect="1"/>
          </p:cNvPicPr>
          <p:nvPr/>
        </p:nvPicPr>
        <p:blipFill>
          <a:blip r:embed="rId5"/>
          <a:stretch>
            <a:fillRect/>
          </a:stretch>
        </p:blipFill>
        <p:spPr>
          <a:xfrm>
            <a:off x="4369244" y="4975469"/>
            <a:ext cx="2989953" cy="923310"/>
          </a:xfrm>
          <a:prstGeom prst="rect">
            <a:avLst/>
          </a:prstGeom>
        </p:spPr>
      </p:pic>
    </p:spTree>
    <p:extLst>
      <p:ext uri="{BB962C8B-B14F-4D97-AF65-F5344CB8AC3E}">
        <p14:creationId xmlns:p14="http://schemas.microsoft.com/office/powerpoint/2010/main" val="1799646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Framework</a:t>
            </a:r>
          </a:p>
        </p:txBody>
      </p:sp>
      <p:sp>
        <p:nvSpPr>
          <p:cNvPr id="3" name="Content Placeholder 2"/>
          <p:cNvSpPr>
            <a:spLocks noGrp="1"/>
          </p:cNvSpPr>
          <p:nvPr>
            <p:ph type="body" sz="quarter" idx="10"/>
          </p:nvPr>
        </p:nvSpPr>
        <p:spPr>
          <a:xfrm>
            <a:off x="269240" y="1189496"/>
            <a:ext cx="11653523" cy="3650637"/>
          </a:xfrm>
        </p:spPr>
        <p:txBody>
          <a:bodyPr/>
          <a:lstStyle/>
          <a:p>
            <a:r>
              <a:rPr lang="en-US" dirty="0"/>
              <a:t>Premier platform for building desktop applications</a:t>
            </a:r>
          </a:p>
          <a:p>
            <a:pPr lvl="1"/>
            <a:r>
              <a:rPr lang="en-US" dirty="0"/>
              <a:t>Cryptography enhancements</a:t>
            </a:r>
          </a:p>
          <a:p>
            <a:pPr lvl="1"/>
            <a:r>
              <a:rPr lang="en-US" dirty="0"/>
              <a:t>WPF improvements like Per Monitor DPI and soft keyboard support</a:t>
            </a:r>
          </a:p>
          <a:p>
            <a:pPr lvl="1"/>
            <a:r>
              <a:rPr lang="en-US" dirty="0" err="1"/>
              <a:t>ClickOnce</a:t>
            </a:r>
            <a:r>
              <a:rPr lang="en-US" dirty="0">
                <a:latin typeface="Segoe UI" panose="020B0502040204020203" pitchFamily="34" charset="0"/>
                <a:cs typeface="Segoe UI" panose="020B0502040204020203" pitchFamily="34" charset="0"/>
              </a:rPr>
              <a:t>—</a:t>
            </a:r>
            <a:r>
              <a:rPr lang="en-US" dirty="0"/>
              <a:t>TLS 1.1/1.2 Support</a:t>
            </a:r>
          </a:p>
          <a:p>
            <a:r>
              <a:rPr lang="en-US" dirty="0"/>
              <a:t>Tooling advancements in early VS “15” Preview</a:t>
            </a:r>
          </a:p>
          <a:p>
            <a:pPr lvl="1"/>
            <a:r>
              <a:rPr lang="en-US" dirty="0"/>
              <a:t>XAML edit-and-continue for WPF</a:t>
            </a:r>
          </a:p>
          <a:p>
            <a:pPr lvl="1"/>
            <a:r>
              <a:rPr lang="en-US" dirty="0"/>
              <a:t>Coming soon: Desktop to UWP bridge (“Centennial”) will allow you to take your WinForms </a:t>
            </a:r>
            <a:br>
              <a:rPr lang="en-US" dirty="0"/>
            </a:br>
            <a:r>
              <a:rPr lang="en-US" dirty="0"/>
              <a:t>and WPF apps to the Windows Store</a:t>
            </a:r>
          </a:p>
          <a:p>
            <a:pPr lvl="1"/>
            <a:r>
              <a:rPr lang="en-US" dirty="0"/>
              <a:t>Coming soon: XAML language service updates</a:t>
            </a:r>
          </a:p>
        </p:txBody>
      </p:sp>
    </p:spTree>
    <p:extLst>
      <p:ext uri="{BB962C8B-B14F-4D97-AF65-F5344CB8AC3E}">
        <p14:creationId xmlns:p14="http://schemas.microsoft.com/office/powerpoint/2010/main" val="2824572069"/>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Universal Windows Platform</a:t>
            </a:r>
            <a:endParaRPr lang="en-US" dirty="0"/>
          </a:p>
        </p:txBody>
      </p:sp>
      <p:sp>
        <p:nvSpPr>
          <p:cNvPr id="3" name="Content Placeholder 2"/>
          <p:cNvSpPr>
            <a:spLocks noGrp="1"/>
          </p:cNvSpPr>
          <p:nvPr>
            <p:ph type="body" sz="quarter" idx="10"/>
          </p:nvPr>
        </p:nvSpPr>
        <p:spPr>
          <a:xfrm>
            <a:off x="269240" y="1189495"/>
            <a:ext cx="11653523" cy="4374781"/>
          </a:xfrm>
        </p:spPr>
        <p:txBody>
          <a:bodyPr/>
          <a:lstStyle/>
          <a:p>
            <a:r>
              <a:rPr lang="en-US" dirty="0"/>
              <a:t>Visual Studio 2015 Update 2 wave of tools</a:t>
            </a:r>
          </a:p>
          <a:p>
            <a:pPr lvl="1"/>
            <a:r>
              <a:rPr lang="en-US" dirty="0"/>
              <a:t>Our most significant update to .NET since Windows 10 RTM (mid-April)</a:t>
            </a:r>
          </a:p>
          <a:p>
            <a:pPr lvl="2"/>
            <a:r>
              <a:rPr lang="en-US" dirty="0"/>
              <a:t>New .NET Native tools with 600+ correctness and performance fixes</a:t>
            </a:r>
          </a:p>
          <a:p>
            <a:pPr lvl="2"/>
            <a:r>
              <a:rPr lang="en-US" dirty="0"/>
              <a:t>New UWP meta-package with fixes in .NET Core libraries</a:t>
            </a:r>
          </a:p>
          <a:p>
            <a:pPr lvl="1"/>
            <a:r>
              <a:rPr lang="en-US" dirty="0"/>
              <a:t>New experiences</a:t>
            </a:r>
          </a:p>
          <a:p>
            <a:pPr lvl="2"/>
            <a:r>
              <a:rPr lang="en-US" dirty="0"/>
              <a:t>Support for HoloLens and Xbox development</a:t>
            </a:r>
          </a:p>
          <a:p>
            <a:pPr lvl="2"/>
            <a:r>
              <a:rPr lang="en-US" dirty="0"/>
              <a:t>Debug installed app packages on HoloLens/Xbox/</a:t>
            </a:r>
            <a:r>
              <a:rPr lang="en-US" dirty="0" err="1"/>
              <a:t>IoT</a:t>
            </a:r>
            <a:endParaRPr lang="en-US" dirty="0"/>
          </a:p>
          <a:p>
            <a:pPr lvl="2"/>
            <a:r>
              <a:rPr lang="en-US" dirty="0"/>
              <a:t>Smoother package creation workflow</a:t>
            </a:r>
          </a:p>
          <a:p>
            <a:r>
              <a:rPr lang="en-US" dirty="0"/>
              <a:t>Visual Studio “15” Preview wave of tools</a:t>
            </a:r>
          </a:p>
          <a:p>
            <a:pPr lvl="1"/>
            <a:r>
              <a:rPr lang="en-US" dirty="0"/>
              <a:t>XAML edit-and-continue</a:t>
            </a:r>
          </a:p>
          <a:p>
            <a:pPr lvl="1"/>
            <a:r>
              <a:rPr lang="en-US" dirty="0"/>
              <a:t>Coming soon: Application analysis for proactive reporting of potential runtime issues</a:t>
            </a:r>
          </a:p>
        </p:txBody>
      </p:sp>
    </p:spTree>
    <p:extLst>
      <p:ext uri="{BB962C8B-B14F-4D97-AF65-F5344CB8AC3E}">
        <p14:creationId xmlns:p14="http://schemas.microsoft.com/office/powerpoint/2010/main" val="2228206680"/>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Languages</a:t>
            </a:r>
            <a:endParaRPr lang="en-US" dirty="0"/>
          </a:p>
        </p:txBody>
      </p:sp>
      <p:sp>
        <p:nvSpPr>
          <p:cNvPr id="3" name="Content Placeholder 2"/>
          <p:cNvSpPr>
            <a:spLocks noGrp="1"/>
          </p:cNvSpPr>
          <p:nvPr>
            <p:ph type="body" sz="quarter" idx="10"/>
          </p:nvPr>
        </p:nvSpPr>
        <p:spPr>
          <a:xfrm>
            <a:off x="269240" y="1189496"/>
            <a:ext cx="11653523" cy="3982410"/>
          </a:xfrm>
        </p:spPr>
        <p:txBody>
          <a:bodyPr/>
          <a:lstStyle/>
          <a:p>
            <a:r>
              <a:rPr lang="en-US" dirty="0"/>
              <a:t>C#</a:t>
            </a:r>
          </a:p>
          <a:p>
            <a:pPr lvl="1"/>
            <a:r>
              <a:rPr lang="en-US" dirty="0"/>
              <a:t>Highly popular, broadly used, and deeply loved</a:t>
            </a:r>
          </a:p>
          <a:p>
            <a:pPr lvl="1"/>
            <a:r>
              <a:rPr lang="en-US" dirty="0"/>
              <a:t>Keep evolving aggressively but tastefully to address modern developer scenarios</a:t>
            </a:r>
          </a:p>
          <a:p>
            <a:r>
              <a:rPr lang="en-US" dirty="0"/>
              <a:t>Visual Basic</a:t>
            </a:r>
          </a:p>
          <a:p>
            <a:pPr lvl="1"/>
            <a:r>
              <a:rPr lang="en-US" dirty="0"/>
              <a:t>Same great language you know and love with the power of the .NET platform and the productivity </a:t>
            </a:r>
            <a:br>
              <a:rPr lang="en-US" dirty="0"/>
            </a:br>
            <a:r>
              <a:rPr lang="en-US" dirty="0"/>
              <a:t>of Visual Studio</a:t>
            </a:r>
          </a:p>
          <a:p>
            <a:r>
              <a:rPr lang="en-US" dirty="0"/>
              <a:t>F#</a:t>
            </a:r>
          </a:p>
          <a:p>
            <a:pPr lvl="1"/>
            <a:r>
              <a:rPr lang="en-US" dirty="0"/>
              <a:t>Functional-first language, harmonized with .NET</a:t>
            </a:r>
          </a:p>
          <a:p>
            <a:pPr lvl="1"/>
            <a:r>
              <a:rPr lang="en-US" dirty="0"/>
              <a:t>Works with .NET Framework, .NET Core, and </a:t>
            </a:r>
            <a:r>
              <a:rPr lang="en-US" dirty="0" err="1"/>
              <a:t>Xamarin</a:t>
            </a:r>
            <a:endParaRPr lang="en-US" dirty="0"/>
          </a:p>
        </p:txBody>
      </p:sp>
    </p:spTree>
    <p:extLst>
      <p:ext uri="{BB962C8B-B14F-4D97-AF65-F5344CB8AC3E}">
        <p14:creationId xmlns:p14="http://schemas.microsoft.com/office/powerpoint/2010/main" val="4159809208"/>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Productivity</a:t>
            </a:r>
            <a:endParaRPr lang="en-US" dirty="0"/>
          </a:p>
        </p:txBody>
      </p:sp>
      <p:sp>
        <p:nvSpPr>
          <p:cNvPr id="3" name="Content Placeholder 2"/>
          <p:cNvSpPr>
            <a:spLocks noGrp="1"/>
          </p:cNvSpPr>
          <p:nvPr>
            <p:ph type="body" sz="quarter" idx="10"/>
          </p:nvPr>
        </p:nvSpPr>
        <p:spPr>
          <a:xfrm>
            <a:off x="269240" y="1189496"/>
            <a:ext cx="11653523" cy="4253839"/>
          </a:xfrm>
        </p:spPr>
        <p:txBody>
          <a:bodyPr/>
          <a:lstStyle/>
          <a:p>
            <a:r>
              <a:rPr lang="en-US" dirty="0"/>
              <a:t>We want to make the inner loop faster. It is the cycle of code-test-compile-debug</a:t>
            </a:r>
          </a:p>
          <a:p>
            <a:r>
              <a:rPr lang="en-US" dirty="0"/>
              <a:t>Search, navigate, and debug external code</a:t>
            </a:r>
          </a:p>
          <a:p>
            <a:pPr lvl="1"/>
            <a:r>
              <a:rPr lang="en-US" dirty="0"/>
              <a:t>Find and automatically install </a:t>
            </a:r>
            <a:r>
              <a:rPr lang="en-US" dirty="0" err="1"/>
              <a:t>NuGet</a:t>
            </a:r>
            <a:r>
              <a:rPr lang="en-US" dirty="0"/>
              <a:t> package by symbol</a:t>
            </a:r>
          </a:p>
          <a:p>
            <a:pPr lvl="1"/>
            <a:r>
              <a:rPr lang="en-US" dirty="0"/>
              <a:t>Navigate (F12 and find all references) external code</a:t>
            </a:r>
          </a:p>
          <a:p>
            <a:pPr lvl="1"/>
            <a:r>
              <a:rPr lang="en-US" dirty="0"/>
              <a:t>Debug (step into) it as well!</a:t>
            </a:r>
          </a:p>
          <a:p>
            <a:r>
              <a:rPr lang="en-US" dirty="0"/>
              <a:t>Code style</a:t>
            </a:r>
          </a:p>
          <a:p>
            <a:pPr lvl="1"/>
            <a:r>
              <a:rPr lang="en-US" dirty="0"/>
              <a:t>Configurable per developer preference</a:t>
            </a:r>
          </a:p>
          <a:p>
            <a:pPr lvl="1"/>
            <a:r>
              <a:rPr lang="en-US" dirty="0"/>
              <a:t>Code that doesn’t meet style preferences is squiggled and fixable</a:t>
            </a:r>
          </a:p>
        </p:txBody>
      </p:sp>
    </p:spTree>
    <p:extLst>
      <p:ext uri="{BB962C8B-B14F-4D97-AF65-F5344CB8AC3E}">
        <p14:creationId xmlns:p14="http://schemas.microsoft.com/office/powerpoint/2010/main" val="200428298"/>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a:t>
            </a:r>
          </a:p>
        </p:txBody>
      </p:sp>
      <p:sp>
        <p:nvSpPr>
          <p:cNvPr id="3" name="Content Placeholder 2"/>
          <p:cNvSpPr>
            <a:spLocks noGrp="1"/>
          </p:cNvSpPr>
          <p:nvPr>
            <p:ph type="body" sz="quarter" idx="10"/>
          </p:nvPr>
        </p:nvSpPr>
        <p:spPr>
          <a:xfrm>
            <a:off x="269240" y="1189496"/>
            <a:ext cx="11653523" cy="2986839"/>
          </a:xfrm>
        </p:spPr>
        <p:txBody>
          <a:bodyPr/>
          <a:lstStyle/>
          <a:p>
            <a:r>
              <a:rPr lang="en-US" dirty="0" err="1"/>
              <a:t>FxCop</a:t>
            </a:r>
            <a:r>
              <a:rPr lang="en-US" dirty="0"/>
              <a:t> as analyzers</a:t>
            </a:r>
          </a:p>
          <a:p>
            <a:pPr lvl="1"/>
            <a:r>
              <a:rPr lang="en-US" dirty="0"/>
              <a:t>Bad code is squiggled in VS using live analysis as you type (no longer a need to wait for build) </a:t>
            </a:r>
          </a:p>
          <a:p>
            <a:pPr lvl="1"/>
            <a:r>
              <a:rPr lang="en-US" dirty="0"/>
              <a:t>Recommended auto fixes show in light bulb UI and can be fixed at file, project, or solution scope</a:t>
            </a:r>
          </a:p>
          <a:p>
            <a:r>
              <a:rPr lang="en-US" dirty="0"/>
              <a:t>C# </a:t>
            </a:r>
            <a:r>
              <a:rPr lang="en-US" dirty="0" err="1"/>
              <a:t>Repl</a:t>
            </a:r>
            <a:endParaRPr lang="en-US" dirty="0"/>
          </a:p>
          <a:p>
            <a:pPr lvl="1"/>
            <a:r>
              <a:rPr lang="en-US" dirty="0"/>
              <a:t>Right-click in the editor and send a code snippet to be executed in the Interactive Window</a:t>
            </a:r>
          </a:p>
          <a:p>
            <a:pPr lvl="1"/>
            <a:r>
              <a:rPr lang="en-US" dirty="0"/>
              <a:t>Right-click on a project in your Solution Explorer to seed the Interactive Window with your </a:t>
            </a:r>
            <a:br>
              <a:rPr lang="en-US" dirty="0"/>
            </a:br>
            <a:r>
              <a:rPr lang="en-US" dirty="0"/>
              <a:t>project context</a:t>
            </a:r>
          </a:p>
        </p:txBody>
      </p:sp>
    </p:spTree>
    <p:extLst>
      <p:ext uri="{BB962C8B-B14F-4D97-AF65-F5344CB8AC3E}">
        <p14:creationId xmlns:p14="http://schemas.microsoft.com/office/powerpoint/2010/main" val="2257369073"/>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 Core</a:t>
            </a:r>
          </a:p>
        </p:txBody>
      </p:sp>
      <p:sp>
        <p:nvSpPr>
          <p:cNvPr id="5" name="Content Placeholder 4"/>
          <p:cNvSpPr>
            <a:spLocks noGrp="1"/>
          </p:cNvSpPr>
          <p:nvPr>
            <p:ph type="body" sz="quarter" idx="10"/>
          </p:nvPr>
        </p:nvSpPr>
        <p:spPr>
          <a:xfrm>
            <a:off x="269240" y="1189496"/>
            <a:ext cx="11653523" cy="3554336"/>
          </a:xfrm>
        </p:spPr>
        <p:txBody>
          <a:bodyPr/>
          <a:lstStyle/>
          <a:p>
            <a:pPr marL="448193" indent="-448193">
              <a:spcBef>
                <a:spcPts val="1176"/>
              </a:spcBef>
              <a:buFont typeface="Arial" panose="020B0604020202020204" pitchFamily="34" charset="0"/>
              <a:buChar char="•"/>
            </a:pPr>
            <a:r>
              <a:rPr lang="en-US" sz="3137" dirty="0"/>
              <a:t>New OSS and x-plat .NET runtime and library</a:t>
            </a:r>
          </a:p>
          <a:p>
            <a:pPr marL="448193" indent="-448193">
              <a:spcBef>
                <a:spcPts val="1176"/>
              </a:spcBef>
              <a:buFont typeface="Arial" panose="020B0604020202020204" pitchFamily="34" charset="0"/>
              <a:buChar char="•"/>
            </a:pPr>
            <a:r>
              <a:rPr lang="en-US" sz="3137" dirty="0"/>
              <a:t>Introducing NET Standard</a:t>
            </a:r>
          </a:p>
          <a:p>
            <a:pPr marL="448193" indent="-448193">
              <a:spcBef>
                <a:spcPts val="1176"/>
              </a:spcBef>
              <a:buFont typeface="Arial" panose="020B0604020202020204" pitchFamily="34" charset="0"/>
              <a:buChar char="•"/>
            </a:pPr>
            <a:r>
              <a:rPr lang="en-US" sz="3137" dirty="0"/>
              <a:t>“.NET Core CLI”</a:t>
            </a:r>
            <a:r>
              <a:rPr lang="en-US" sz="3137" dirty="0">
                <a:cs typeface="Segoe UI" panose="020B0502040204020203" pitchFamily="34" charset="0"/>
              </a:rPr>
              <a:t>—</a:t>
            </a:r>
            <a:r>
              <a:rPr lang="en-US" sz="3137" dirty="0"/>
              <a:t>for compiling and publishing apps</a:t>
            </a:r>
          </a:p>
          <a:p>
            <a:pPr marL="448193" indent="-448193">
              <a:spcBef>
                <a:spcPts val="1176"/>
              </a:spcBef>
              <a:buFont typeface="Arial" panose="020B0604020202020204" pitchFamily="34" charset="0"/>
              <a:buChar char="•"/>
            </a:pPr>
            <a:r>
              <a:rPr lang="en-US" sz="3137" dirty="0"/>
              <a:t>Supports app-local, shared framework, and </a:t>
            </a:r>
            <a:r>
              <a:rPr lang="en-US" sz="3137" dirty="0" err="1"/>
              <a:t>ocker</a:t>
            </a:r>
            <a:r>
              <a:rPr lang="en-US" sz="3137" dirty="0"/>
              <a:t> deployment</a:t>
            </a:r>
          </a:p>
          <a:p>
            <a:pPr marL="448193" indent="-448193">
              <a:spcBef>
                <a:spcPts val="1176"/>
              </a:spcBef>
              <a:buFont typeface="Arial" panose="020B0604020202020204" pitchFamily="34" charset="0"/>
              <a:buChar char="•"/>
            </a:pPr>
            <a:r>
              <a:rPr lang="en-US" sz="3137" dirty="0"/>
              <a:t>High performance, including native compilation</a:t>
            </a:r>
          </a:p>
          <a:p>
            <a:endParaRPr lang="en-US" sz="3529" dirty="0"/>
          </a:p>
        </p:txBody>
      </p:sp>
    </p:spTree>
    <p:extLst>
      <p:ext uri="{BB962C8B-B14F-4D97-AF65-F5344CB8AC3E}">
        <p14:creationId xmlns:p14="http://schemas.microsoft.com/office/powerpoint/2010/main" val="102104181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Matching</a:t>
            </a: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073" y="1273550"/>
            <a:ext cx="8535591" cy="2505425"/>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830" y="3361837"/>
            <a:ext cx="8564170" cy="3496163"/>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34" y="4867564"/>
            <a:ext cx="3453263" cy="1911929"/>
          </a:xfrm>
          <a:prstGeom prst="rect">
            <a:avLst/>
          </a:prstGeom>
        </p:spPr>
      </p:pic>
    </p:spTree>
    <p:extLst>
      <p:ext uri="{BB962C8B-B14F-4D97-AF65-F5344CB8AC3E}">
        <p14:creationId xmlns:p14="http://schemas.microsoft.com/office/powerpoint/2010/main" val="51486264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ASP.NET Core</a:t>
            </a:r>
            <a:endParaRPr lang="en-US" dirty="0"/>
          </a:p>
        </p:txBody>
      </p:sp>
      <p:sp>
        <p:nvSpPr>
          <p:cNvPr id="3" name="Content Placeholder 2"/>
          <p:cNvSpPr>
            <a:spLocks noGrp="1"/>
          </p:cNvSpPr>
          <p:nvPr>
            <p:ph type="body" sz="quarter" idx="10"/>
          </p:nvPr>
        </p:nvSpPr>
        <p:spPr>
          <a:xfrm>
            <a:off x="269240" y="1189496"/>
            <a:ext cx="11653523" cy="3825890"/>
          </a:xfrm>
        </p:spPr>
        <p:txBody>
          <a:bodyPr/>
          <a:lstStyle/>
          <a:p>
            <a:pPr marL="448193" indent="-448193">
              <a:spcBef>
                <a:spcPts val="1176"/>
              </a:spcBef>
              <a:buFont typeface="Arial" panose="020B0604020202020204" pitchFamily="34" charset="0"/>
              <a:buChar char="•"/>
            </a:pPr>
            <a:r>
              <a:rPr lang="en-US" sz="3137" dirty="0"/>
              <a:t>ASP.NET Core builds on top of .NET Core</a:t>
            </a:r>
          </a:p>
          <a:p>
            <a:pPr marL="448193" indent="-448193">
              <a:spcBef>
                <a:spcPts val="1176"/>
              </a:spcBef>
              <a:buFont typeface="Arial" panose="020B0604020202020204" pitchFamily="34" charset="0"/>
              <a:buChar char="•"/>
            </a:pPr>
            <a:r>
              <a:rPr lang="en-US" sz="3137" dirty="0"/>
              <a:t>Single framework, for web, services, and </a:t>
            </a:r>
            <a:r>
              <a:rPr lang="en-US" sz="3137" dirty="0" err="1"/>
              <a:t>microservices</a:t>
            </a:r>
            <a:endParaRPr lang="en-US" sz="3137" dirty="0"/>
          </a:p>
          <a:p>
            <a:pPr marL="448193" indent="-448193">
              <a:spcBef>
                <a:spcPts val="1176"/>
              </a:spcBef>
              <a:buFont typeface="Arial" panose="020B0604020202020204" pitchFamily="34" charset="0"/>
              <a:buChar char="•"/>
            </a:pPr>
            <a:r>
              <a:rPr lang="en-US" sz="3137" dirty="0"/>
              <a:t>Middle-ware pipeline, enabling you to inject as little or much functionality as needed</a:t>
            </a:r>
          </a:p>
          <a:p>
            <a:pPr marL="448193" indent="-448193">
              <a:spcBef>
                <a:spcPts val="1176"/>
              </a:spcBef>
              <a:buFont typeface="Arial" panose="020B0604020202020204" pitchFamily="34" charset="0"/>
              <a:buChar char="•"/>
            </a:pPr>
            <a:r>
              <a:rPr lang="en-US" sz="3137" dirty="0"/>
              <a:t>Fully integrates with CLI tooling and the shared framework</a:t>
            </a:r>
          </a:p>
          <a:p>
            <a:pPr marL="448193" indent="-448193">
              <a:spcBef>
                <a:spcPts val="1176"/>
              </a:spcBef>
              <a:buFont typeface="Arial" panose="020B0604020202020204" pitchFamily="34" charset="0"/>
              <a:buChar char="•"/>
            </a:pPr>
            <a:r>
              <a:rPr lang="en-US" sz="3137" dirty="0"/>
              <a:t>Takes advantage of .NET Core performance and include a very high performance web server, built on </a:t>
            </a:r>
            <a:r>
              <a:rPr lang="en-US" sz="3137" dirty="0" err="1"/>
              <a:t>LibUV</a:t>
            </a:r>
            <a:endParaRPr lang="en-US" sz="3137" dirty="0"/>
          </a:p>
        </p:txBody>
      </p:sp>
    </p:spTree>
    <p:extLst>
      <p:ext uri="{BB962C8B-B14F-4D97-AF65-F5344CB8AC3E}">
        <p14:creationId xmlns:p14="http://schemas.microsoft.com/office/powerpoint/2010/main" val="614352648"/>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364"/>
            <a:ext cx="11653523" cy="4093685"/>
          </a:xfrm>
        </p:spPr>
        <p:txBody>
          <a:bodyPr/>
          <a:lstStyle/>
          <a:p>
            <a:r>
              <a:rPr lang="en-US" dirty="0"/>
              <a:t>.NET Core on Red Hat</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86766092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t>Redhat.Developers.com</a:t>
            </a:r>
          </a:p>
        </p:txBody>
      </p:sp>
      <p:sp>
        <p:nvSpPr>
          <p:cNvPr id="9" name="Subtitle 8"/>
          <p:cNvSpPr>
            <a:spLocks noGrp="1"/>
          </p:cNvSpPr>
          <p:nvPr>
            <p:ph type="subTitle" idx="1"/>
          </p:nvPr>
        </p:nvSpPr>
        <p:spPr/>
        <p:txBody>
          <a:bodyPr>
            <a:normAutofit lnSpcReduction="10000"/>
          </a:bodyPr>
          <a:lstStyle/>
          <a:p>
            <a:endParaRPr lang="en-US"/>
          </a:p>
        </p:txBody>
      </p:sp>
      <p:sp>
        <p:nvSpPr>
          <p:cNvPr id="10" name="Text Placeholder 9"/>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465846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 y="487"/>
            <a:ext cx="12190271" cy="6857027"/>
          </a:xfrm>
          <a:prstGeom prst="rect">
            <a:avLst/>
          </a:prstGeom>
        </p:spPr>
      </p:pic>
    </p:spTree>
    <p:extLst>
      <p:ext uri="{BB962C8B-B14F-4D97-AF65-F5344CB8AC3E}">
        <p14:creationId xmlns:p14="http://schemas.microsoft.com/office/powerpoint/2010/main" val="351149088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16721" y="2667108"/>
            <a:ext cx="10361730" cy="1142838"/>
          </a:xfrm>
        </p:spPr>
        <p:txBody>
          <a:bodyPr>
            <a:normAutofit/>
          </a:bodyPr>
          <a:lstStyle/>
          <a:p>
            <a:r>
              <a:rPr lang="en-US" dirty="0"/>
              <a:t>The Red Hat Developers Program is </a:t>
            </a:r>
            <a:r>
              <a:rPr lang="en-US" sz="5332" dirty="0"/>
              <a:t>FREE</a:t>
            </a:r>
            <a:endParaRPr lang="en-US" dirty="0"/>
          </a:p>
        </p:txBody>
      </p:sp>
      <p:sp>
        <p:nvSpPr>
          <p:cNvPr id="3" name="Title 1"/>
          <p:cNvSpPr txBox="1">
            <a:spLocks/>
          </p:cNvSpPr>
          <p:nvPr/>
        </p:nvSpPr>
        <p:spPr>
          <a:xfrm>
            <a:off x="1016721" y="4114703"/>
            <a:ext cx="10361730" cy="1142838"/>
          </a:xfrm>
          <a:prstGeom prst="rect">
            <a:avLst/>
          </a:prstGeom>
        </p:spPr>
        <p:txBody>
          <a:bodyPr vert="horz" lIns="121903" tIns="60952" rIns="121903" bIns="60952" rtlCol="0" anchor="ctr">
            <a:normAutofit fontScale="90000" lnSpcReduction="20000"/>
          </a:bodyPr>
          <a:lstStyle>
            <a:lvl1pPr algn="ctr" rtl="0" eaLnBrk="0" fontAlgn="base" hangingPunct="0">
              <a:spcBef>
                <a:spcPct val="0"/>
              </a:spcBef>
              <a:spcAft>
                <a:spcPct val="0"/>
              </a:spcAft>
              <a:defRPr sz="3200" kern="1200" cap="all">
                <a:solidFill>
                  <a:srgbClr val="FFFFFF"/>
                </a:solidFill>
                <a:latin typeface="Overpass"/>
                <a:ea typeface="ＭＳ Ｐゴシック" pitchFamily="-103" charset="-128"/>
                <a:cs typeface="ＭＳ Ｐゴシック" pitchFamily="-103" charset="-128"/>
              </a:defRPr>
            </a:lvl1pPr>
            <a:lvl2pPr algn="ctr" rtl="0" eaLnBrk="0" fontAlgn="base" hangingPunct="0">
              <a:spcBef>
                <a:spcPct val="0"/>
              </a:spcBef>
              <a:spcAft>
                <a:spcPct val="0"/>
              </a:spcAft>
              <a:defRPr sz="3200">
                <a:solidFill>
                  <a:srgbClr val="FFFFFF"/>
                </a:solidFill>
                <a:latin typeface="Overpass" charset="0"/>
                <a:ea typeface="ＭＳ Ｐゴシック" pitchFamily="-103" charset="-128"/>
                <a:cs typeface="ＭＳ Ｐゴシック" pitchFamily="-103" charset="-128"/>
              </a:defRPr>
            </a:lvl2pPr>
            <a:lvl3pPr algn="ctr" rtl="0" eaLnBrk="0" fontAlgn="base" hangingPunct="0">
              <a:spcBef>
                <a:spcPct val="0"/>
              </a:spcBef>
              <a:spcAft>
                <a:spcPct val="0"/>
              </a:spcAft>
              <a:defRPr sz="3200">
                <a:solidFill>
                  <a:srgbClr val="FFFFFF"/>
                </a:solidFill>
                <a:latin typeface="Overpass" charset="0"/>
                <a:ea typeface="ＭＳ Ｐゴシック" pitchFamily="-103" charset="-128"/>
                <a:cs typeface="ＭＳ Ｐゴシック" pitchFamily="-103" charset="-128"/>
              </a:defRPr>
            </a:lvl3pPr>
            <a:lvl4pPr algn="ctr" rtl="0" eaLnBrk="0" fontAlgn="base" hangingPunct="0">
              <a:spcBef>
                <a:spcPct val="0"/>
              </a:spcBef>
              <a:spcAft>
                <a:spcPct val="0"/>
              </a:spcAft>
              <a:defRPr sz="3200">
                <a:solidFill>
                  <a:srgbClr val="FFFFFF"/>
                </a:solidFill>
                <a:latin typeface="Overpass" charset="0"/>
                <a:ea typeface="ＭＳ Ｐゴシック" pitchFamily="-103" charset="-128"/>
                <a:cs typeface="ＭＳ Ｐゴシック" pitchFamily="-103" charset="-128"/>
              </a:defRPr>
            </a:lvl4pPr>
            <a:lvl5pPr algn="ctr" rtl="0" eaLnBrk="0" fontAlgn="base" hangingPunct="0">
              <a:spcBef>
                <a:spcPct val="0"/>
              </a:spcBef>
              <a:spcAft>
                <a:spcPct val="0"/>
              </a:spcAft>
              <a:defRPr sz="3200">
                <a:solidFill>
                  <a:srgbClr val="FFFFFF"/>
                </a:solidFill>
                <a:latin typeface="Overpass" charset="0"/>
                <a:ea typeface="ＭＳ Ｐゴシック" pitchFamily="-103" charset="-128"/>
                <a:cs typeface="ＭＳ Ｐゴシック" pitchFamily="-103" charset="-128"/>
              </a:defRPr>
            </a:lvl5pPr>
            <a:lvl6pPr marL="457200" algn="ctr" rtl="0" fontAlgn="base">
              <a:spcBef>
                <a:spcPct val="0"/>
              </a:spcBef>
              <a:spcAft>
                <a:spcPct val="0"/>
              </a:spcAft>
              <a:defRPr sz="3200">
                <a:solidFill>
                  <a:srgbClr val="FFFFFF"/>
                </a:solidFill>
                <a:latin typeface="Overpass" charset="0"/>
              </a:defRPr>
            </a:lvl6pPr>
            <a:lvl7pPr marL="914400" algn="ctr" rtl="0" fontAlgn="base">
              <a:spcBef>
                <a:spcPct val="0"/>
              </a:spcBef>
              <a:spcAft>
                <a:spcPct val="0"/>
              </a:spcAft>
              <a:defRPr sz="3200">
                <a:solidFill>
                  <a:srgbClr val="FFFFFF"/>
                </a:solidFill>
                <a:latin typeface="Overpass" charset="0"/>
              </a:defRPr>
            </a:lvl7pPr>
            <a:lvl8pPr marL="1371600" algn="ctr" rtl="0" fontAlgn="base">
              <a:spcBef>
                <a:spcPct val="0"/>
              </a:spcBef>
              <a:spcAft>
                <a:spcPct val="0"/>
              </a:spcAft>
              <a:defRPr sz="3200">
                <a:solidFill>
                  <a:srgbClr val="FFFFFF"/>
                </a:solidFill>
                <a:latin typeface="Overpass" charset="0"/>
              </a:defRPr>
            </a:lvl8pPr>
            <a:lvl9pPr marL="1828800" algn="ctr" rtl="0" fontAlgn="base">
              <a:spcBef>
                <a:spcPct val="0"/>
              </a:spcBef>
              <a:spcAft>
                <a:spcPct val="0"/>
              </a:spcAft>
              <a:defRPr sz="3200">
                <a:solidFill>
                  <a:srgbClr val="FFFFFF"/>
                </a:solidFill>
                <a:latin typeface="Overpass" charset="0"/>
              </a:defRPr>
            </a:lvl9pPr>
          </a:lstStyle>
          <a:p>
            <a:pPr defTabSz="1218935">
              <a:defRPr/>
            </a:pPr>
            <a:r>
              <a:rPr lang="en-US" sz="4266" dirty="0"/>
              <a:t>it includes Red Hat Enterprise Linux</a:t>
            </a:r>
            <a:br>
              <a:rPr lang="en-US" sz="4266" dirty="0"/>
            </a:br>
            <a:r>
              <a:rPr lang="en-US" sz="4266" dirty="0"/>
              <a:t>for Development</a:t>
            </a:r>
          </a:p>
        </p:txBody>
      </p:sp>
      <p:sp>
        <p:nvSpPr>
          <p:cNvPr id="4" name="TextBox 3"/>
          <p:cNvSpPr txBox="1"/>
          <p:nvPr/>
        </p:nvSpPr>
        <p:spPr>
          <a:xfrm>
            <a:off x="1863691" y="5988956"/>
            <a:ext cx="184705" cy="374793"/>
          </a:xfrm>
          <a:prstGeom prst="rect">
            <a:avLst/>
          </a:prstGeom>
          <a:noFill/>
        </p:spPr>
        <p:txBody>
          <a:bodyPr wrap="none" rtlCol="0">
            <a:spAutoFit/>
          </a:bodyPr>
          <a:lstStyle/>
          <a:p>
            <a:pPr defTabSz="914225">
              <a:defRPr/>
            </a:pPr>
            <a:endParaRPr lang="en-US" kern="0">
              <a:solidFill>
                <a:sysClr val="windowText" lastClr="000000"/>
              </a:solidFill>
              <a:latin typeface="Calibri"/>
            </a:endParaRPr>
          </a:p>
        </p:txBody>
      </p:sp>
      <p:sp>
        <p:nvSpPr>
          <p:cNvPr id="5" name="TextBox 4"/>
          <p:cNvSpPr txBox="1"/>
          <p:nvPr/>
        </p:nvSpPr>
        <p:spPr>
          <a:xfrm>
            <a:off x="2738026" y="5903244"/>
            <a:ext cx="4706738" cy="1200008"/>
          </a:xfrm>
          <a:prstGeom prst="rect">
            <a:avLst/>
          </a:prstGeom>
          <a:noFill/>
        </p:spPr>
        <p:txBody>
          <a:bodyPr wrap="none" rtlCol="0">
            <a:spAutoFit/>
          </a:bodyPr>
          <a:lstStyle/>
          <a:p>
            <a:pPr defTabSz="914225">
              <a:defRPr/>
            </a:pPr>
            <a:r>
              <a:rPr lang="en-US" sz="7198" kern="0" dirty="0">
                <a:solidFill>
                  <a:prstClr val="white"/>
                </a:solidFill>
                <a:latin typeface="Overpass" panose="020B0503020203020203" pitchFamily="34" charset="0"/>
              </a:rPr>
              <a:t>redhatloves.net</a:t>
            </a:r>
          </a:p>
        </p:txBody>
      </p:sp>
    </p:spTree>
    <p:extLst>
      <p:ext uri="{BB962C8B-B14F-4D97-AF65-F5344CB8AC3E}">
        <p14:creationId xmlns:p14="http://schemas.microsoft.com/office/powerpoint/2010/main" val="95114493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Recap</a:t>
            </a:r>
            <a:endParaRPr lang="en-US" dirty="0"/>
          </a:p>
        </p:txBody>
      </p:sp>
      <p:sp>
        <p:nvSpPr>
          <p:cNvPr id="3" name="Content Placeholder 2"/>
          <p:cNvSpPr>
            <a:spLocks noGrp="1"/>
          </p:cNvSpPr>
          <p:nvPr>
            <p:ph type="body" sz="quarter" idx="10"/>
          </p:nvPr>
        </p:nvSpPr>
        <p:spPr/>
        <p:txBody>
          <a:bodyPr>
            <a:normAutofit fontScale="92500" lnSpcReduction="10000"/>
          </a:bodyPr>
          <a:lstStyle/>
          <a:p>
            <a:r>
              <a:rPr lang="en-US" dirty="0"/>
              <a:t>Great time to be a .NET Developer</a:t>
            </a:r>
          </a:p>
          <a:p>
            <a:r>
              <a:rPr lang="en-US" dirty="0"/>
              <a:t>With .NET you can build (ANYTHING)</a:t>
            </a:r>
          </a:p>
          <a:p>
            <a:pPr lvl="1"/>
            <a:r>
              <a:rPr lang="en-US" dirty="0"/>
              <a:t>Windows Desktop Applications (Win 7, Win 8, Win 8.1, Win 10+)</a:t>
            </a:r>
          </a:p>
          <a:p>
            <a:pPr lvl="1"/>
            <a:r>
              <a:rPr lang="en-US" dirty="0"/>
              <a:t>Windows Universal Apps (Desktop, Tablet, Mobile)</a:t>
            </a:r>
          </a:p>
          <a:p>
            <a:pPr lvl="1"/>
            <a:r>
              <a:rPr lang="en-US" dirty="0"/>
              <a:t>Server Applications (Windows, Linux)</a:t>
            </a:r>
          </a:p>
          <a:p>
            <a:pPr lvl="1"/>
            <a:r>
              <a:rPr lang="en-US" dirty="0"/>
              <a:t>Device Application (iOS and Android)</a:t>
            </a:r>
          </a:p>
        </p:txBody>
      </p:sp>
    </p:spTree>
    <p:extLst>
      <p:ext uri="{BB962C8B-B14F-4D97-AF65-F5344CB8AC3E}">
        <p14:creationId xmlns:p14="http://schemas.microsoft.com/office/powerpoint/2010/main" val="1888534209"/>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pl-PL" dirty="0" smtClean="0"/>
              <a:t>Xamarin Cross-Platform</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9127404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9" name="Group 8"/>
          <p:cNvGrpSpPr/>
          <p:nvPr/>
        </p:nvGrpSpPr>
        <p:grpSpPr>
          <a:xfrm>
            <a:off x="2957365" y="5470661"/>
            <a:ext cx="6289914" cy="1178575"/>
            <a:chOff x="3438891" y="2834006"/>
            <a:chExt cx="5979747" cy="1120457"/>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8891" y="2834006"/>
              <a:ext cx="2671435" cy="1120457"/>
            </a:xfrm>
            <a:prstGeom prst="rect">
              <a:avLst/>
            </a:prstGeom>
          </p:spPr>
        </p:pic>
        <p:pic>
          <p:nvPicPr>
            <p:cNvPr id="8" name="Picture 7"/>
            <p:cNvPicPr>
              <a:picLocks noChangeAspect="1"/>
            </p:cNvPicPr>
            <p:nvPr/>
          </p:nvPicPr>
          <p:blipFill>
            <a:blip r:embed="rId4"/>
            <a:stretch>
              <a:fillRect/>
            </a:stretch>
          </p:blipFill>
          <p:spPr>
            <a:xfrm>
              <a:off x="6044932" y="2910207"/>
              <a:ext cx="3373706" cy="944880"/>
            </a:xfrm>
            <a:prstGeom prst="rect">
              <a:avLst/>
            </a:prstGeom>
          </p:spPr>
        </p:pic>
      </p:grpSp>
      <p:pic>
        <p:nvPicPr>
          <p:cNvPr id="13" name="Picture 12"/>
          <p:cNvPicPr>
            <a:picLocks noChangeAspect="1"/>
          </p:cNvPicPr>
          <p:nvPr/>
        </p:nvPicPr>
        <p:blipFill>
          <a:blip r:embed="rId5"/>
          <a:stretch>
            <a:fillRect/>
          </a:stretch>
        </p:blipFill>
        <p:spPr>
          <a:xfrm>
            <a:off x="2264582" y="539756"/>
            <a:ext cx="7683521" cy="4940369"/>
          </a:xfrm>
          <a:prstGeom prst="rect">
            <a:avLst/>
          </a:prstGeom>
        </p:spPr>
      </p:pic>
    </p:spTree>
    <p:extLst>
      <p:ext uri="{BB962C8B-B14F-4D97-AF65-F5344CB8AC3E}">
        <p14:creationId xmlns:p14="http://schemas.microsoft.com/office/powerpoint/2010/main" val="2111631609"/>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Agility with </a:t>
            </a:r>
            <a:r>
              <a:rPr lang="en-US" dirty="0" err="1" smtClean="0"/>
              <a:t>Xamarin</a:t>
            </a:r>
            <a:r>
              <a:rPr lang="en-US" dirty="0" smtClean="0"/>
              <a:t> and .NET</a:t>
            </a:r>
            <a:endParaRPr lang="en-US" dirty="0"/>
          </a:p>
        </p:txBody>
      </p:sp>
      <p:sp>
        <p:nvSpPr>
          <p:cNvPr id="3" name="Text Placeholder 2"/>
          <p:cNvSpPr>
            <a:spLocks noGrp="1"/>
          </p:cNvSpPr>
          <p:nvPr>
            <p:ph type="body" sz="quarter" idx="10"/>
          </p:nvPr>
        </p:nvSpPr>
        <p:spPr>
          <a:xfrm>
            <a:off x="269239" y="1189495"/>
            <a:ext cx="11653523" cy="5370729"/>
          </a:xfrm>
        </p:spPr>
        <p:txBody>
          <a:bodyPr/>
          <a:lstStyle/>
          <a:p>
            <a:r>
              <a:rPr lang="en-US" dirty="0" smtClean="0"/>
              <a:t>Increase Your Reach</a:t>
            </a:r>
          </a:p>
          <a:p>
            <a:pPr lvl="1"/>
            <a:r>
              <a:rPr lang="en-US" dirty="0" smtClean="0"/>
              <a:t>Support customers on every device, everywhere</a:t>
            </a:r>
          </a:p>
          <a:p>
            <a:pPr lvl="1"/>
            <a:endParaRPr lang="en-US" dirty="0" smtClean="0"/>
          </a:p>
          <a:p>
            <a:r>
              <a:rPr lang="en-US" dirty="0" smtClean="0"/>
              <a:t>Delight your Customers</a:t>
            </a:r>
          </a:p>
          <a:p>
            <a:pPr lvl="1"/>
            <a:r>
              <a:rPr lang="en-US" dirty="0" smtClean="0"/>
              <a:t>Use the best features available on each platform</a:t>
            </a:r>
          </a:p>
          <a:p>
            <a:pPr lvl="1"/>
            <a:r>
              <a:rPr lang="en-US" dirty="0" smtClean="0"/>
              <a:t>Full access and full control of the platform</a:t>
            </a:r>
          </a:p>
          <a:p>
            <a:pPr lvl="1"/>
            <a:endParaRPr lang="en-US" dirty="0" smtClean="0"/>
          </a:p>
          <a:p>
            <a:r>
              <a:rPr lang="en-US" dirty="0" smtClean="0"/>
              <a:t>High Quality Apps</a:t>
            </a:r>
          </a:p>
          <a:p>
            <a:pPr lvl="1"/>
            <a:r>
              <a:rPr lang="en-US" dirty="0" smtClean="0"/>
              <a:t>Avoid platform disparity</a:t>
            </a:r>
          </a:p>
          <a:p>
            <a:pPr lvl="1"/>
            <a:r>
              <a:rPr lang="en-US" dirty="0" smtClean="0"/>
              <a:t>Do not fix the same bug three times</a:t>
            </a:r>
          </a:p>
          <a:p>
            <a:pPr lvl="1"/>
            <a:endParaRPr lang="en-US" dirty="0"/>
          </a:p>
          <a:p>
            <a:r>
              <a:rPr lang="en-US" dirty="0" smtClean="0"/>
              <a:t>Lower Development Costs</a:t>
            </a:r>
          </a:p>
        </p:txBody>
      </p:sp>
    </p:spTree>
    <p:extLst>
      <p:ext uri="{BB962C8B-B14F-4D97-AF65-F5344CB8AC3E}">
        <p14:creationId xmlns:p14="http://schemas.microsoft.com/office/powerpoint/2010/main" val="2260465375"/>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165665" y="2980788"/>
            <a:ext cx="9860672" cy="896426"/>
          </a:xfrm>
        </p:spPr>
        <p:txBody>
          <a:bodyPr>
            <a:normAutofit fontScale="90000"/>
          </a:bodyPr>
          <a:lstStyle/>
          <a:p>
            <a:r>
              <a:rPr lang="en-US" dirty="0" smtClean="0"/>
              <a:t>Open Source </a:t>
            </a:r>
            <a:br>
              <a:rPr lang="en-US" dirty="0" smtClean="0"/>
            </a:br>
            <a:r>
              <a:rPr lang="en-US" dirty="0"/>
              <a:t/>
            </a:r>
            <a:br>
              <a:rPr lang="en-US" dirty="0"/>
            </a:br>
            <a:r>
              <a:rPr lang="en-US" dirty="0" smtClean="0"/>
              <a:t>.NET Everywhere</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0358" y="161126"/>
            <a:ext cx="4562404" cy="6566000"/>
          </a:xfrm>
          <a:prstGeom prst="rect">
            <a:avLst/>
          </a:prstGeom>
        </p:spPr>
      </p:pic>
    </p:spTree>
    <p:extLst>
      <p:ext uri="{BB962C8B-B14F-4D97-AF65-F5344CB8AC3E}">
        <p14:creationId xmlns:p14="http://schemas.microsoft.com/office/powerpoint/2010/main" val="12614120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Local functions</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918" y="3591991"/>
            <a:ext cx="6728964" cy="3150555"/>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561" y="477333"/>
            <a:ext cx="5321730" cy="4328013"/>
          </a:xfrm>
          <a:prstGeom prst="rect">
            <a:avLst/>
          </a:prstGeom>
        </p:spPr>
      </p:pic>
    </p:spTree>
    <p:extLst>
      <p:ext uri="{BB962C8B-B14F-4D97-AF65-F5344CB8AC3E}">
        <p14:creationId xmlns:p14="http://schemas.microsoft.com/office/powerpoint/2010/main" val="14069134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APIs</a:t>
            </a:r>
            <a:endParaRPr lang="en-US" dirty="0"/>
          </a:p>
        </p:txBody>
      </p:sp>
      <p:grpSp>
        <p:nvGrpSpPr>
          <p:cNvPr id="44" name="Group 43"/>
          <p:cNvGrpSpPr/>
          <p:nvPr/>
        </p:nvGrpSpPr>
        <p:grpSpPr>
          <a:xfrm>
            <a:off x="759028" y="1785790"/>
            <a:ext cx="10714759" cy="1039675"/>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00BD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Microsoft.Phone</a:t>
              </a:r>
              <a:endParaRPr lang="en-US" sz="1766" dirty="0">
                <a:solidFill>
                  <a:srgbClr val="FFFFFF"/>
                </a:solidFill>
                <a:latin typeface="Segoe UI"/>
                <a:cs typeface="Helvetica Light"/>
              </a:endParaRPr>
            </a:p>
          </p:txBody>
        </p:sp>
        <p:sp>
          <p:nvSpPr>
            <p:cNvPr id="20" name="Rounded Rectangle 19"/>
            <p:cNvSpPr/>
            <p:nvPr/>
          </p:nvSpPr>
          <p:spPr>
            <a:xfrm>
              <a:off x="2966776" y="2201863"/>
              <a:ext cx="2074681" cy="679673"/>
            </a:xfrm>
            <a:prstGeom prst="roundRect">
              <a:avLst>
                <a:gd name="adj" fmla="val 0"/>
              </a:avLst>
            </a:prstGeom>
            <a:solidFill>
              <a:srgbClr val="00BD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400" dirty="0" err="1">
                  <a:solidFill>
                    <a:srgbClr val="FFFFFF"/>
                  </a:solidFill>
                  <a:latin typeface="Segoe UI"/>
                  <a:cs typeface="Helvetica Light"/>
                </a:rPr>
                <a:t>Microsoft.Networking</a:t>
              </a:r>
              <a:endParaRPr lang="en-US" sz="1400" dirty="0">
                <a:solidFill>
                  <a:srgbClr val="FFFFFF"/>
                </a:solidFill>
                <a:latin typeface="Segoe UI"/>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00BD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Windows.Storage</a:t>
              </a:r>
              <a:endParaRPr lang="en-US" sz="1766" dirty="0">
                <a:solidFill>
                  <a:srgbClr val="FFFFFF"/>
                </a:solidFill>
                <a:latin typeface="Segoe UI"/>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00BD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470" dirty="0" err="1">
                  <a:solidFill>
                    <a:srgbClr val="FFFFFF"/>
                  </a:solidFill>
                  <a:latin typeface="Segoe UI"/>
                  <a:cs typeface="Helvetica Light"/>
                </a:rPr>
                <a:t>Windows.Foundation</a:t>
              </a:r>
              <a:endParaRPr lang="en-US" sz="1470" dirty="0">
                <a:solidFill>
                  <a:srgbClr val="FFFFFF"/>
                </a:solidFill>
                <a:latin typeface="Segoe UI"/>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00BD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Microsoft.Devices</a:t>
              </a:r>
              <a:endParaRPr lang="en-US" sz="1766" dirty="0">
                <a:solidFill>
                  <a:srgbClr val="FFFFFF"/>
                </a:solidFill>
                <a:latin typeface="Segoe UI"/>
                <a:cs typeface="Helvetica Light"/>
              </a:endParaRPr>
            </a:p>
          </p:txBody>
        </p:sp>
        <p:sp>
          <p:nvSpPr>
            <p:cNvPr id="34" name="TextBox 33"/>
            <p:cNvSpPr txBox="1"/>
            <p:nvPr/>
          </p:nvSpPr>
          <p:spPr>
            <a:xfrm>
              <a:off x="6299200" y="1820862"/>
              <a:ext cx="369396" cy="627911"/>
            </a:xfrm>
            <a:prstGeom prst="rect">
              <a:avLst/>
            </a:prstGeom>
            <a:noFill/>
          </p:spPr>
          <p:txBody>
            <a:bodyPr wrap="none" lIns="179259" tIns="143407" rIns="179259" bIns="143407" rtlCol="0">
              <a:spAutoFit/>
            </a:bodyPr>
            <a:lstStyle/>
            <a:p>
              <a:pPr defTabSz="914213">
                <a:lnSpc>
                  <a:spcPct val="90000"/>
                </a:lnSpc>
                <a:spcAft>
                  <a:spcPts val="588"/>
                </a:spcAft>
                <a:defRPr/>
              </a:pPr>
              <a:endParaRPr lang="en-US" sz="2353" dirty="0" err="1">
                <a:gradFill>
                  <a:gsLst>
                    <a:gs pos="2917">
                      <a:srgbClr val="404040"/>
                    </a:gs>
                    <a:gs pos="30000">
                      <a:srgbClr val="404040"/>
                    </a:gs>
                  </a:gsLst>
                  <a:lin ang="5400000" scaled="0"/>
                </a:gradFill>
                <a:latin typeface="Segoe UI"/>
              </a:endParaRPr>
            </a:p>
          </p:txBody>
        </p:sp>
      </p:grpSp>
      <p:sp>
        <p:nvSpPr>
          <p:cNvPr id="36" name="Left Brace 35"/>
          <p:cNvSpPr/>
          <p:nvPr/>
        </p:nvSpPr>
        <p:spPr>
          <a:xfrm rot="5400000" flipH="1">
            <a:off x="5934169" y="-392713"/>
            <a:ext cx="373457" cy="10705778"/>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defRPr/>
            </a:pPr>
            <a:endParaRPr lang="en-US" sz="1766">
              <a:ln w="38100" cmpd="sng">
                <a:solidFill>
                  <a:srgbClr val="000000"/>
                </a:solidFill>
                <a:prstDash val="dash"/>
              </a:ln>
              <a:solidFill>
                <a:srgbClr val="404040"/>
              </a:solidFill>
              <a:latin typeface="Segoe UI"/>
            </a:endParaRPr>
          </a:p>
        </p:txBody>
      </p:sp>
      <p:pic>
        <p:nvPicPr>
          <p:cNvPr id="37" name="Picture 36" descr="C_log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9280" y="5370979"/>
            <a:ext cx="1173443" cy="910017"/>
          </a:xfrm>
          <a:prstGeom prst="rect">
            <a:avLst/>
          </a:prstGeom>
        </p:spPr>
      </p:pic>
      <p:grpSp>
        <p:nvGrpSpPr>
          <p:cNvPr id="38" name="Group 37"/>
          <p:cNvGrpSpPr/>
          <p:nvPr/>
        </p:nvGrpSpPr>
        <p:grpSpPr>
          <a:xfrm>
            <a:off x="754538" y="3765113"/>
            <a:ext cx="10714759" cy="666219"/>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System.Data</a:t>
              </a:r>
              <a:endParaRPr lang="en-US" sz="1766" dirty="0">
                <a:solidFill>
                  <a:srgbClr val="FFFFFF"/>
                </a:solidFill>
                <a:latin typeface="Segoe UI"/>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System.Windows</a:t>
              </a:r>
              <a:endParaRPr lang="en-US" sz="1766" dirty="0">
                <a:solidFill>
                  <a:srgbClr val="FFFFFF"/>
                </a:solidFill>
                <a:latin typeface="Segoe UI"/>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System.Numerics</a:t>
              </a:r>
              <a:endParaRPr lang="en-US" sz="1766" dirty="0">
                <a:solidFill>
                  <a:srgbClr val="FFFFFF"/>
                </a:solidFill>
                <a:latin typeface="Segoe UI"/>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System.Core</a:t>
              </a:r>
              <a:endParaRPr lang="en-US" sz="1766" dirty="0">
                <a:solidFill>
                  <a:srgbClr val="FFFFFF"/>
                </a:solidFill>
                <a:latin typeface="Segoe UI"/>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470" dirty="0" err="1">
                  <a:solidFill>
                    <a:srgbClr val="FFFFFF"/>
                  </a:solidFill>
                  <a:latin typeface="Segoe UI"/>
                  <a:cs typeface="Helvetica Light"/>
                </a:rPr>
                <a:t>System.ServiceModel</a:t>
              </a:r>
              <a:endParaRPr lang="en-US" sz="1470" dirty="0">
                <a:solidFill>
                  <a:srgbClr val="FFFFFF"/>
                </a:solidFill>
                <a:latin typeface="Segoe UI"/>
                <a:cs typeface="Helvetica Light"/>
              </a:endParaRPr>
            </a:p>
          </p:txBody>
        </p:sp>
      </p:grpSp>
      <p:sp>
        <p:nvSpPr>
          <p:cNvPr id="24" name="Rounded Rectangle 23"/>
          <p:cNvSpPr/>
          <p:nvPr/>
        </p:nvSpPr>
        <p:spPr>
          <a:xfrm>
            <a:off x="759030"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System.Net</a:t>
            </a:r>
            <a:endParaRPr lang="en-US" sz="1766" dirty="0">
              <a:solidFill>
                <a:srgbClr val="FFFFFF"/>
              </a:solidFill>
              <a:latin typeface="Segoe UI"/>
              <a:cs typeface="Helvetica Light"/>
            </a:endParaRPr>
          </a:p>
        </p:txBody>
      </p:sp>
      <p:sp>
        <p:nvSpPr>
          <p:cNvPr id="25" name="Rounded Rectangle 24"/>
          <p:cNvSpPr/>
          <p:nvPr/>
        </p:nvSpPr>
        <p:spPr>
          <a:xfrm>
            <a:off x="2929317"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a:solidFill>
                  <a:srgbClr val="FFFFFF"/>
                </a:solidFill>
                <a:latin typeface="Segoe UI"/>
                <a:cs typeface="Helvetica Light"/>
              </a:rPr>
              <a:t>System</a:t>
            </a:r>
          </a:p>
        </p:txBody>
      </p:sp>
      <p:sp>
        <p:nvSpPr>
          <p:cNvPr id="26" name="Rounded Rectangle 25"/>
          <p:cNvSpPr/>
          <p:nvPr/>
        </p:nvSpPr>
        <p:spPr>
          <a:xfrm>
            <a:off x="5099603"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System.IO</a:t>
            </a:r>
            <a:endParaRPr lang="en-US" sz="1766" dirty="0">
              <a:solidFill>
                <a:srgbClr val="FFFFFF"/>
              </a:solidFill>
              <a:latin typeface="Segoe UI"/>
              <a:cs typeface="Helvetica Light"/>
            </a:endParaRPr>
          </a:p>
        </p:txBody>
      </p:sp>
      <p:sp>
        <p:nvSpPr>
          <p:cNvPr id="27" name="Rounded Rectangle 26"/>
          <p:cNvSpPr/>
          <p:nvPr/>
        </p:nvSpPr>
        <p:spPr>
          <a:xfrm>
            <a:off x="7269891"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System.Linq</a:t>
            </a:r>
            <a:endParaRPr lang="en-US" sz="1766" dirty="0">
              <a:solidFill>
                <a:srgbClr val="FFFFFF"/>
              </a:solidFill>
              <a:latin typeface="Segoe UI"/>
              <a:cs typeface="Helvetica Light"/>
            </a:endParaRPr>
          </a:p>
        </p:txBody>
      </p:sp>
      <p:sp>
        <p:nvSpPr>
          <p:cNvPr id="28" name="Rounded Rectangle 27"/>
          <p:cNvSpPr/>
          <p:nvPr/>
        </p:nvSpPr>
        <p:spPr>
          <a:xfrm>
            <a:off x="944017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System.Xml</a:t>
            </a:r>
            <a:endParaRPr lang="en-US" sz="1766" dirty="0">
              <a:solidFill>
                <a:srgbClr val="FFFFFF"/>
              </a:solidFill>
              <a:latin typeface="Segoe UI"/>
              <a:cs typeface="Helvetica Light"/>
            </a:endParaRPr>
          </a:p>
        </p:txBody>
      </p:sp>
    </p:spTree>
    <p:extLst>
      <p:ext uri="{BB962C8B-B14F-4D97-AF65-F5344CB8AC3E}">
        <p14:creationId xmlns:p14="http://schemas.microsoft.com/office/powerpoint/2010/main" val="52303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 100% API Coverage</a:t>
            </a:r>
            <a:endParaRPr lang="en-US" dirty="0"/>
          </a:p>
        </p:txBody>
      </p:sp>
      <p:grpSp>
        <p:nvGrpSpPr>
          <p:cNvPr id="3" name="Group 2"/>
          <p:cNvGrpSpPr/>
          <p:nvPr/>
        </p:nvGrpSpPr>
        <p:grpSpPr>
          <a:xfrm>
            <a:off x="759028" y="1930504"/>
            <a:ext cx="10714759" cy="894961"/>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A78A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MapKit</a:t>
              </a:r>
              <a:endParaRPr lang="en-US" sz="1766" dirty="0">
                <a:solidFill>
                  <a:srgbClr val="FFFFFF"/>
                </a:solidFill>
                <a:latin typeface="Segoe UI"/>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A78A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UIKit</a:t>
              </a:r>
              <a:endParaRPr lang="en-US" sz="1766" dirty="0">
                <a:solidFill>
                  <a:srgbClr val="FFFFFF"/>
                </a:solidFill>
                <a:latin typeface="Segoe UI"/>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A78A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iBeacon</a:t>
              </a:r>
              <a:endParaRPr lang="en-US" sz="1766" dirty="0">
                <a:solidFill>
                  <a:srgbClr val="FFFFFF"/>
                </a:solidFill>
                <a:latin typeface="Segoe UI"/>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A78A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CoreGraphics</a:t>
              </a:r>
              <a:endParaRPr lang="en-US" sz="1766" dirty="0">
                <a:solidFill>
                  <a:srgbClr val="FFFFFF"/>
                </a:solidFill>
                <a:latin typeface="Segoe UI"/>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A78A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CoreMotion</a:t>
              </a:r>
              <a:endParaRPr lang="en-US" sz="1766" dirty="0">
                <a:solidFill>
                  <a:srgbClr val="FFFFFF"/>
                </a:solidFill>
                <a:latin typeface="Segoe UI"/>
                <a:cs typeface="Helvetica Light"/>
              </a:endParaRPr>
            </a:p>
          </p:txBody>
        </p:sp>
        <p:sp>
          <p:nvSpPr>
            <p:cNvPr id="34" name="TextBox 33"/>
            <p:cNvSpPr txBox="1"/>
            <p:nvPr/>
          </p:nvSpPr>
          <p:spPr>
            <a:xfrm>
              <a:off x="6299200" y="1968500"/>
              <a:ext cx="369396" cy="627911"/>
            </a:xfrm>
            <a:prstGeom prst="rect">
              <a:avLst/>
            </a:prstGeom>
            <a:noFill/>
          </p:spPr>
          <p:txBody>
            <a:bodyPr wrap="none" lIns="179259" tIns="143407" rIns="179259" bIns="143407" rtlCol="0">
              <a:spAutoFit/>
            </a:bodyPr>
            <a:lstStyle/>
            <a:p>
              <a:pPr defTabSz="914213">
                <a:lnSpc>
                  <a:spcPct val="90000"/>
                </a:lnSpc>
                <a:spcAft>
                  <a:spcPts val="588"/>
                </a:spcAft>
                <a:defRPr/>
              </a:pPr>
              <a:endParaRPr lang="en-US" sz="2353" dirty="0" err="1">
                <a:gradFill>
                  <a:gsLst>
                    <a:gs pos="2917">
                      <a:srgbClr val="404040"/>
                    </a:gs>
                    <a:gs pos="30000">
                      <a:srgbClr val="404040"/>
                    </a:gs>
                  </a:gsLst>
                  <a:lin ang="5400000" scaled="0"/>
                </a:gradFill>
                <a:latin typeface="Segoe UI"/>
              </a:endParaRPr>
            </a:p>
          </p:txBody>
        </p:sp>
      </p:grpSp>
      <p:pic>
        <p:nvPicPr>
          <p:cNvPr id="26" name="Picture 25" descr="C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9280" y="5370979"/>
            <a:ext cx="1173443" cy="910017"/>
          </a:xfrm>
          <a:prstGeom prst="rect">
            <a:avLst/>
          </a:prstGeom>
        </p:spPr>
      </p:pic>
      <p:sp>
        <p:nvSpPr>
          <p:cNvPr id="37" name="Left Brace 36"/>
          <p:cNvSpPr/>
          <p:nvPr/>
        </p:nvSpPr>
        <p:spPr>
          <a:xfrm rot="5400000" flipH="1">
            <a:off x="5934169" y="-392713"/>
            <a:ext cx="373457" cy="10705778"/>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defRPr/>
            </a:pPr>
            <a:endParaRPr lang="en-US" sz="1766">
              <a:ln w="38100" cmpd="sng">
                <a:solidFill>
                  <a:srgbClr val="000000"/>
                </a:solidFill>
                <a:prstDash val="dash"/>
              </a:ln>
              <a:solidFill>
                <a:srgbClr val="404040"/>
              </a:solidFill>
              <a:latin typeface="Segoe UI"/>
            </a:endParaRPr>
          </a:p>
        </p:txBody>
      </p:sp>
      <p:sp>
        <p:nvSpPr>
          <p:cNvPr id="24" name="Rounded Rectangle 23"/>
          <p:cNvSpPr/>
          <p:nvPr/>
        </p:nvSpPr>
        <p:spPr>
          <a:xfrm>
            <a:off x="75453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System.Data</a:t>
            </a:r>
            <a:endParaRPr lang="en-US" sz="1766" dirty="0">
              <a:solidFill>
                <a:srgbClr val="FFFFFF"/>
              </a:solidFill>
              <a:latin typeface="Segoe UI"/>
              <a:cs typeface="Helvetica Light"/>
            </a:endParaRPr>
          </a:p>
        </p:txBody>
      </p:sp>
      <p:sp>
        <p:nvSpPr>
          <p:cNvPr id="25" name="Rounded Rectangle 24"/>
          <p:cNvSpPr/>
          <p:nvPr/>
        </p:nvSpPr>
        <p:spPr>
          <a:xfrm>
            <a:off x="2924827"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System.Windows</a:t>
            </a:r>
            <a:endParaRPr lang="en-US" sz="1766" dirty="0">
              <a:solidFill>
                <a:srgbClr val="FFFFFF"/>
              </a:solidFill>
              <a:latin typeface="Segoe UI"/>
              <a:cs typeface="Helvetica Light"/>
            </a:endParaRPr>
          </a:p>
        </p:txBody>
      </p:sp>
      <p:sp>
        <p:nvSpPr>
          <p:cNvPr id="30" name="Rounded Rectangle 29"/>
          <p:cNvSpPr/>
          <p:nvPr/>
        </p:nvSpPr>
        <p:spPr>
          <a:xfrm>
            <a:off x="5095113"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System.Numerics</a:t>
            </a:r>
            <a:endParaRPr lang="en-US" sz="1766" dirty="0">
              <a:solidFill>
                <a:srgbClr val="FFFFFF"/>
              </a:solidFill>
              <a:latin typeface="Segoe UI"/>
              <a:cs typeface="Helvetica Light"/>
            </a:endParaRPr>
          </a:p>
        </p:txBody>
      </p:sp>
      <p:sp>
        <p:nvSpPr>
          <p:cNvPr id="31" name="Rounded Rectangle 30"/>
          <p:cNvSpPr/>
          <p:nvPr/>
        </p:nvSpPr>
        <p:spPr>
          <a:xfrm>
            <a:off x="7265401"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System.Core</a:t>
            </a:r>
            <a:endParaRPr lang="en-US" sz="1766" dirty="0">
              <a:solidFill>
                <a:srgbClr val="FFFFFF"/>
              </a:solidFill>
              <a:latin typeface="Segoe UI"/>
              <a:cs typeface="Helvetica Light"/>
            </a:endParaRPr>
          </a:p>
        </p:txBody>
      </p:sp>
      <p:sp>
        <p:nvSpPr>
          <p:cNvPr id="32" name="Rounded Rectangle 31"/>
          <p:cNvSpPr/>
          <p:nvPr/>
        </p:nvSpPr>
        <p:spPr>
          <a:xfrm>
            <a:off x="943568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470" dirty="0" err="1">
                <a:solidFill>
                  <a:srgbClr val="FFFFFF"/>
                </a:solidFill>
                <a:latin typeface="Segoe UI"/>
                <a:cs typeface="Helvetica Light"/>
              </a:rPr>
              <a:t>System.ServiceModel</a:t>
            </a:r>
            <a:endParaRPr lang="en-US" sz="1470" dirty="0">
              <a:solidFill>
                <a:srgbClr val="FFFFFF"/>
              </a:solidFill>
              <a:latin typeface="Segoe UI"/>
              <a:cs typeface="Helvetica Light"/>
            </a:endParaRPr>
          </a:p>
        </p:txBody>
      </p:sp>
      <p:sp>
        <p:nvSpPr>
          <p:cNvPr id="38" name="Rounded Rectangle 37"/>
          <p:cNvSpPr/>
          <p:nvPr/>
        </p:nvSpPr>
        <p:spPr>
          <a:xfrm>
            <a:off x="759030"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System.Net</a:t>
            </a:r>
            <a:endParaRPr lang="en-US" sz="1766" dirty="0">
              <a:solidFill>
                <a:srgbClr val="FFFFFF"/>
              </a:solidFill>
              <a:latin typeface="Segoe UI"/>
              <a:cs typeface="Helvetica Light"/>
            </a:endParaRPr>
          </a:p>
        </p:txBody>
      </p:sp>
      <p:sp>
        <p:nvSpPr>
          <p:cNvPr id="39" name="Rounded Rectangle 38"/>
          <p:cNvSpPr/>
          <p:nvPr/>
        </p:nvSpPr>
        <p:spPr>
          <a:xfrm>
            <a:off x="2929317"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a:solidFill>
                  <a:srgbClr val="FFFFFF"/>
                </a:solidFill>
                <a:latin typeface="Segoe UI"/>
                <a:cs typeface="Helvetica Light"/>
              </a:rPr>
              <a:t>System</a:t>
            </a:r>
          </a:p>
        </p:txBody>
      </p:sp>
      <p:sp>
        <p:nvSpPr>
          <p:cNvPr id="40" name="Rounded Rectangle 39"/>
          <p:cNvSpPr/>
          <p:nvPr/>
        </p:nvSpPr>
        <p:spPr>
          <a:xfrm>
            <a:off x="5099603"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System.IO</a:t>
            </a:r>
            <a:endParaRPr lang="en-US" sz="1766" dirty="0">
              <a:solidFill>
                <a:srgbClr val="FFFFFF"/>
              </a:solidFill>
              <a:latin typeface="Segoe UI"/>
              <a:cs typeface="Helvetica Light"/>
            </a:endParaRPr>
          </a:p>
        </p:txBody>
      </p:sp>
      <p:sp>
        <p:nvSpPr>
          <p:cNvPr id="41" name="Rounded Rectangle 40"/>
          <p:cNvSpPr/>
          <p:nvPr/>
        </p:nvSpPr>
        <p:spPr>
          <a:xfrm>
            <a:off x="7269891"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System.Linq</a:t>
            </a:r>
            <a:endParaRPr lang="en-US" sz="1766" dirty="0">
              <a:solidFill>
                <a:srgbClr val="FFFFFF"/>
              </a:solidFill>
              <a:latin typeface="Segoe UI"/>
              <a:cs typeface="Helvetica Light"/>
            </a:endParaRPr>
          </a:p>
        </p:txBody>
      </p:sp>
      <p:sp>
        <p:nvSpPr>
          <p:cNvPr id="42" name="Rounded Rectangle 41"/>
          <p:cNvSpPr/>
          <p:nvPr/>
        </p:nvSpPr>
        <p:spPr>
          <a:xfrm>
            <a:off x="944017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System.Xml</a:t>
            </a:r>
            <a:endParaRPr lang="en-US" sz="1766" dirty="0">
              <a:solidFill>
                <a:srgbClr val="FFFFFF"/>
              </a:solidFill>
              <a:latin typeface="Segoe UI"/>
              <a:cs typeface="Helvetica Light"/>
            </a:endParaRPr>
          </a:p>
        </p:txBody>
      </p:sp>
    </p:spTree>
    <p:extLst>
      <p:ext uri="{BB962C8B-B14F-4D97-AF65-F5344CB8AC3E}">
        <p14:creationId xmlns:p14="http://schemas.microsoft.com/office/powerpoint/2010/main" val="4107003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t>
            </a:r>
            <a:r>
              <a:rPr lang="en-US" dirty="0"/>
              <a:t>–</a:t>
            </a:r>
            <a:r>
              <a:rPr lang="en-US" dirty="0" smtClean="0"/>
              <a:t> 100</a:t>
            </a:r>
            <a:r>
              <a:rPr lang="en-US" smtClean="0"/>
              <a:t>% API </a:t>
            </a:r>
            <a:r>
              <a:rPr lang="en-US" dirty="0" smtClean="0"/>
              <a:t>Coverage</a:t>
            </a:r>
            <a:endParaRPr lang="en-US" dirty="0"/>
          </a:p>
        </p:txBody>
      </p:sp>
      <p:sp>
        <p:nvSpPr>
          <p:cNvPr id="19" name="Rounded Rectangle 18"/>
          <p:cNvSpPr/>
          <p:nvPr/>
        </p:nvSpPr>
        <p:spPr>
          <a:xfrm>
            <a:off x="759030" y="2159246"/>
            <a:ext cx="2033609" cy="666219"/>
          </a:xfrm>
          <a:prstGeom prst="roundRect">
            <a:avLst>
              <a:gd name="adj" fmla="val 0"/>
            </a:avLst>
          </a:prstGeom>
          <a:solidFill>
            <a:srgbClr val="81B9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a:solidFill>
                  <a:srgbClr val="FFFFFF"/>
                </a:solidFill>
                <a:latin typeface="Segoe UI"/>
                <a:cs typeface="Helvetica Light"/>
              </a:rPr>
              <a:t>Text-to-speech</a:t>
            </a:r>
          </a:p>
        </p:txBody>
      </p:sp>
      <p:sp>
        <p:nvSpPr>
          <p:cNvPr id="20" name="Rounded Rectangle 19"/>
          <p:cNvSpPr/>
          <p:nvPr/>
        </p:nvSpPr>
        <p:spPr>
          <a:xfrm>
            <a:off x="2929317" y="2159246"/>
            <a:ext cx="2033609" cy="666219"/>
          </a:xfrm>
          <a:prstGeom prst="roundRect">
            <a:avLst>
              <a:gd name="adj" fmla="val 0"/>
            </a:avLst>
          </a:prstGeom>
          <a:solidFill>
            <a:srgbClr val="81B9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ActionBar</a:t>
            </a:r>
            <a:endParaRPr lang="en-US" sz="1766" dirty="0">
              <a:solidFill>
                <a:srgbClr val="FFFFFF"/>
              </a:solidFill>
              <a:latin typeface="Segoe UI"/>
              <a:cs typeface="Helvetica Light"/>
            </a:endParaRPr>
          </a:p>
        </p:txBody>
      </p:sp>
      <p:sp>
        <p:nvSpPr>
          <p:cNvPr id="21" name="Rounded Rectangle 20"/>
          <p:cNvSpPr/>
          <p:nvPr/>
        </p:nvSpPr>
        <p:spPr>
          <a:xfrm>
            <a:off x="5099603" y="2159246"/>
            <a:ext cx="2033609" cy="666219"/>
          </a:xfrm>
          <a:prstGeom prst="roundRect">
            <a:avLst>
              <a:gd name="adj" fmla="val 0"/>
            </a:avLst>
          </a:prstGeom>
          <a:solidFill>
            <a:srgbClr val="81B9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567" dirty="0">
                <a:solidFill>
                  <a:srgbClr val="FFFFFF"/>
                </a:solidFill>
                <a:latin typeface="Segoe UI"/>
                <a:cs typeface="Helvetica Light"/>
              </a:rPr>
              <a:t>Printing Framework</a:t>
            </a:r>
          </a:p>
        </p:txBody>
      </p:sp>
      <p:sp>
        <p:nvSpPr>
          <p:cNvPr id="22" name="Rounded Rectangle 21"/>
          <p:cNvSpPr/>
          <p:nvPr/>
        </p:nvSpPr>
        <p:spPr>
          <a:xfrm>
            <a:off x="7269891" y="2159246"/>
            <a:ext cx="2033609" cy="666219"/>
          </a:xfrm>
          <a:prstGeom prst="roundRect">
            <a:avLst>
              <a:gd name="adj" fmla="val 0"/>
            </a:avLst>
          </a:prstGeom>
          <a:solidFill>
            <a:srgbClr val="81B9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Renderscript</a:t>
            </a:r>
            <a:endParaRPr lang="en-US" sz="1766" dirty="0">
              <a:solidFill>
                <a:srgbClr val="FFFFFF"/>
              </a:solidFill>
              <a:latin typeface="Segoe UI"/>
              <a:cs typeface="Helvetica Light"/>
            </a:endParaRPr>
          </a:p>
        </p:txBody>
      </p:sp>
      <p:sp>
        <p:nvSpPr>
          <p:cNvPr id="23" name="Rounded Rectangle 22"/>
          <p:cNvSpPr/>
          <p:nvPr/>
        </p:nvSpPr>
        <p:spPr>
          <a:xfrm>
            <a:off x="9440179" y="2159246"/>
            <a:ext cx="2033609" cy="666219"/>
          </a:xfrm>
          <a:prstGeom prst="roundRect">
            <a:avLst>
              <a:gd name="adj" fmla="val 0"/>
            </a:avLst>
          </a:prstGeom>
          <a:solidFill>
            <a:srgbClr val="81B9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a:solidFill>
                  <a:srgbClr val="FFFFFF"/>
                </a:solidFill>
                <a:latin typeface="Segoe UI"/>
                <a:cs typeface="Helvetica Light"/>
              </a:rPr>
              <a:t>NFC</a:t>
            </a:r>
          </a:p>
        </p:txBody>
      </p:sp>
      <p:pic>
        <p:nvPicPr>
          <p:cNvPr id="32" name="Picture 31" descr="C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9280" y="5370979"/>
            <a:ext cx="1173443" cy="910017"/>
          </a:xfrm>
          <a:prstGeom prst="rect">
            <a:avLst/>
          </a:prstGeom>
        </p:spPr>
      </p:pic>
      <p:sp>
        <p:nvSpPr>
          <p:cNvPr id="34" name="TextBox 33"/>
          <p:cNvSpPr txBox="1"/>
          <p:nvPr/>
        </p:nvSpPr>
        <p:spPr>
          <a:xfrm>
            <a:off x="6195769" y="1785789"/>
            <a:ext cx="362083" cy="615480"/>
          </a:xfrm>
          <a:prstGeom prst="rect">
            <a:avLst/>
          </a:prstGeom>
          <a:noFill/>
        </p:spPr>
        <p:txBody>
          <a:bodyPr wrap="none" lIns="179259" tIns="143407" rIns="179259" bIns="143407" rtlCol="0">
            <a:spAutoFit/>
          </a:bodyPr>
          <a:lstStyle/>
          <a:p>
            <a:pPr defTabSz="914213">
              <a:lnSpc>
                <a:spcPct val="90000"/>
              </a:lnSpc>
              <a:spcAft>
                <a:spcPts val="588"/>
              </a:spcAft>
              <a:defRPr/>
            </a:pPr>
            <a:endParaRPr lang="en-US" sz="2353" dirty="0" err="1">
              <a:gradFill>
                <a:gsLst>
                  <a:gs pos="2917">
                    <a:srgbClr val="404040"/>
                  </a:gs>
                  <a:gs pos="30000">
                    <a:srgbClr val="404040"/>
                  </a:gs>
                </a:gsLst>
                <a:lin ang="5400000" scaled="0"/>
              </a:gradFill>
              <a:latin typeface="Segoe UI"/>
            </a:endParaRPr>
          </a:p>
        </p:txBody>
      </p:sp>
      <p:sp>
        <p:nvSpPr>
          <p:cNvPr id="36" name="Left Brace 35"/>
          <p:cNvSpPr/>
          <p:nvPr/>
        </p:nvSpPr>
        <p:spPr>
          <a:xfrm rot="5400000" flipH="1">
            <a:off x="5934169" y="-392713"/>
            <a:ext cx="373457" cy="10705778"/>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defRPr/>
            </a:pPr>
            <a:endParaRPr lang="en-US" sz="1766">
              <a:ln w="38100" cmpd="sng">
                <a:solidFill>
                  <a:srgbClr val="000000"/>
                </a:solidFill>
                <a:prstDash val="dash"/>
              </a:ln>
              <a:solidFill>
                <a:srgbClr val="404040"/>
              </a:solidFill>
              <a:latin typeface="Segoe UI"/>
            </a:endParaRPr>
          </a:p>
        </p:txBody>
      </p:sp>
      <p:sp>
        <p:nvSpPr>
          <p:cNvPr id="24" name="Rounded Rectangle 23"/>
          <p:cNvSpPr/>
          <p:nvPr/>
        </p:nvSpPr>
        <p:spPr>
          <a:xfrm>
            <a:off x="75453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System.Data</a:t>
            </a:r>
            <a:endParaRPr lang="en-US" sz="1766" dirty="0">
              <a:solidFill>
                <a:srgbClr val="FFFFFF"/>
              </a:solidFill>
              <a:latin typeface="Segoe UI"/>
              <a:cs typeface="Helvetica Light"/>
            </a:endParaRPr>
          </a:p>
        </p:txBody>
      </p:sp>
      <p:sp>
        <p:nvSpPr>
          <p:cNvPr id="25" name="Rounded Rectangle 24"/>
          <p:cNvSpPr/>
          <p:nvPr/>
        </p:nvSpPr>
        <p:spPr>
          <a:xfrm>
            <a:off x="2924827"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System.Windows</a:t>
            </a:r>
            <a:endParaRPr lang="en-US" sz="1766" dirty="0">
              <a:solidFill>
                <a:srgbClr val="FFFFFF"/>
              </a:solidFill>
              <a:latin typeface="Segoe UI"/>
              <a:cs typeface="Helvetica Light"/>
            </a:endParaRPr>
          </a:p>
        </p:txBody>
      </p:sp>
      <p:sp>
        <p:nvSpPr>
          <p:cNvPr id="30" name="Rounded Rectangle 29"/>
          <p:cNvSpPr/>
          <p:nvPr/>
        </p:nvSpPr>
        <p:spPr>
          <a:xfrm>
            <a:off x="5095113"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System.Numerics</a:t>
            </a:r>
            <a:endParaRPr lang="en-US" sz="1766" dirty="0">
              <a:solidFill>
                <a:srgbClr val="FFFFFF"/>
              </a:solidFill>
              <a:latin typeface="Segoe UI"/>
              <a:cs typeface="Helvetica Light"/>
            </a:endParaRPr>
          </a:p>
        </p:txBody>
      </p:sp>
      <p:sp>
        <p:nvSpPr>
          <p:cNvPr id="31" name="Rounded Rectangle 30"/>
          <p:cNvSpPr/>
          <p:nvPr/>
        </p:nvSpPr>
        <p:spPr>
          <a:xfrm>
            <a:off x="7265401"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System.Core</a:t>
            </a:r>
            <a:endParaRPr lang="en-US" sz="1766" dirty="0">
              <a:solidFill>
                <a:srgbClr val="FFFFFF"/>
              </a:solidFill>
              <a:latin typeface="Segoe UI"/>
              <a:cs typeface="Helvetica Light"/>
            </a:endParaRPr>
          </a:p>
        </p:txBody>
      </p:sp>
      <p:sp>
        <p:nvSpPr>
          <p:cNvPr id="37" name="Rounded Rectangle 36"/>
          <p:cNvSpPr/>
          <p:nvPr/>
        </p:nvSpPr>
        <p:spPr>
          <a:xfrm>
            <a:off x="943568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470" dirty="0" err="1">
                <a:solidFill>
                  <a:srgbClr val="FFFFFF"/>
                </a:solidFill>
                <a:latin typeface="Segoe UI"/>
                <a:cs typeface="Helvetica Light"/>
              </a:rPr>
              <a:t>System.ServiceModel</a:t>
            </a:r>
            <a:endParaRPr lang="en-US" sz="1470" dirty="0">
              <a:solidFill>
                <a:srgbClr val="FFFFFF"/>
              </a:solidFill>
              <a:latin typeface="Segoe UI"/>
              <a:cs typeface="Helvetica Light"/>
            </a:endParaRPr>
          </a:p>
        </p:txBody>
      </p:sp>
      <p:sp>
        <p:nvSpPr>
          <p:cNvPr id="38" name="Rounded Rectangle 37"/>
          <p:cNvSpPr/>
          <p:nvPr/>
        </p:nvSpPr>
        <p:spPr>
          <a:xfrm>
            <a:off x="759030"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System.Net</a:t>
            </a:r>
            <a:endParaRPr lang="en-US" sz="1766" dirty="0">
              <a:solidFill>
                <a:srgbClr val="FFFFFF"/>
              </a:solidFill>
              <a:latin typeface="Segoe UI"/>
              <a:cs typeface="Helvetica Light"/>
            </a:endParaRPr>
          </a:p>
        </p:txBody>
      </p:sp>
      <p:sp>
        <p:nvSpPr>
          <p:cNvPr id="39" name="Rounded Rectangle 38"/>
          <p:cNvSpPr/>
          <p:nvPr/>
        </p:nvSpPr>
        <p:spPr>
          <a:xfrm>
            <a:off x="2929317"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a:solidFill>
                  <a:srgbClr val="FFFFFF"/>
                </a:solidFill>
                <a:latin typeface="Segoe UI"/>
                <a:cs typeface="Helvetica Light"/>
              </a:rPr>
              <a:t>System</a:t>
            </a:r>
          </a:p>
        </p:txBody>
      </p:sp>
      <p:sp>
        <p:nvSpPr>
          <p:cNvPr id="40" name="Rounded Rectangle 39"/>
          <p:cNvSpPr/>
          <p:nvPr/>
        </p:nvSpPr>
        <p:spPr>
          <a:xfrm>
            <a:off x="5099603"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System.IO</a:t>
            </a:r>
            <a:endParaRPr lang="en-US" sz="1766" dirty="0">
              <a:solidFill>
                <a:srgbClr val="FFFFFF"/>
              </a:solidFill>
              <a:latin typeface="Segoe UI"/>
              <a:cs typeface="Helvetica Light"/>
            </a:endParaRPr>
          </a:p>
        </p:txBody>
      </p:sp>
      <p:sp>
        <p:nvSpPr>
          <p:cNvPr id="41" name="Rounded Rectangle 40"/>
          <p:cNvSpPr/>
          <p:nvPr/>
        </p:nvSpPr>
        <p:spPr>
          <a:xfrm>
            <a:off x="7269891"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System.Linq</a:t>
            </a:r>
            <a:endParaRPr lang="en-US" sz="1766" dirty="0">
              <a:solidFill>
                <a:srgbClr val="FFFFFF"/>
              </a:solidFill>
              <a:latin typeface="Segoe UI"/>
              <a:cs typeface="Helvetica Light"/>
            </a:endParaRPr>
          </a:p>
        </p:txBody>
      </p:sp>
      <p:sp>
        <p:nvSpPr>
          <p:cNvPr id="42" name="Rounded Rectangle 41"/>
          <p:cNvSpPr/>
          <p:nvPr/>
        </p:nvSpPr>
        <p:spPr>
          <a:xfrm>
            <a:off x="944017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defRPr/>
            </a:pPr>
            <a:r>
              <a:rPr lang="en-US" sz="1766" dirty="0" err="1">
                <a:solidFill>
                  <a:srgbClr val="FFFFFF"/>
                </a:solidFill>
                <a:latin typeface="Segoe UI"/>
                <a:cs typeface="Helvetica Light"/>
              </a:rPr>
              <a:t>System.Xml</a:t>
            </a:r>
            <a:endParaRPr lang="en-US" sz="1766" dirty="0">
              <a:solidFill>
                <a:srgbClr val="FFFFFF"/>
              </a:solidFill>
              <a:latin typeface="Segoe UI"/>
              <a:cs typeface="Helvetica Light"/>
            </a:endParaRPr>
          </a:p>
        </p:txBody>
      </p:sp>
    </p:spTree>
    <p:extLst>
      <p:ext uri="{BB962C8B-B14F-4D97-AF65-F5344CB8AC3E}">
        <p14:creationId xmlns:p14="http://schemas.microsoft.com/office/powerpoint/2010/main" val="304043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07" y="290404"/>
            <a:ext cx="11654187" cy="899410"/>
          </a:xfrm>
        </p:spPr>
        <p:txBody>
          <a:bodyPr/>
          <a:lstStyle/>
          <a:p>
            <a:pPr algn="ctr"/>
            <a:r>
              <a:rPr lang="en-US" dirty="0" err="1" smtClean="0"/>
              <a:t>Xamarin’s</a:t>
            </a:r>
            <a:r>
              <a:rPr lang="en-US" dirty="0" smtClean="0"/>
              <a:t> Cross-platform approach</a:t>
            </a:r>
            <a:endParaRPr lang="en-US" dirty="0"/>
          </a:p>
        </p:txBody>
      </p:sp>
      <p:sp>
        <p:nvSpPr>
          <p:cNvPr id="14" name="TextBox 13"/>
          <p:cNvSpPr txBox="1"/>
          <p:nvPr/>
        </p:nvSpPr>
        <p:spPr>
          <a:xfrm>
            <a:off x="419448" y="5640540"/>
            <a:ext cx="11353105" cy="651687"/>
          </a:xfrm>
          <a:prstGeom prst="rect">
            <a:avLst/>
          </a:prstGeom>
          <a:noFill/>
        </p:spPr>
        <p:txBody>
          <a:bodyPr wrap="square" lIns="179259" tIns="143407" rIns="179259" bIns="143407" rtlCol="0">
            <a:spAutoFit/>
          </a:bodyPr>
          <a:lstStyle/>
          <a:p>
            <a:pPr algn="ctr" defTabSz="913949">
              <a:defRPr/>
            </a:pPr>
            <a:r>
              <a:rPr lang="en-US" sz="2353" dirty="0">
                <a:solidFill>
                  <a:srgbClr val="8C8C8C"/>
                </a:solidFill>
                <a:latin typeface="Segoe UI"/>
              </a:rPr>
              <a:t>Shared C# codebase  </a:t>
            </a:r>
            <a:r>
              <a:rPr lang="en-US" sz="2353" dirty="0">
                <a:solidFill>
                  <a:srgbClr val="3498DB"/>
                </a:solidFill>
                <a:latin typeface="Segoe UI"/>
              </a:rPr>
              <a:t>•</a:t>
            </a:r>
            <a:r>
              <a:rPr lang="en-US" sz="2353" dirty="0">
                <a:solidFill>
                  <a:srgbClr val="16ACEE"/>
                </a:solidFill>
                <a:latin typeface="Segoe UI"/>
              </a:rPr>
              <a:t>  </a:t>
            </a:r>
            <a:r>
              <a:rPr lang="en-US" sz="2353" dirty="0">
                <a:solidFill>
                  <a:srgbClr val="8C8C8C"/>
                </a:solidFill>
                <a:latin typeface="Segoe UI"/>
              </a:rPr>
              <a:t>100% native API access  </a:t>
            </a:r>
            <a:r>
              <a:rPr lang="en-US" sz="2353" dirty="0">
                <a:solidFill>
                  <a:srgbClr val="3498DB"/>
                </a:solidFill>
                <a:latin typeface="Segoe UI"/>
              </a:rPr>
              <a:t>•</a:t>
            </a:r>
            <a:r>
              <a:rPr lang="en-US" sz="2353" dirty="0">
                <a:solidFill>
                  <a:srgbClr val="16ACEE"/>
                </a:solidFill>
                <a:latin typeface="Segoe UI"/>
              </a:rPr>
              <a:t>  </a:t>
            </a:r>
            <a:r>
              <a:rPr lang="en-US" sz="2353" dirty="0">
                <a:solidFill>
                  <a:srgbClr val="8C8C8C"/>
                </a:solidFill>
                <a:latin typeface="Segoe UI"/>
              </a:rPr>
              <a:t>High performance</a:t>
            </a:r>
          </a:p>
        </p:txBody>
      </p:sp>
      <p:grpSp>
        <p:nvGrpSpPr>
          <p:cNvPr id="3" name="Group 2"/>
          <p:cNvGrpSpPr/>
          <p:nvPr/>
        </p:nvGrpSpPr>
        <p:grpSpPr>
          <a:xfrm>
            <a:off x="1937966" y="2084364"/>
            <a:ext cx="8316387" cy="3394444"/>
            <a:chOff x="2644397" y="2007479"/>
            <a:chExt cx="6435710" cy="3462510"/>
          </a:xfrm>
        </p:grpSpPr>
        <p:sp>
          <p:nvSpPr>
            <p:cNvPr id="25" name="Rectangle 24"/>
            <p:cNvSpPr/>
            <p:nvPr/>
          </p:nvSpPr>
          <p:spPr>
            <a:xfrm>
              <a:off x="7007360" y="2007479"/>
              <a:ext cx="2072747" cy="1189366"/>
            </a:xfrm>
            <a:prstGeom prst="rect">
              <a:avLst/>
            </a:prstGeom>
            <a:solidFill>
              <a:srgbClr val="1FA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961" dirty="0">
                  <a:solidFill>
                    <a:srgbClr val="FFFFFF"/>
                  </a:solidFill>
                  <a:latin typeface="Segoe UI" charset="0"/>
                  <a:ea typeface="Segoe UI" charset="0"/>
                  <a:cs typeface="Segoe UI" charset="0"/>
                </a:rPr>
                <a:t>Windows-specific C#</a:t>
              </a:r>
            </a:p>
          </p:txBody>
        </p:sp>
        <p:sp>
          <p:nvSpPr>
            <p:cNvPr id="26" name="Rectangle 25"/>
            <p:cNvSpPr/>
            <p:nvPr/>
          </p:nvSpPr>
          <p:spPr>
            <a:xfrm>
              <a:off x="4827480" y="2007479"/>
              <a:ext cx="2076077" cy="1189366"/>
            </a:xfrm>
            <a:prstGeom prst="rect">
              <a:avLst/>
            </a:prstGeom>
            <a:solidFill>
              <a:srgbClr val="90C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961" dirty="0">
                  <a:solidFill>
                    <a:srgbClr val="FFFFFF"/>
                  </a:solidFill>
                  <a:latin typeface="Segoe UI" charset="0"/>
                  <a:ea typeface="Segoe UI" charset="0"/>
                  <a:cs typeface="Segoe UI" charset="0"/>
                </a:rPr>
                <a:t>Android-specific C#</a:t>
              </a:r>
            </a:p>
          </p:txBody>
        </p:sp>
        <p:sp>
          <p:nvSpPr>
            <p:cNvPr id="27" name="Rectangle 26"/>
            <p:cNvSpPr/>
            <p:nvPr/>
          </p:nvSpPr>
          <p:spPr>
            <a:xfrm>
              <a:off x="2645326" y="2007479"/>
              <a:ext cx="2078349" cy="1189366"/>
            </a:xfrm>
            <a:prstGeom prst="rect">
              <a:avLst/>
            </a:prstGeom>
            <a:solidFill>
              <a:srgbClr val="927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961" dirty="0">
                  <a:solidFill>
                    <a:srgbClr val="FFFFFF"/>
                  </a:solidFill>
                  <a:latin typeface="Segoe UI" charset="0"/>
                  <a:ea typeface="Segoe UI" charset="0"/>
                  <a:cs typeface="Segoe UI" charset="0"/>
                </a:rPr>
                <a:t>iOS-specific C#</a:t>
              </a:r>
            </a:p>
          </p:txBody>
        </p:sp>
        <p:sp>
          <p:nvSpPr>
            <p:cNvPr id="28" name="Rectangle 27"/>
            <p:cNvSpPr/>
            <p:nvPr/>
          </p:nvSpPr>
          <p:spPr>
            <a:xfrm>
              <a:off x="2644397" y="3268129"/>
              <a:ext cx="6434741" cy="2201860"/>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961" dirty="0">
                  <a:solidFill>
                    <a:srgbClr val="FFFFFF"/>
                  </a:solidFill>
                  <a:latin typeface="Segoe UI" charset="0"/>
                  <a:ea typeface="Segoe UI" charset="0"/>
                  <a:cs typeface="Segoe UI" charset="0"/>
                </a:rPr>
                <a:t>Shared C# Logic</a:t>
              </a:r>
            </a:p>
          </p:txBody>
        </p:sp>
      </p:grpSp>
      <p:pic>
        <p:nvPicPr>
          <p:cNvPr id="29" name="Picture 28"/>
          <p:cNvPicPr>
            <a:picLocks noChangeAspect="1"/>
          </p:cNvPicPr>
          <p:nvPr/>
        </p:nvPicPr>
        <p:blipFill rotWithShape="1">
          <a:blip r:embed="rId3"/>
          <a:srcRect b="85000"/>
          <a:stretch/>
        </p:blipFill>
        <p:spPr>
          <a:xfrm>
            <a:off x="1972137" y="1276896"/>
            <a:ext cx="8260898" cy="834735"/>
          </a:xfrm>
          <a:prstGeom prst="rect">
            <a:avLst/>
          </a:prstGeom>
        </p:spPr>
      </p:pic>
    </p:spTree>
    <p:extLst>
      <p:ext uri="{BB962C8B-B14F-4D97-AF65-F5344CB8AC3E}">
        <p14:creationId xmlns:p14="http://schemas.microsoft.com/office/powerpoint/2010/main" val="3393927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Sharing Code - Strategies</a:t>
            </a:r>
            <a:endParaRPr lang="en-US" dirty="0"/>
          </a:p>
        </p:txBody>
      </p:sp>
      <p:sp>
        <p:nvSpPr>
          <p:cNvPr id="3" name="Text Placeholder 2"/>
          <p:cNvSpPr>
            <a:spLocks noGrp="1"/>
          </p:cNvSpPr>
          <p:nvPr>
            <p:ph type="body" sz="quarter" idx="10"/>
          </p:nvPr>
        </p:nvSpPr>
        <p:spPr>
          <a:xfrm>
            <a:off x="269239" y="1189495"/>
            <a:ext cx="11653523" cy="5370729"/>
          </a:xfrm>
        </p:spPr>
        <p:txBody>
          <a:bodyPr/>
          <a:lstStyle/>
          <a:p>
            <a:r>
              <a:rPr lang="en-US" dirty="0" smtClean="0"/>
              <a:t>Shared Projects</a:t>
            </a:r>
          </a:p>
          <a:p>
            <a:pPr lvl="1"/>
            <a:r>
              <a:rPr lang="en-US" dirty="0" smtClean="0"/>
              <a:t>Put shared code in a “Shared Project”</a:t>
            </a:r>
          </a:p>
          <a:p>
            <a:pPr lvl="1"/>
            <a:r>
              <a:rPr lang="en-US" dirty="0" smtClean="0"/>
              <a:t>Reference the shared project from Android, iOS, Windows, Web</a:t>
            </a:r>
          </a:p>
          <a:p>
            <a:pPr lvl="1"/>
            <a:r>
              <a:rPr lang="en-US" dirty="0" smtClean="0"/>
              <a:t>And the source code from the shared project is included.</a:t>
            </a:r>
          </a:p>
          <a:p>
            <a:pPr lvl="1"/>
            <a:r>
              <a:rPr lang="en-US" dirty="0" smtClean="0"/>
              <a:t>Very flexible, can use partial classes, very simple, full API access</a:t>
            </a:r>
          </a:p>
          <a:p>
            <a:pPr lvl="1"/>
            <a:endParaRPr lang="en-US" dirty="0"/>
          </a:p>
          <a:p>
            <a:r>
              <a:rPr lang="en-US" dirty="0" smtClean="0"/>
              <a:t>Portable Class Libraries</a:t>
            </a:r>
          </a:p>
          <a:p>
            <a:pPr lvl="1"/>
            <a:r>
              <a:rPr lang="en-US" dirty="0" smtClean="0"/>
              <a:t>For when you are designing code to be consumed by others</a:t>
            </a:r>
          </a:p>
          <a:p>
            <a:pPr lvl="1"/>
            <a:r>
              <a:rPr lang="en-US" dirty="0" smtClean="0"/>
              <a:t>Easier to consume by third parties</a:t>
            </a:r>
          </a:p>
          <a:p>
            <a:pPr lvl="1"/>
            <a:r>
              <a:rPr lang="en-US" dirty="0" smtClean="0"/>
              <a:t>Limited API access</a:t>
            </a:r>
          </a:p>
          <a:p>
            <a:pPr lvl="1"/>
            <a:endParaRPr lang="en-US" dirty="0"/>
          </a:p>
          <a:p>
            <a:r>
              <a:rPr lang="en-US" dirty="0" smtClean="0"/>
              <a:t>Existing Components and </a:t>
            </a:r>
            <a:r>
              <a:rPr lang="en-US" dirty="0" err="1" smtClean="0"/>
              <a:t>NuGets</a:t>
            </a:r>
            <a:endParaRPr lang="en-US" dirty="0" smtClean="0"/>
          </a:p>
          <a:p>
            <a:pPr lvl="1"/>
            <a:r>
              <a:rPr lang="en-US" dirty="0" smtClean="0"/>
              <a:t>Our libraries support you with either approach</a:t>
            </a:r>
          </a:p>
        </p:txBody>
      </p:sp>
    </p:spTree>
    <p:extLst>
      <p:ext uri="{BB962C8B-B14F-4D97-AF65-F5344CB8AC3E}">
        <p14:creationId xmlns:p14="http://schemas.microsoft.com/office/powerpoint/2010/main" val="1738089042"/>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Group 1"/>
          <p:cNvGrpSpPr/>
          <p:nvPr/>
        </p:nvGrpSpPr>
        <p:grpSpPr>
          <a:xfrm>
            <a:off x="1823722" y="818694"/>
            <a:ext cx="8609598" cy="5415393"/>
            <a:chOff x="723876" y="-327546"/>
            <a:chExt cx="5681269" cy="3573490"/>
          </a:xfrm>
        </p:grpSpPr>
        <p:grpSp>
          <p:nvGrpSpPr>
            <p:cNvPr id="23" name="Group 22"/>
            <p:cNvGrpSpPr/>
            <p:nvPr/>
          </p:nvGrpSpPr>
          <p:grpSpPr>
            <a:xfrm>
              <a:off x="723876" y="-327546"/>
              <a:ext cx="5681269" cy="3573490"/>
              <a:chOff x="3004376" y="-1062209"/>
              <a:chExt cx="6319331" cy="4555680"/>
            </a:xfrm>
          </p:grpSpPr>
          <p:sp>
            <p:nvSpPr>
              <p:cNvPr id="24" name="Rectangle 23"/>
              <p:cNvSpPr/>
              <p:nvPr/>
            </p:nvSpPr>
            <p:spPr>
              <a:xfrm>
                <a:off x="7434735" y="1234579"/>
                <a:ext cx="1888972" cy="1322943"/>
              </a:xfrm>
              <a:prstGeom prst="rect">
                <a:avLst/>
              </a:prstGeom>
              <a:solidFill>
                <a:srgbClr val="1FA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961" dirty="0" err="1">
                    <a:solidFill>
                      <a:srgbClr val="FFFFFF"/>
                    </a:solidFill>
                    <a:latin typeface="Segoe UI" charset="0"/>
                    <a:ea typeface="Segoe UI" charset="0"/>
                    <a:cs typeface="Segoe UI" charset="0"/>
                  </a:rPr>
                  <a:t>SpeechSynthesizer</a:t>
                </a:r>
                <a:endParaRPr lang="en-US" sz="1961" dirty="0">
                  <a:solidFill>
                    <a:srgbClr val="FFFFFF"/>
                  </a:solidFill>
                  <a:latin typeface="Segoe UI" charset="0"/>
                  <a:ea typeface="Segoe UI" charset="0"/>
                  <a:cs typeface="Segoe UI" charset="0"/>
                </a:endParaRPr>
              </a:p>
            </p:txBody>
          </p:sp>
          <p:sp>
            <p:nvSpPr>
              <p:cNvPr id="25" name="Rectangle 24"/>
              <p:cNvSpPr/>
              <p:nvPr/>
            </p:nvSpPr>
            <p:spPr>
              <a:xfrm>
                <a:off x="5237934" y="1234579"/>
                <a:ext cx="1888972" cy="1322943"/>
              </a:xfrm>
              <a:prstGeom prst="rect">
                <a:avLst/>
              </a:prstGeom>
              <a:solidFill>
                <a:srgbClr val="90C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961" dirty="0" err="1">
                    <a:solidFill>
                      <a:srgbClr val="FFFFFF"/>
                    </a:solidFill>
                    <a:latin typeface="Segoe UI" charset="0"/>
                    <a:ea typeface="Segoe UI" charset="0"/>
                    <a:cs typeface="Segoe UI" charset="0"/>
                  </a:rPr>
                  <a:t>TextToSpeech</a:t>
                </a:r>
                <a:endParaRPr lang="en-US" sz="1961" dirty="0">
                  <a:solidFill>
                    <a:srgbClr val="FFFFFF"/>
                  </a:solidFill>
                  <a:latin typeface="Segoe UI" charset="0"/>
                  <a:ea typeface="Segoe UI" charset="0"/>
                  <a:cs typeface="Segoe UI" charset="0"/>
                </a:endParaRPr>
              </a:p>
            </p:txBody>
          </p:sp>
          <p:sp>
            <p:nvSpPr>
              <p:cNvPr id="27" name="Rectangle 26"/>
              <p:cNvSpPr/>
              <p:nvPr/>
            </p:nvSpPr>
            <p:spPr>
              <a:xfrm>
                <a:off x="3028870" y="1234579"/>
                <a:ext cx="1888972" cy="1322943"/>
              </a:xfrm>
              <a:prstGeom prst="rect">
                <a:avLst/>
              </a:prstGeom>
              <a:solidFill>
                <a:srgbClr val="927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961" dirty="0" err="1">
                    <a:solidFill>
                      <a:srgbClr val="FFFFFF"/>
                    </a:solidFill>
                    <a:latin typeface="Segoe UI" charset="0"/>
                    <a:ea typeface="Segoe UI" charset="0"/>
                    <a:cs typeface="Segoe UI" charset="0"/>
                  </a:rPr>
                  <a:t>AVSpeechSynthesizer</a:t>
                </a:r>
                <a:endParaRPr lang="en-US" sz="1961" dirty="0">
                  <a:solidFill>
                    <a:srgbClr val="FFFFFF"/>
                  </a:solidFill>
                  <a:latin typeface="Segoe UI" charset="0"/>
                  <a:ea typeface="Segoe UI" charset="0"/>
                  <a:cs typeface="Segoe UI" charset="0"/>
                </a:endParaRPr>
              </a:p>
            </p:txBody>
          </p:sp>
          <p:sp>
            <p:nvSpPr>
              <p:cNvPr id="28" name="Rectangle 27"/>
              <p:cNvSpPr/>
              <p:nvPr/>
            </p:nvSpPr>
            <p:spPr>
              <a:xfrm>
                <a:off x="3017838" y="-1062209"/>
                <a:ext cx="6304921" cy="1324552"/>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3529" dirty="0" err="1">
                    <a:solidFill>
                      <a:srgbClr val="FFFFFF"/>
                    </a:solidFill>
                    <a:latin typeface="Segoe UI" charset="0"/>
                    <a:ea typeface="Segoe UI" charset="0"/>
                    <a:cs typeface="Segoe UI" charset="0"/>
                  </a:rPr>
                  <a:t>TextToSpeech.Speak</a:t>
                </a:r>
                <a:r>
                  <a:rPr lang="en-US" sz="3529" dirty="0">
                    <a:solidFill>
                      <a:srgbClr val="FFFFFF"/>
                    </a:solidFill>
                    <a:latin typeface="Segoe UI" charset="0"/>
                    <a:ea typeface="Segoe UI" charset="0"/>
                    <a:cs typeface="Segoe UI" charset="0"/>
                  </a:rPr>
                  <a:t>(“Hello World”);</a:t>
                </a:r>
              </a:p>
            </p:txBody>
          </p:sp>
          <p:pic>
            <p:nvPicPr>
              <p:cNvPr id="30" name="Picture 29"/>
              <p:cNvPicPr>
                <a:picLocks noChangeAspect="1"/>
              </p:cNvPicPr>
              <p:nvPr/>
            </p:nvPicPr>
            <p:blipFill rotWithShape="1">
              <a:blip r:embed="rId3"/>
              <a:srcRect b="85000"/>
              <a:stretch/>
            </p:blipFill>
            <p:spPr>
              <a:xfrm>
                <a:off x="3004376" y="2768872"/>
                <a:ext cx="6316835" cy="724599"/>
              </a:xfrm>
              <a:prstGeom prst="rect">
                <a:avLst/>
              </a:prstGeom>
            </p:spPr>
          </p:pic>
        </p:grpSp>
        <p:sp>
          <p:nvSpPr>
            <p:cNvPr id="31" name="Down Arrow 30"/>
            <p:cNvSpPr/>
            <p:nvPr/>
          </p:nvSpPr>
          <p:spPr bwMode="auto">
            <a:xfrm>
              <a:off x="1338623" y="693860"/>
              <a:ext cx="504887" cy="639834"/>
            </a:xfrm>
            <a:prstGeom prst="downArrow">
              <a:avLst/>
            </a:prstGeom>
            <a:solidFill>
              <a:srgbClr val="44B8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defRPr/>
              </a:pPr>
              <a:endParaRPr lang="en-US" sz="800" dirty="0">
                <a:solidFill>
                  <a:srgbClr val="70ACBB"/>
                </a:solidFill>
                <a:latin typeface="Segoe UI"/>
                <a:ea typeface="Segoe UI" pitchFamily="34" charset="0"/>
                <a:cs typeface="Segoe UI" pitchFamily="34" charset="0"/>
              </a:endParaRPr>
            </a:p>
          </p:txBody>
        </p:sp>
        <p:sp>
          <p:nvSpPr>
            <p:cNvPr id="32" name="Down Arrow 31"/>
            <p:cNvSpPr/>
            <p:nvPr/>
          </p:nvSpPr>
          <p:spPr bwMode="auto">
            <a:xfrm>
              <a:off x="3345463" y="696135"/>
              <a:ext cx="504887" cy="639834"/>
            </a:xfrm>
            <a:prstGeom prst="downArrow">
              <a:avLst/>
            </a:prstGeom>
            <a:solidFill>
              <a:srgbClr val="44B8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defRPr/>
              </a:pPr>
              <a:endParaRPr lang="en-US" sz="800" dirty="0">
                <a:solidFill>
                  <a:srgbClr val="70ACBB"/>
                </a:solidFill>
                <a:latin typeface="Segoe UI"/>
                <a:ea typeface="Segoe UI" pitchFamily="34" charset="0"/>
                <a:cs typeface="Segoe UI" pitchFamily="34" charset="0"/>
              </a:endParaRPr>
            </a:p>
          </p:txBody>
        </p:sp>
        <p:sp>
          <p:nvSpPr>
            <p:cNvPr id="33" name="Down Arrow 32"/>
            <p:cNvSpPr/>
            <p:nvPr/>
          </p:nvSpPr>
          <p:spPr bwMode="auto">
            <a:xfrm>
              <a:off x="5352303" y="698410"/>
              <a:ext cx="504887" cy="639834"/>
            </a:xfrm>
            <a:prstGeom prst="downArrow">
              <a:avLst/>
            </a:prstGeom>
            <a:solidFill>
              <a:srgbClr val="44B8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defRPr/>
              </a:pPr>
              <a:endParaRPr lang="en-US" sz="800" dirty="0">
                <a:solidFill>
                  <a:srgbClr val="70ACBB"/>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465010515"/>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0068" y="289959"/>
            <a:ext cx="6395576" cy="899537"/>
          </a:xfrm>
        </p:spPr>
        <p:txBody>
          <a:bodyPr/>
          <a:lstStyle/>
          <a:p>
            <a:r>
              <a:rPr lang="en-US" dirty="0" smtClean="0"/>
              <a:t>Plugins for </a:t>
            </a:r>
            <a:r>
              <a:rPr lang="en-US" sz="4700" dirty="0"/>
              <a:t>Xamarin</a:t>
            </a:r>
          </a:p>
        </p:txBody>
      </p:sp>
      <p:sp>
        <p:nvSpPr>
          <p:cNvPr id="44" name="Rectangle 43"/>
          <p:cNvSpPr/>
          <p:nvPr/>
        </p:nvSpPr>
        <p:spPr bwMode="auto">
          <a:xfrm>
            <a:off x="448213" y="1778450"/>
            <a:ext cx="11474549" cy="1064427"/>
          </a:xfrm>
          <a:prstGeom prst="rect">
            <a:avLst/>
          </a:prstGeom>
          <a:solidFill>
            <a:srgbClr val="4EA9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ctr" anchorCtr="0"/>
          <a:lstStyle/>
          <a:p>
            <a:pPr algn="ctr" defTabSz="913949">
              <a:defRPr/>
            </a:pPr>
            <a:r>
              <a:rPr lang="en-US" sz="4705" dirty="0">
                <a:solidFill>
                  <a:srgbClr val="FFFFFF"/>
                </a:solidFill>
                <a:latin typeface="Segoe UI Light"/>
              </a:rPr>
              <a:t>Common Mobile API</a:t>
            </a:r>
          </a:p>
        </p:txBody>
      </p:sp>
      <p:sp>
        <p:nvSpPr>
          <p:cNvPr id="81" name="Title 1"/>
          <p:cNvSpPr txBox="1">
            <a:spLocks/>
          </p:cNvSpPr>
          <p:nvPr/>
        </p:nvSpPr>
        <p:spPr>
          <a:xfrm>
            <a:off x="6005629" y="503894"/>
            <a:ext cx="5709319" cy="51489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896354">
              <a:defRPr/>
            </a:pPr>
            <a:r>
              <a:rPr lang="en-US" sz="2800" spc="-98" dirty="0">
                <a:gradFill>
                  <a:gsLst>
                    <a:gs pos="1250">
                      <a:srgbClr val="505050"/>
                    </a:gs>
                    <a:gs pos="100000">
                      <a:srgbClr val="505050"/>
                    </a:gs>
                  </a:gsLst>
                  <a:lin ang="5400000" scaled="0"/>
                </a:gradFill>
                <a:latin typeface="Segoe UI Light"/>
              </a:rPr>
              <a:t>xamarin.com/plugins</a:t>
            </a:r>
          </a:p>
        </p:txBody>
      </p:sp>
      <p:sp>
        <p:nvSpPr>
          <p:cNvPr id="13" name="Rectangle 12"/>
          <p:cNvSpPr/>
          <p:nvPr/>
        </p:nvSpPr>
        <p:spPr>
          <a:xfrm>
            <a:off x="4326410" y="3112810"/>
            <a:ext cx="1786268" cy="717549"/>
          </a:xfrm>
          <a:prstGeom prst="rect">
            <a:avLst/>
          </a:prstGeom>
          <a:solidFill>
            <a:srgbClr val="1FA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dirty="0">
              <a:solidFill>
                <a:srgbClr val="FFFFFF"/>
              </a:solidFill>
              <a:latin typeface="Segoe UI" charset="0"/>
              <a:ea typeface="Segoe UI" charset="0"/>
              <a:cs typeface="Segoe UI" charset="0"/>
            </a:endParaRPr>
          </a:p>
        </p:txBody>
      </p:sp>
      <p:sp>
        <p:nvSpPr>
          <p:cNvPr id="14" name="Rectangle 13"/>
          <p:cNvSpPr/>
          <p:nvPr/>
        </p:nvSpPr>
        <p:spPr>
          <a:xfrm>
            <a:off x="2387312" y="3112810"/>
            <a:ext cx="1786268" cy="717549"/>
          </a:xfrm>
          <a:prstGeom prst="rect">
            <a:avLst/>
          </a:prstGeom>
          <a:solidFill>
            <a:srgbClr val="90C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dirty="0">
              <a:solidFill>
                <a:srgbClr val="FFFFFF"/>
              </a:solidFill>
              <a:latin typeface="Segoe UI" charset="0"/>
              <a:ea typeface="Segoe UI" charset="0"/>
              <a:cs typeface="Segoe UI" charset="0"/>
            </a:endParaRPr>
          </a:p>
        </p:txBody>
      </p:sp>
      <p:sp>
        <p:nvSpPr>
          <p:cNvPr id="15" name="Rectangle 14"/>
          <p:cNvSpPr/>
          <p:nvPr/>
        </p:nvSpPr>
        <p:spPr>
          <a:xfrm>
            <a:off x="448214" y="3112810"/>
            <a:ext cx="1786268" cy="717549"/>
          </a:xfrm>
          <a:prstGeom prst="rect">
            <a:avLst/>
          </a:prstGeom>
          <a:solidFill>
            <a:srgbClr val="927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dirty="0">
              <a:solidFill>
                <a:srgbClr val="FFFFFF"/>
              </a:solidFill>
              <a:latin typeface="Segoe UI" charset="0"/>
              <a:ea typeface="Segoe UI" charset="0"/>
              <a:cs typeface="Segoe UI" charset="0"/>
            </a:endParaRPr>
          </a:p>
        </p:txBody>
      </p:sp>
      <p:sp>
        <p:nvSpPr>
          <p:cNvPr id="18" name="Rectangle 17"/>
          <p:cNvSpPr/>
          <p:nvPr/>
        </p:nvSpPr>
        <p:spPr>
          <a:xfrm>
            <a:off x="10143702" y="3114222"/>
            <a:ext cx="1786268" cy="717549"/>
          </a:xfrm>
          <a:prstGeom prst="rect">
            <a:avLst/>
          </a:prstGeom>
          <a:solidFill>
            <a:srgbClr val="1FA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dirty="0">
              <a:solidFill>
                <a:srgbClr val="FFFFFF"/>
              </a:solidFill>
              <a:latin typeface="Segoe UI" charset="0"/>
              <a:ea typeface="Segoe UI" charset="0"/>
              <a:cs typeface="Segoe UI" charset="0"/>
            </a:endParaRPr>
          </a:p>
        </p:txBody>
      </p:sp>
      <p:sp>
        <p:nvSpPr>
          <p:cNvPr id="19" name="Rectangle 18"/>
          <p:cNvSpPr/>
          <p:nvPr/>
        </p:nvSpPr>
        <p:spPr>
          <a:xfrm>
            <a:off x="8204606" y="3114222"/>
            <a:ext cx="1786268" cy="717549"/>
          </a:xfrm>
          <a:prstGeom prst="rect">
            <a:avLst/>
          </a:prstGeom>
          <a:solidFill>
            <a:srgbClr val="90C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dirty="0">
              <a:solidFill>
                <a:srgbClr val="FFFFFF"/>
              </a:solidFill>
              <a:latin typeface="Segoe UI" charset="0"/>
              <a:ea typeface="Segoe UI" charset="0"/>
              <a:cs typeface="Segoe UI" charset="0"/>
            </a:endParaRPr>
          </a:p>
        </p:txBody>
      </p:sp>
      <p:sp>
        <p:nvSpPr>
          <p:cNvPr id="20" name="Rectangle 19"/>
          <p:cNvSpPr/>
          <p:nvPr/>
        </p:nvSpPr>
        <p:spPr>
          <a:xfrm>
            <a:off x="6265508" y="3114222"/>
            <a:ext cx="1786268" cy="717549"/>
          </a:xfrm>
          <a:prstGeom prst="rect">
            <a:avLst/>
          </a:prstGeom>
          <a:solidFill>
            <a:srgbClr val="927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dirty="0">
              <a:solidFill>
                <a:srgbClr val="FFFFFF"/>
              </a:solidFill>
              <a:latin typeface="Segoe UI" charset="0"/>
              <a:ea typeface="Segoe UI" charset="0"/>
              <a:cs typeface="Segoe UI" charset="0"/>
            </a:endParaRPr>
          </a:p>
        </p:txBody>
      </p:sp>
      <p:pic>
        <p:nvPicPr>
          <p:cNvPr id="9" name="Picture 8" descr="Icon_A.pdf"/>
          <p:cNvPicPr>
            <a:picLocks noChangeAspect="1"/>
          </p:cNvPicPr>
          <p:nvPr/>
        </p:nvPicPr>
        <p:blipFill>
          <a:blip r:embed="rId3">
            <a:biLevel thresh="50000"/>
            <a:extLst>
              <a:ext uri="{28A0092B-C50C-407E-A947-70E740481C1C}">
                <a14:useLocalDpi xmlns:a14="http://schemas.microsoft.com/office/drawing/2010/main"/>
              </a:ext>
            </a:extLst>
          </a:blip>
          <a:stretch>
            <a:fillRect/>
          </a:stretch>
        </p:blipFill>
        <p:spPr>
          <a:xfrm>
            <a:off x="569587" y="3243700"/>
            <a:ext cx="368212" cy="492978"/>
          </a:xfrm>
          <a:prstGeom prst="rect">
            <a:avLst/>
          </a:prstGeom>
        </p:spPr>
      </p:pic>
      <p:pic>
        <p:nvPicPr>
          <p:cNvPr id="65" name="Picture 64"/>
          <p:cNvPicPr>
            <a:picLocks noChangeAspect="1"/>
          </p:cNvPicPr>
          <p:nvPr/>
        </p:nvPicPr>
        <p:blipFill>
          <a:blip r:embed="rId4">
            <a:biLevel thresh="50000"/>
            <a:extLst>
              <a:ext uri="{28A0092B-C50C-407E-A947-70E740481C1C}">
                <a14:useLocalDpi xmlns:a14="http://schemas.microsoft.com/office/drawing/2010/main"/>
              </a:ext>
            </a:extLst>
          </a:blip>
          <a:stretch>
            <a:fillRect/>
          </a:stretch>
        </p:blipFill>
        <p:spPr>
          <a:xfrm>
            <a:off x="2513299" y="3290948"/>
            <a:ext cx="445215" cy="398480"/>
          </a:xfrm>
          <a:prstGeom prst="rect">
            <a:avLst/>
          </a:prstGeom>
        </p:spPr>
      </p:pic>
      <p:pic>
        <p:nvPicPr>
          <p:cNvPr id="68" name="Picture 67"/>
          <p:cNvPicPr>
            <a:picLocks noChangeAspect="1"/>
          </p:cNvPicPr>
          <p:nvPr/>
        </p:nvPicPr>
        <p:blipFill>
          <a:blip r:embed="rId5">
            <a:biLevel thresh="50000"/>
            <a:extLst>
              <a:ext uri="{28A0092B-C50C-407E-A947-70E740481C1C}">
                <a14:useLocalDpi xmlns:a14="http://schemas.microsoft.com/office/drawing/2010/main"/>
              </a:ext>
            </a:extLst>
          </a:blip>
          <a:stretch>
            <a:fillRect/>
          </a:stretch>
        </p:blipFill>
        <p:spPr>
          <a:xfrm>
            <a:off x="4472162" y="3267300"/>
            <a:ext cx="451280" cy="445777"/>
          </a:xfrm>
          <a:prstGeom prst="rect">
            <a:avLst/>
          </a:prstGeom>
        </p:spPr>
      </p:pic>
      <p:pic>
        <p:nvPicPr>
          <p:cNvPr id="71" name="Picture 70"/>
          <p:cNvPicPr>
            <a:picLocks noChangeAspect="1"/>
          </p:cNvPicPr>
          <p:nvPr/>
        </p:nvPicPr>
        <p:blipFill>
          <a:blip r:embed="rId6">
            <a:biLevel thresh="50000"/>
            <a:extLst>
              <a:ext uri="{28A0092B-C50C-407E-A947-70E740481C1C}">
                <a14:useLocalDpi xmlns:a14="http://schemas.microsoft.com/office/drawing/2010/main"/>
              </a:ext>
            </a:extLst>
          </a:blip>
          <a:stretch>
            <a:fillRect/>
          </a:stretch>
        </p:blipFill>
        <p:spPr>
          <a:xfrm>
            <a:off x="8323271" y="3269914"/>
            <a:ext cx="446058" cy="440551"/>
          </a:xfrm>
          <a:prstGeom prst="rect">
            <a:avLst/>
          </a:prstGeom>
        </p:spPr>
      </p:pic>
      <p:pic>
        <p:nvPicPr>
          <p:cNvPr id="70" name="Picture 69"/>
          <p:cNvPicPr>
            <a:picLocks noChangeAspect="1"/>
          </p:cNvPicPr>
          <p:nvPr/>
        </p:nvPicPr>
        <p:blipFill>
          <a:blip r:embed="rId7">
            <a:biLevel thresh="50000"/>
            <a:extLst>
              <a:ext uri="{28A0092B-C50C-407E-A947-70E740481C1C}">
                <a14:useLocalDpi xmlns:a14="http://schemas.microsoft.com/office/drawing/2010/main"/>
              </a:ext>
            </a:extLst>
          </a:blip>
          <a:stretch>
            <a:fillRect/>
          </a:stretch>
        </p:blipFill>
        <p:spPr>
          <a:xfrm>
            <a:off x="10281475" y="3248070"/>
            <a:ext cx="348892" cy="484239"/>
          </a:xfrm>
          <a:prstGeom prst="rect">
            <a:avLst/>
          </a:prstGeom>
        </p:spPr>
      </p:pic>
      <p:sp>
        <p:nvSpPr>
          <p:cNvPr id="4" name="TextBox 3"/>
          <p:cNvSpPr txBox="1"/>
          <p:nvPr/>
        </p:nvSpPr>
        <p:spPr>
          <a:xfrm>
            <a:off x="896736" y="3212271"/>
            <a:ext cx="1282266" cy="53405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dirty="0">
                <a:solidFill>
                  <a:srgbClr val="FFFFFF"/>
                </a:solidFill>
                <a:latin typeface="Segoe UI Light"/>
              </a:rPr>
              <a:t>Speech</a:t>
            </a:r>
          </a:p>
        </p:txBody>
      </p:sp>
      <p:sp>
        <p:nvSpPr>
          <p:cNvPr id="22" name="TextBox 21"/>
          <p:cNvSpPr txBox="1"/>
          <p:nvPr/>
        </p:nvSpPr>
        <p:spPr>
          <a:xfrm>
            <a:off x="2896766" y="3212271"/>
            <a:ext cx="1350909" cy="53405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a:solidFill>
                  <a:srgbClr val="FFFFFF"/>
                </a:solidFill>
                <a:latin typeface="Segoe UI Light"/>
              </a:rPr>
              <a:t>Camera</a:t>
            </a:r>
            <a:endParaRPr lang="en-US" sz="1765" dirty="0" err="1">
              <a:solidFill>
                <a:srgbClr val="FFFFFF"/>
              </a:solidFill>
              <a:latin typeface="Segoe UI Light"/>
            </a:endParaRPr>
          </a:p>
        </p:txBody>
      </p:sp>
      <p:sp>
        <p:nvSpPr>
          <p:cNvPr id="23" name="TextBox 22"/>
          <p:cNvSpPr txBox="1"/>
          <p:nvPr/>
        </p:nvSpPr>
        <p:spPr>
          <a:xfrm>
            <a:off x="4814046" y="3212271"/>
            <a:ext cx="1378182" cy="53405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a:solidFill>
                  <a:srgbClr val="FFFFFF"/>
                </a:solidFill>
                <a:latin typeface="Segoe UI Light"/>
              </a:rPr>
              <a:t>Settings</a:t>
            </a:r>
            <a:endParaRPr lang="en-US" sz="1765" dirty="0" err="1">
              <a:solidFill>
                <a:srgbClr val="FFFFFF"/>
              </a:solidFill>
              <a:latin typeface="Segoe UI Light"/>
            </a:endParaRPr>
          </a:p>
        </p:txBody>
      </p:sp>
      <p:sp>
        <p:nvSpPr>
          <p:cNvPr id="24" name="TextBox 23"/>
          <p:cNvSpPr txBox="1"/>
          <p:nvPr/>
        </p:nvSpPr>
        <p:spPr>
          <a:xfrm>
            <a:off x="6620995" y="3214832"/>
            <a:ext cx="1605737" cy="53405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dirty="0">
                <a:solidFill>
                  <a:srgbClr val="FFFFFF"/>
                </a:solidFill>
                <a:latin typeface="Segoe UI Light"/>
              </a:rPr>
              <a:t>Connectivity</a:t>
            </a:r>
          </a:p>
        </p:txBody>
      </p:sp>
      <p:sp>
        <p:nvSpPr>
          <p:cNvPr id="25" name="TextBox 24"/>
          <p:cNvSpPr txBox="1"/>
          <p:nvPr/>
        </p:nvSpPr>
        <p:spPr>
          <a:xfrm>
            <a:off x="8758938" y="3212271"/>
            <a:ext cx="1129318" cy="53405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a:solidFill>
                  <a:srgbClr val="FFFFFF"/>
                </a:solidFill>
                <a:latin typeface="Segoe UI Light"/>
              </a:rPr>
              <a:t>SMS</a:t>
            </a:r>
            <a:endParaRPr lang="en-US" sz="1765" dirty="0">
              <a:solidFill>
                <a:srgbClr val="FFFFFF"/>
              </a:solidFill>
              <a:latin typeface="Segoe UI Light"/>
            </a:endParaRPr>
          </a:p>
        </p:txBody>
      </p:sp>
      <p:sp>
        <p:nvSpPr>
          <p:cNvPr id="26" name="TextBox 25"/>
          <p:cNvSpPr txBox="1"/>
          <p:nvPr/>
        </p:nvSpPr>
        <p:spPr>
          <a:xfrm>
            <a:off x="10427976" y="3212271"/>
            <a:ext cx="1612322" cy="53405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a:solidFill>
                  <a:srgbClr val="FFFFFF"/>
                </a:solidFill>
                <a:latin typeface="Segoe UI Light"/>
              </a:rPr>
              <a:t>Location</a:t>
            </a:r>
            <a:endParaRPr lang="en-US" sz="1765" dirty="0">
              <a:solidFill>
                <a:srgbClr val="FFFFFF"/>
              </a:solidFill>
              <a:latin typeface="Segoe UI Light"/>
            </a:endParaRPr>
          </a:p>
        </p:txBody>
      </p:sp>
      <p:sp>
        <p:nvSpPr>
          <p:cNvPr id="27" name="Rectangle 26"/>
          <p:cNvSpPr/>
          <p:nvPr/>
        </p:nvSpPr>
        <p:spPr bwMode="auto">
          <a:xfrm>
            <a:off x="448213" y="4093066"/>
            <a:ext cx="11474549" cy="1064427"/>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ctr" anchorCtr="0"/>
          <a:lstStyle/>
          <a:p>
            <a:pPr algn="ctr" defTabSz="913949">
              <a:defRPr/>
            </a:pPr>
            <a:r>
              <a:rPr lang="en-US" sz="4705" dirty="0">
                <a:solidFill>
                  <a:srgbClr val="FFFFFF"/>
                </a:solidFill>
                <a:latin typeface="Segoe UI Light"/>
              </a:rPr>
              <a:t>Platform Native APIs</a:t>
            </a:r>
          </a:p>
        </p:txBody>
      </p:sp>
      <p:pic>
        <p:nvPicPr>
          <p:cNvPr id="5" name="Picture 4"/>
          <p:cNvPicPr>
            <a:picLocks noChangeAspect="1"/>
          </p:cNvPicPr>
          <p:nvPr/>
        </p:nvPicPr>
        <p:blipFill>
          <a:blip r:embed="rId8"/>
          <a:stretch>
            <a:fillRect/>
          </a:stretch>
        </p:blipFill>
        <p:spPr>
          <a:xfrm>
            <a:off x="6347377" y="3294370"/>
            <a:ext cx="451661" cy="391638"/>
          </a:xfrm>
          <a:prstGeom prst="rect">
            <a:avLst/>
          </a:prstGeom>
        </p:spPr>
      </p:pic>
    </p:spTree>
    <p:extLst>
      <p:ext uri="{BB962C8B-B14F-4D97-AF65-F5344CB8AC3E}">
        <p14:creationId xmlns:p14="http://schemas.microsoft.com/office/powerpoint/2010/main" val="1803622607"/>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Xamarin.Forms</a:t>
            </a:r>
            <a:r>
              <a:rPr lang="en-US" dirty="0" smtClean="0"/>
              <a:t> slide</a:t>
            </a:r>
            <a:endParaRPr lang="en-US" dirty="0"/>
          </a:p>
        </p:txBody>
      </p:sp>
      <p:grpSp>
        <p:nvGrpSpPr>
          <p:cNvPr id="2" name="Group 1"/>
          <p:cNvGrpSpPr/>
          <p:nvPr/>
        </p:nvGrpSpPr>
        <p:grpSpPr>
          <a:xfrm>
            <a:off x="1133680" y="1887146"/>
            <a:ext cx="9934032" cy="3782918"/>
            <a:chOff x="1976826" y="2665392"/>
            <a:chExt cx="8483148" cy="3230415"/>
          </a:xfrm>
        </p:grpSpPr>
        <p:sp>
          <p:nvSpPr>
            <p:cNvPr id="7" name="Rectangle 6"/>
            <p:cNvSpPr/>
            <p:nvPr/>
          </p:nvSpPr>
          <p:spPr>
            <a:xfrm>
              <a:off x="7727809" y="3516866"/>
              <a:ext cx="2732165" cy="238288"/>
            </a:xfrm>
            <a:prstGeom prst="rect">
              <a:avLst/>
            </a:prstGeom>
            <a:solidFill>
              <a:srgbClr val="1FAECE"/>
            </a:solidFill>
            <a:ln>
              <a:noFill/>
            </a:ln>
          </p:spPr>
          <p:style>
            <a:lnRef idx="2">
              <a:schemeClr val="accent1">
                <a:shade val="50000"/>
              </a:schemeClr>
            </a:lnRef>
            <a:fillRef idx="1">
              <a:schemeClr val="accent1"/>
            </a:fillRef>
            <a:effectRef idx="0">
              <a:schemeClr val="accent1"/>
            </a:effectRef>
            <a:fontRef idx="minor">
              <a:schemeClr val="lt1"/>
            </a:fontRef>
          </p:style>
          <p:txBody>
            <a:bodyPr bIns="89642" rtlCol="0" anchor="ctr"/>
            <a:lstStyle/>
            <a:p>
              <a:pPr algn="ctr" defTabSz="914367">
                <a:defRPr/>
              </a:pPr>
              <a:r>
                <a:rPr lang="en-US" sz="1765" dirty="0">
                  <a:solidFill>
                    <a:srgbClr val="FFFFFF"/>
                  </a:solidFill>
                  <a:latin typeface="Segoe UI" charset="0"/>
                  <a:ea typeface="Segoe UI" charset="0"/>
                  <a:cs typeface="Segoe UI" charset="0"/>
                </a:rPr>
                <a:t>Windows-specific C#</a:t>
              </a:r>
            </a:p>
          </p:txBody>
        </p:sp>
        <p:sp>
          <p:nvSpPr>
            <p:cNvPr id="8" name="Rectangle 7"/>
            <p:cNvSpPr/>
            <p:nvPr/>
          </p:nvSpPr>
          <p:spPr>
            <a:xfrm>
              <a:off x="4854429" y="3516866"/>
              <a:ext cx="2736554" cy="238288"/>
            </a:xfrm>
            <a:prstGeom prst="rect">
              <a:avLst/>
            </a:prstGeom>
            <a:solidFill>
              <a:srgbClr val="90CA47"/>
            </a:solidFill>
            <a:ln>
              <a:noFill/>
            </a:ln>
          </p:spPr>
          <p:style>
            <a:lnRef idx="2">
              <a:schemeClr val="accent1">
                <a:shade val="50000"/>
              </a:schemeClr>
            </a:lnRef>
            <a:fillRef idx="1">
              <a:schemeClr val="accent1"/>
            </a:fillRef>
            <a:effectRef idx="0">
              <a:schemeClr val="accent1"/>
            </a:effectRef>
            <a:fontRef idx="minor">
              <a:schemeClr val="lt1"/>
            </a:fontRef>
          </p:style>
          <p:txBody>
            <a:bodyPr bIns="89642" rtlCol="0" anchor="ctr"/>
            <a:lstStyle/>
            <a:p>
              <a:pPr algn="ctr" defTabSz="914367">
                <a:defRPr/>
              </a:pPr>
              <a:r>
                <a:rPr lang="en-US" sz="1765" dirty="0">
                  <a:solidFill>
                    <a:srgbClr val="FFFFFF"/>
                  </a:solidFill>
                  <a:latin typeface="Segoe UI" charset="0"/>
                  <a:ea typeface="Segoe UI" charset="0"/>
                  <a:cs typeface="Segoe UI" charset="0"/>
                </a:rPr>
                <a:t>Android-specific C#</a:t>
              </a:r>
            </a:p>
          </p:txBody>
        </p:sp>
        <p:sp>
          <p:nvSpPr>
            <p:cNvPr id="9" name="Rectangle 8"/>
            <p:cNvSpPr/>
            <p:nvPr/>
          </p:nvSpPr>
          <p:spPr>
            <a:xfrm>
              <a:off x="1978051" y="3516866"/>
              <a:ext cx="2739549" cy="238288"/>
            </a:xfrm>
            <a:prstGeom prst="rect">
              <a:avLst/>
            </a:prstGeom>
            <a:solidFill>
              <a:srgbClr val="9277CE"/>
            </a:solidFill>
            <a:ln>
              <a:noFill/>
            </a:ln>
          </p:spPr>
          <p:style>
            <a:lnRef idx="2">
              <a:schemeClr val="accent1">
                <a:shade val="50000"/>
              </a:schemeClr>
            </a:lnRef>
            <a:fillRef idx="1">
              <a:schemeClr val="accent1"/>
            </a:fillRef>
            <a:effectRef idx="0">
              <a:schemeClr val="accent1"/>
            </a:effectRef>
            <a:fontRef idx="minor">
              <a:schemeClr val="lt1"/>
            </a:fontRef>
          </p:style>
          <p:txBody>
            <a:bodyPr bIns="89642" rtlCol="0" anchor="ctr"/>
            <a:lstStyle/>
            <a:p>
              <a:pPr algn="ctr" defTabSz="914367">
                <a:defRPr/>
              </a:pPr>
              <a:r>
                <a:rPr lang="en-US" sz="1765" dirty="0">
                  <a:solidFill>
                    <a:srgbClr val="FFFFFF"/>
                  </a:solidFill>
                  <a:latin typeface="Segoe UI" charset="0"/>
                  <a:ea typeface="Segoe UI" charset="0"/>
                  <a:cs typeface="Segoe UI" charset="0"/>
                </a:rPr>
                <a:t>iOS-specific C#</a:t>
              </a:r>
            </a:p>
          </p:txBody>
        </p:sp>
        <p:sp>
          <p:nvSpPr>
            <p:cNvPr id="10" name="Rectangle 9"/>
            <p:cNvSpPr/>
            <p:nvPr/>
          </p:nvSpPr>
          <p:spPr>
            <a:xfrm>
              <a:off x="1976826" y="4595694"/>
              <a:ext cx="8481871" cy="130011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961" dirty="0">
                  <a:solidFill>
                    <a:srgbClr val="FFFFFF"/>
                  </a:solidFill>
                  <a:latin typeface="Segoe UI" charset="0"/>
                  <a:ea typeface="Segoe UI" charset="0"/>
                  <a:cs typeface="Segoe UI" charset="0"/>
                </a:rPr>
                <a:t>Shared C# Logic</a:t>
              </a:r>
            </a:p>
          </p:txBody>
        </p:sp>
        <p:pic>
          <p:nvPicPr>
            <p:cNvPr id="11" name="Picture 10"/>
            <p:cNvPicPr>
              <a:picLocks noChangeAspect="1"/>
            </p:cNvPicPr>
            <p:nvPr/>
          </p:nvPicPr>
          <p:blipFill rotWithShape="1">
            <a:blip r:embed="rId2"/>
            <a:srcRect b="85000"/>
            <a:stretch/>
          </p:blipFill>
          <p:spPr>
            <a:xfrm>
              <a:off x="2011682" y="2665392"/>
              <a:ext cx="8426546" cy="851473"/>
            </a:xfrm>
            <a:prstGeom prst="rect">
              <a:avLst/>
            </a:prstGeom>
          </p:spPr>
        </p:pic>
        <p:sp>
          <p:nvSpPr>
            <p:cNvPr id="12" name="Rectangle 11"/>
            <p:cNvSpPr/>
            <p:nvPr/>
          </p:nvSpPr>
          <p:spPr>
            <a:xfrm>
              <a:off x="1977302" y="3890870"/>
              <a:ext cx="8481871" cy="703678"/>
            </a:xfrm>
            <a:prstGeom prst="rect">
              <a:avLst/>
            </a:prstGeom>
            <a:solidFill>
              <a:srgbClr val="389F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961" dirty="0">
                  <a:solidFill>
                    <a:srgbClr val="FFFFFF"/>
                  </a:solidFill>
                  <a:latin typeface="Segoe UI" charset="0"/>
                  <a:ea typeface="Segoe UI" charset="0"/>
                  <a:cs typeface="Segoe UI" charset="0"/>
                </a:rPr>
                <a:t>Shared </a:t>
              </a:r>
              <a:r>
                <a:rPr lang="en-US" sz="1961" dirty="0" err="1">
                  <a:solidFill>
                    <a:srgbClr val="FFFFFF"/>
                  </a:solidFill>
                  <a:latin typeface="Segoe UI" charset="0"/>
                  <a:ea typeface="Segoe UI" charset="0"/>
                  <a:cs typeface="Segoe UI" charset="0"/>
                </a:rPr>
                <a:t>Xamarin.Forms</a:t>
              </a:r>
              <a:r>
                <a:rPr lang="en-US" sz="1961" dirty="0">
                  <a:solidFill>
                    <a:srgbClr val="FFFFFF"/>
                  </a:solidFill>
                  <a:latin typeface="Segoe UI" charset="0"/>
                  <a:ea typeface="Segoe UI" charset="0"/>
                  <a:cs typeface="Segoe UI" charset="0"/>
                </a:rPr>
                <a:t> UI</a:t>
              </a:r>
            </a:p>
          </p:txBody>
        </p:sp>
      </p:grpSp>
    </p:spTree>
    <p:extLst>
      <p:ext uri="{BB962C8B-B14F-4D97-AF65-F5344CB8AC3E}">
        <p14:creationId xmlns:p14="http://schemas.microsoft.com/office/powerpoint/2010/main" val="1461933401"/>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Graphics Library</a:t>
            </a:r>
            <a:endParaRPr lang="en-US" dirty="0"/>
          </a:p>
        </p:txBody>
      </p:sp>
      <p:sp>
        <p:nvSpPr>
          <p:cNvPr id="3" name="Text Placeholder 2"/>
          <p:cNvSpPr>
            <a:spLocks noGrp="1"/>
          </p:cNvSpPr>
          <p:nvPr>
            <p:ph type="body" sz="quarter" idx="10"/>
          </p:nvPr>
        </p:nvSpPr>
        <p:spPr>
          <a:xfrm>
            <a:off x="269241" y="1189494"/>
            <a:ext cx="5026562" cy="5648316"/>
          </a:xfrm>
        </p:spPr>
        <p:txBody>
          <a:bodyPr/>
          <a:lstStyle/>
          <a:p>
            <a:r>
              <a:rPr lang="en-US" dirty="0" err="1" smtClean="0"/>
              <a:t>Skia</a:t>
            </a:r>
            <a:endParaRPr lang="en-US" dirty="0" smtClean="0"/>
          </a:p>
          <a:p>
            <a:pPr lvl="1"/>
            <a:r>
              <a:rPr lang="en-US" dirty="0" smtClean="0"/>
              <a:t>The 2D graphics engine</a:t>
            </a:r>
          </a:p>
          <a:p>
            <a:pPr lvl="1"/>
            <a:r>
              <a:rPr lang="en-US" dirty="0" smtClean="0"/>
              <a:t>Powers Google Chrome and Android.</a:t>
            </a:r>
          </a:p>
          <a:p>
            <a:pPr lvl="1"/>
            <a:r>
              <a:rPr lang="en-US" dirty="0" smtClean="0"/>
              <a:t>Cross platform: Android, iOS, Mac, Windows.  Coming soon: UWP, </a:t>
            </a:r>
            <a:r>
              <a:rPr lang="en-US" dirty="0" err="1" smtClean="0"/>
              <a:t>tvOS</a:t>
            </a:r>
            <a:r>
              <a:rPr lang="en-US" dirty="0" smtClean="0"/>
              <a:t>.</a:t>
            </a:r>
          </a:p>
          <a:p>
            <a:pPr lvl="1"/>
            <a:endParaRPr lang="en-US" dirty="0" smtClean="0"/>
          </a:p>
          <a:p>
            <a:r>
              <a:rPr lang="en-US" dirty="0" smtClean="0"/>
              <a:t>Comprehensive</a:t>
            </a:r>
          </a:p>
          <a:p>
            <a:pPr lvl="1"/>
            <a:r>
              <a:rPr lang="en-US" dirty="0" smtClean="0"/>
              <a:t>Image loading and saving</a:t>
            </a:r>
          </a:p>
          <a:p>
            <a:pPr lvl="1"/>
            <a:r>
              <a:rPr lang="en-US" dirty="0" smtClean="0"/>
              <a:t>Immediate composited rendering mode</a:t>
            </a:r>
          </a:p>
          <a:p>
            <a:pPr lvl="1"/>
            <a:r>
              <a:rPr lang="en-US" dirty="0" smtClean="0"/>
              <a:t>GPU accelerated (where available/enabled)</a:t>
            </a:r>
          </a:p>
          <a:p>
            <a:pPr lvl="1"/>
            <a:r>
              <a:rPr lang="en-US" dirty="0" smtClean="0"/>
              <a:t>Custom effects and </a:t>
            </a:r>
            <a:r>
              <a:rPr lang="en-US" dirty="0" err="1" smtClean="0"/>
              <a:t>shaders</a:t>
            </a:r>
            <a:endParaRPr lang="en-US" dirty="0" smtClean="0"/>
          </a:p>
          <a:p>
            <a:pPr lvl="1"/>
            <a:endParaRPr lang="en-US" dirty="0" smtClean="0"/>
          </a:p>
          <a:p>
            <a:r>
              <a:rPr lang="en-US" dirty="0" smtClean="0"/>
              <a:t>Actively Developed</a:t>
            </a:r>
          </a:p>
          <a:p>
            <a:pPr lvl="1"/>
            <a:r>
              <a:rPr lang="en-US" dirty="0" smtClean="0"/>
              <a:t>Both </a:t>
            </a:r>
            <a:r>
              <a:rPr lang="en-US" dirty="0" err="1" smtClean="0"/>
              <a:t>Skia</a:t>
            </a:r>
            <a:r>
              <a:rPr lang="en-US" dirty="0" smtClean="0"/>
              <a:t> and the </a:t>
            </a:r>
            <a:r>
              <a:rPr lang="en-US" dirty="0" err="1" smtClean="0"/>
              <a:t>SkiaSharp</a:t>
            </a:r>
            <a:r>
              <a:rPr lang="en-US" dirty="0" smtClean="0"/>
              <a:t> bindings</a:t>
            </a:r>
            <a:br>
              <a:rPr lang="en-US" dirty="0" smtClean="0"/>
            </a:br>
            <a:r>
              <a:rPr lang="en-US" dirty="0" smtClean="0"/>
              <a:t>are in active development</a:t>
            </a:r>
            <a:endParaRPr lang="en-US" dirty="0"/>
          </a:p>
        </p:txBody>
      </p:sp>
      <p:sp>
        <p:nvSpPr>
          <p:cNvPr id="17" name="Rectangle 16"/>
          <p:cNvSpPr/>
          <p:nvPr/>
        </p:nvSpPr>
        <p:spPr>
          <a:xfrm>
            <a:off x="10319647" y="1350091"/>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dirty="0">
              <a:solidFill>
                <a:srgbClr val="FFFFFF"/>
              </a:solidFill>
              <a:latin typeface="Segoe UI" charset="0"/>
              <a:ea typeface="Segoe UI" charset="0"/>
              <a:cs typeface="Segoe UI" charset="0"/>
            </a:endParaRPr>
          </a:p>
        </p:txBody>
      </p:sp>
      <p:sp>
        <p:nvSpPr>
          <p:cNvPr id="14" name="Rectangle 13"/>
          <p:cNvSpPr/>
          <p:nvPr/>
        </p:nvSpPr>
        <p:spPr>
          <a:xfrm>
            <a:off x="8701087" y="1350091"/>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dirty="0">
              <a:solidFill>
                <a:srgbClr val="FFFFFF"/>
              </a:solidFill>
              <a:latin typeface="Segoe UI" charset="0"/>
              <a:ea typeface="Segoe UI" charset="0"/>
              <a:cs typeface="Segoe UI" charset="0"/>
            </a:endParaRPr>
          </a:p>
        </p:txBody>
      </p:sp>
      <p:sp>
        <p:nvSpPr>
          <p:cNvPr id="11" name="Rectangle 10"/>
          <p:cNvSpPr/>
          <p:nvPr/>
        </p:nvSpPr>
        <p:spPr>
          <a:xfrm>
            <a:off x="7083182" y="1350091"/>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dirty="0">
              <a:solidFill>
                <a:srgbClr val="FFFFFF"/>
              </a:solidFill>
              <a:latin typeface="Segoe UI" charset="0"/>
              <a:ea typeface="Segoe UI" charset="0"/>
              <a:cs typeface="Segoe UI" charset="0"/>
            </a:endParaRPr>
          </a:p>
        </p:txBody>
      </p:sp>
      <p:pic>
        <p:nvPicPr>
          <p:cNvPr id="6" name="Picture 5"/>
          <p:cNvPicPr>
            <a:picLocks/>
          </p:cNvPicPr>
          <p:nvPr/>
        </p:nvPicPr>
        <p:blipFill rotWithShape="1">
          <a:blip r:embed="rId2" cstate="print">
            <a:extLst>
              <a:ext uri="{28A0092B-C50C-407E-A947-70E740481C1C}">
                <a14:useLocalDpi xmlns:a14="http://schemas.microsoft.com/office/drawing/2010/main" val="0"/>
              </a:ext>
            </a:extLst>
          </a:blip>
          <a:srcRect l="47335" t="2610" r="10149" b="74994"/>
          <a:stretch/>
        </p:blipFill>
        <p:spPr>
          <a:xfrm>
            <a:off x="7287281" y="1541018"/>
            <a:ext cx="1059108" cy="1059108"/>
          </a:xfrm>
          <a:prstGeom prst="rect">
            <a:avLst/>
          </a:prstGeom>
        </p:spPr>
      </p:pic>
      <p:sp>
        <p:nvSpPr>
          <p:cNvPr id="8" name="Rectangle 7"/>
          <p:cNvSpPr/>
          <p:nvPr/>
        </p:nvSpPr>
        <p:spPr>
          <a:xfrm>
            <a:off x="5477802" y="1350091"/>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dirty="0">
              <a:solidFill>
                <a:srgbClr val="FFFFFF"/>
              </a:solidFill>
              <a:latin typeface="Segoe UI" charset="0"/>
              <a:ea typeface="Segoe UI" charset="0"/>
              <a:cs typeface="Segoe UI" charset="0"/>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t="3195" r="57217" b="75060"/>
          <a:stretch/>
        </p:blipFill>
        <p:spPr>
          <a:xfrm>
            <a:off x="5669132" y="1539226"/>
            <a:ext cx="1058303" cy="1062694"/>
          </a:xfrm>
          <a:prstGeom prst="rect">
            <a:avLst/>
          </a:prstGeom>
        </p:spPr>
      </p:pic>
      <p:sp>
        <p:nvSpPr>
          <p:cNvPr id="4" name="TextBox 3"/>
          <p:cNvSpPr txBox="1"/>
          <p:nvPr/>
        </p:nvSpPr>
        <p:spPr>
          <a:xfrm>
            <a:off x="5464462" y="2737821"/>
            <a:ext cx="1440962" cy="47597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gradFill>
                  <a:gsLst>
                    <a:gs pos="2917">
                      <a:srgbClr val="505050"/>
                    </a:gs>
                    <a:gs pos="30000">
                      <a:srgbClr val="505050"/>
                    </a:gs>
                  </a:gsLst>
                  <a:lin ang="5400000" scaled="0"/>
                </a:gradFill>
                <a:latin typeface="Segoe UI"/>
              </a:rPr>
              <a:t>Shapes</a:t>
            </a:r>
          </a:p>
        </p:txBody>
      </p:sp>
      <p:pic>
        <p:nvPicPr>
          <p:cNvPr id="10" name="Picture 9"/>
          <p:cNvPicPr>
            <a:picLocks/>
          </p:cNvPicPr>
          <p:nvPr/>
        </p:nvPicPr>
        <p:blipFill rotWithShape="1">
          <a:blip r:embed="rId2">
            <a:extLst>
              <a:ext uri="{28A0092B-C50C-407E-A947-70E740481C1C}">
                <a14:useLocalDpi xmlns:a14="http://schemas.microsoft.com/office/drawing/2010/main" val="0"/>
              </a:ext>
            </a:extLst>
          </a:blip>
          <a:srcRect l="3890" t="27453" r="57567" b="51831"/>
          <a:stretch/>
        </p:blipFill>
        <p:spPr>
          <a:xfrm>
            <a:off x="8892014" y="1541018"/>
            <a:ext cx="1059108" cy="1059108"/>
          </a:xfrm>
          <a:prstGeom prst="rect">
            <a:avLst/>
          </a:prstGeom>
        </p:spPr>
      </p:pic>
      <p:sp>
        <p:nvSpPr>
          <p:cNvPr id="12" name="TextBox 11"/>
          <p:cNvSpPr txBox="1"/>
          <p:nvPr/>
        </p:nvSpPr>
        <p:spPr>
          <a:xfrm>
            <a:off x="7080928" y="2737821"/>
            <a:ext cx="1440962" cy="47597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err="1">
                <a:gradFill>
                  <a:gsLst>
                    <a:gs pos="2917">
                      <a:srgbClr val="505050"/>
                    </a:gs>
                    <a:gs pos="30000">
                      <a:srgbClr val="505050"/>
                    </a:gs>
                  </a:gsLst>
                  <a:lin ang="5400000" scaled="0"/>
                </a:gradFill>
                <a:latin typeface="Segoe UI"/>
              </a:rPr>
              <a:t>Bézier</a:t>
            </a:r>
            <a:r>
              <a:rPr lang="en-US" sz="1372" dirty="0">
                <a:gradFill>
                  <a:gsLst>
                    <a:gs pos="2917">
                      <a:srgbClr val="505050"/>
                    </a:gs>
                    <a:gs pos="30000">
                      <a:srgbClr val="505050"/>
                    </a:gs>
                  </a:gsLst>
                  <a:lin ang="5400000" scaled="0"/>
                </a:gradFill>
                <a:latin typeface="Segoe UI"/>
              </a:rPr>
              <a:t> Curves</a:t>
            </a:r>
          </a:p>
        </p:txBody>
      </p:sp>
      <p:pic>
        <p:nvPicPr>
          <p:cNvPr id="13" name="Picture 12"/>
          <p:cNvPicPr>
            <a:picLocks/>
          </p:cNvPicPr>
          <p:nvPr/>
        </p:nvPicPr>
        <p:blipFill rotWithShape="1">
          <a:blip r:embed="rId2" cstate="print">
            <a:extLst>
              <a:ext uri="{28A0092B-C50C-407E-A947-70E740481C1C}">
                <a14:useLocalDpi xmlns:a14="http://schemas.microsoft.com/office/drawing/2010/main" val="0"/>
              </a:ext>
            </a:extLst>
          </a:blip>
          <a:srcRect l="47473" t="28036" r="13587" b="51650"/>
          <a:stretch/>
        </p:blipFill>
        <p:spPr>
          <a:xfrm>
            <a:off x="10507832" y="1541018"/>
            <a:ext cx="1059108" cy="1059108"/>
          </a:xfrm>
          <a:prstGeom prst="rect">
            <a:avLst/>
          </a:prstGeom>
        </p:spPr>
      </p:pic>
      <p:sp>
        <p:nvSpPr>
          <p:cNvPr id="15" name="TextBox 14"/>
          <p:cNvSpPr txBox="1"/>
          <p:nvPr/>
        </p:nvSpPr>
        <p:spPr>
          <a:xfrm>
            <a:off x="8701086" y="2722058"/>
            <a:ext cx="1440962" cy="66976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gradFill>
                  <a:gsLst>
                    <a:gs pos="2917">
                      <a:srgbClr val="505050"/>
                    </a:gs>
                    <a:gs pos="30000">
                      <a:srgbClr val="505050"/>
                    </a:gs>
                  </a:gsLst>
                  <a:lin ang="5400000" scaled="0"/>
                </a:gradFill>
                <a:latin typeface="Segoe UI"/>
              </a:rPr>
              <a:t>Translations &amp; Rotations</a:t>
            </a:r>
          </a:p>
        </p:txBody>
      </p:sp>
      <p:sp>
        <p:nvSpPr>
          <p:cNvPr id="18" name="TextBox 17"/>
          <p:cNvSpPr txBox="1"/>
          <p:nvPr/>
        </p:nvSpPr>
        <p:spPr>
          <a:xfrm>
            <a:off x="10319647" y="2722058"/>
            <a:ext cx="1440962" cy="66976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gradFill>
                  <a:gsLst>
                    <a:gs pos="2917">
                      <a:srgbClr val="505050"/>
                    </a:gs>
                    <a:gs pos="30000">
                      <a:srgbClr val="505050"/>
                    </a:gs>
                  </a:gsLst>
                  <a:lin ang="5400000" scaled="0"/>
                </a:gradFill>
                <a:latin typeface="Segoe UI"/>
              </a:rPr>
              <a:t>Text rendering</a:t>
            </a:r>
          </a:p>
        </p:txBody>
      </p:sp>
      <p:sp>
        <p:nvSpPr>
          <p:cNvPr id="19" name="Rectangle 18"/>
          <p:cNvSpPr/>
          <p:nvPr/>
        </p:nvSpPr>
        <p:spPr>
          <a:xfrm>
            <a:off x="10319647" y="3587250"/>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dirty="0">
              <a:solidFill>
                <a:srgbClr val="FFFFFF"/>
              </a:solidFill>
              <a:latin typeface="Segoe UI" charset="0"/>
              <a:ea typeface="Segoe UI" charset="0"/>
              <a:cs typeface="Segoe UI" charset="0"/>
            </a:endParaRPr>
          </a:p>
        </p:txBody>
      </p:sp>
      <p:sp>
        <p:nvSpPr>
          <p:cNvPr id="20" name="Rectangle 19"/>
          <p:cNvSpPr/>
          <p:nvPr/>
        </p:nvSpPr>
        <p:spPr>
          <a:xfrm>
            <a:off x="8701087" y="3587250"/>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dirty="0">
              <a:solidFill>
                <a:srgbClr val="FFFFFF"/>
              </a:solidFill>
              <a:latin typeface="Segoe UI" charset="0"/>
              <a:ea typeface="Segoe UI" charset="0"/>
              <a:cs typeface="Segoe UI" charset="0"/>
            </a:endParaRPr>
          </a:p>
        </p:txBody>
      </p:sp>
      <p:sp>
        <p:nvSpPr>
          <p:cNvPr id="21" name="Rectangle 20"/>
          <p:cNvSpPr/>
          <p:nvPr/>
        </p:nvSpPr>
        <p:spPr>
          <a:xfrm>
            <a:off x="7083182" y="3587250"/>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dirty="0">
              <a:solidFill>
                <a:srgbClr val="FFFFFF"/>
              </a:solidFill>
              <a:latin typeface="Segoe UI" charset="0"/>
              <a:ea typeface="Segoe UI" charset="0"/>
              <a:cs typeface="Segoe UI" charset="0"/>
            </a:endParaRPr>
          </a:p>
        </p:txBody>
      </p:sp>
      <p:sp>
        <p:nvSpPr>
          <p:cNvPr id="23" name="Rectangle 22"/>
          <p:cNvSpPr/>
          <p:nvPr/>
        </p:nvSpPr>
        <p:spPr>
          <a:xfrm>
            <a:off x="5477802" y="3587250"/>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dirty="0">
              <a:solidFill>
                <a:srgbClr val="FFFFFF"/>
              </a:solidFill>
              <a:latin typeface="Segoe UI" charset="0"/>
              <a:ea typeface="Segoe UI" charset="0"/>
              <a:cs typeface="Segoe UI" charset="0"/>
            </a:endParaRPr>
          </a:p>
        </p:txBody>
      </p:sp>
      <p:sp>
        <p:nvSpPr>
          <p:cNvPr id="25" name="TextBox 24"/>
          <p:cNvSpPr txBox="1"/>
          <p:nvPr/>
        </p:nvSpPr>
        <p:spPr>
          <a:xfrm>
            <a:off x="5464462" y="4974981"/>
            <a:ext cx="1440962" cy="66976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gradFill>
                  <a:gsLst>
                    <a:gs pos="2917">
                      <a:srgbClr val="505050"/>
                    </a:gs>
                    <a:gs pos="30000">
                      <a:srgbClr val="505050"/>
                    </a:gs>
                  </a:gsLst>
                  <a:lin ang="5400000" scaled="0"/>
                </a:gradFill>
                <a:latin typeface="Segoe UI"/>
              </a:rPr>
              <a:t>Discrete Path Effects</a:t>
            </a:r>
          </a:p>
        </p:txBody>
      </p:sp>
      <p:sp>
        <p:nvSpPr>
          <p:cNvPr id="27" name="TextBox 26"/>
          <p:cNvSpPr txBox="1"/>
          <p:nvPr/>
        </p:nvSpPr>
        <p:spPr>
          <a:xfrm>
            <a:off x="7080928" y="4974981"/>
            <a:ext cx="1440962" cy="66976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gradFill>
                  <a:gsLst>
                    <a:gs pos="2917">
                      <a:srgbClr val="505050"/>
                    </a:gs>
                    <a:gs pos="30000">
                      <a:srgbClr val="505050"/>
                    </a:gs>
                  </a:gsLst>
                  <a:lin ang="5400000" scaled="0"/>
                </a:gradFill>
                <a:latin typeface="Segoe UI"/>
              </a:rPr>
              <a:t>Composed Path Effects</a:t>
            </a:r>
          </a:p>
        </p:txBody>
      </p:sp>
      <p:sp>
        <p:nvSpPr>
          <p:cNvPr id="29" name="TextBox 28"/>
          <p:cNvSpPr txBox="1"/>
          <p:nvPr/>
        </p:nvSpPr>
        <p:spPr>
          <a:xfrm>
            <a:off x="8701086" y="4959218"/>
            <a:ext cx="1440962" cy="66976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gradFill>
                  <a:gsLst>
                    <a:gs pos="2917">
                      <a:srgbClr val="505050"/>
                    </a:gs>
                    <a:gs pos="30000">
                      <a:srgbClr val="505050"/>
                    </a:gs>
                  </a:gsLst>
                  <a:lin ang="5400000" scaled="0"/>
                </a:gradFill>
                <a:latin typeface="Segoe UI"/>
              </a:rPr>
              <a:t>Sum Path Effects</a:t>
            </a:r>
          </a:p>
        </p:txBody>
      </p:sp>
      <p:sp>
        <p:nvSpPr>
          <p:cNvPr id="30" name="TextBox 29"/>
          <p:cNvSpPr txBox="1"/>
          <p:nvPr/>
        </p:nvSpPr>
        <p:spPr>
          <a:xfrm>
            <a:off x="10319647" y="4959218"/>
            <a:ext cx="1440962" cy="47597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err="1">
                <a:gradFill>
                  <a:gsLst>
                    <a:gs pos="2917">
                      <a:srgbClr val="505050"/>
                    </a:gs>
                    <a:gs pos="30000">
                      <a:srgbClr val="505050"/>
                    </a:gs>
                  </a:gsLst>
                  <a:lin ang="5400000" scaled="0"/>
                </a:gradFill>
                <a:latin typeface="Segoe UI"/>
              </a:rPr>
              <a:t>Shaders</a:t>
            </a:r>
            <a:endParaRPr lang="en-US" sz="1372" dirty="0">
              <a:gradFill>
                <a:gsLst>
                  <a:gs pos="2917">
                    <a:srgbClr val="505050"/>
                  </a:gs>
                  <a:gs pos="30000">
                    <a:srgbClr val="505050"/>
                  </a:gs>
                </a:gsLst>
                <a:lin ang="5400000" scaled="0"/>
              </a:gradFill>
              <a:latin typeface="Segoe UI"/>
            </a:endParaRPr>
          </a:p>
        </p:txBody>
      </p:sp>
      <p:pic>
        <p:nvPicPr>
          <p:cNvPr id="31" name="Picture 30"/>
          <p:cNvPicPr>
            <a:picLocks/>
          </p:cNvPicPr>
          <p:nvPr/>
        </p:nvPicPr>
        <p:blipFill rotWithShape="1">
          <a:blip r:embed="rId2" cstate="print">
            <a:extLst>
              <a:ext uri="{28A0092B-C50C-407E-A947-70E740481C1C}">
                <a14:useLocalDpi xmlns:a14="http://schemas.microsoft.com/office/drawing/2010/main" val="0"/>
              </a:ext>
            </a:extLst>
          </a:blip>
          <a:srcRect l="3434" t="53801" r="56433" b="26489"/>
          <a:stretch/>
        </p:blipFill>
        <p:spPr>
          <a:xfrm>
            <a:off x="5668729" y="3778178"/>
            <a:ext cx="1059108" cy="1059108"/>
          </a:xfrm>
          <a:prstGeom prst="rect">
            <a:avLst/>
          </a:prstGeom>
        </p:spPr>
      </p:pic>
      <p:pic>
        <p:nvPicPr>
          <p:cNvPr id="32" name="Picture 31"/>
          <p:cNvPicPr>
            <a:picLocks/>
          </p:cNvPicPr>
          <p:nvPr/>
        </p:nvPicPr>
        <p:blipFill rotWithShape="1">
          <a:blip r:embed="rId2">
            <a:extLst>
              <a:ext uri="{28A0092B-C50C-407E-A947-70E740481C1C}">
                <a14:useLocalDpi xmlns:a14="http://schemas.microsoft.com/office/drawing/2010/main" val="0"/>
              </a:ext>
            </a:extLst>
          </a:blip>
          <a:srcRect l="50321" t="53713" r="11533" b="26375"/>
          <a:stretch/>
        </p:blipFill>
        <p:spPr>
          <a:xfrm>
            <a:off x="7274110" y="3778178"/>
            <a:ext cx="1059108" cy="1059108"/>
          </a:xfrm>
          <a:prstGeom prst="rect">
            <a:avLst/>
          </a:prstGeom>
        </p:spPr>
      </p:pic>
      <p:pic>
        <p:nvPicPr>
          <p:cNvPr id="33" name="Picture 32"/>
          <p:cNvPicPr>
            <a:picLocks/>
          </p:cNvPicPr>
          <p:nvPr/>
        </p:nvPicPr>
        <p:blipFill rotWithShape="1">
          <a:blip r:embed="rId2" cstate="print">
            <a:extLst>
              <a:ext uri="{28A0092B-C50C-407E-A947-70E740481C1C}">
                <a14:useLocalDpi xmlns:a14="http://schemas.microsoft.com/office/drawing/2010/main" val="0"/>
              </a:ext>
            </a:extLst>
          </a:blip>
          <a:srcRect l="3765" t="77655" r="55309"/>
          <a:stretch/>
        </p:blipFill>
        <p:spPr>
          <a:xfrm>
            <a:off x="8892014" y="3778178"/>
            <a:ext cx="1059108" cy="1059108"/>
          </a:xfrm>
          <a:prstGeom prst="rect">
            <a:avLst/>
          </a:prstGeom>
        </p:spPr>
      </p:pic>
      <p:pic>
        <p:nvPicPr>
          <p:cNvPr id="16" name="Picture 15"/>
          <p:cNvPicPr>
            <a:picLocks/>
          </p:cNvPicPr>
          <p:nvPr/>
        </p:nvPicPr>
        <p:blipFill rotWithShape="1">
          <a:blip r:embed="rId3" cstate="print">
            <a:extLst>
              <a:ext uri="{28A0092B-C50C-407E-A947-70E740481C1C}">
                <a14:useLocalDpi xmlns:a14="http://schemas.microsoft.com/office/drawing/2010/main" val="0"/>
              </a:ext>
            </a:extLst>
          </a:blip>
          <a:srcRect l="45884" t="76607" r="8819" b="465"/>
          <a:stretch/>
        </p:blipFill>
        <p:spPr>
          <a:xfrm>
            <a:off x="10510575" y="3778178"/>
            <a:ext cx="1059108" cy="1059108"/>
          </a:xfrm>
          <a:prstGeom prst="rect">
            <a:avLst/>
          </a:prstGeom>
        </p:spPr>
      </p:pic>
    </p:spTree>
    <p:extLst>
      <p:ext uri="{BB962C8B-B14F-4D97-AF65-F5344CB8AC3E}">
        <p14:creationId xmlns:p14="http://schemas.microsoft.com/office/powerpoint/2010/main" val="3442020219"/>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Retained Graphics Engine</a:t>
            </a:r>
            <a:endParaRPr lang="en-US" dirty="0"/>
          </a:p>
        </p:txBody>
      </p:sp>
      <p:sp>
        <p:nvSpPr>
          <p:cNvPr id="4" name="Text Placeholder 3"/>
          <p:cNvSpPr>
            <a:spLocks noGrp="1"/>
          </p:cNvSpPr>
          <p:nvPr>
            <p:ph type="body" sz="quarter" idx="10"/>
          </p:nvPr>
        </p:nvSpPr>
        <p:spPr>
          <a:xfrm>
            <a:off x="407153" y="1189494"/>
            <a:ext cx="5378548" cy="6233666"/>
          </a:xfrm>
        </p:spPr>
        <p:txBody>
          <a:bodyPr/>
          <a:lstStyle/>
          <a:p>
            <a:r>
              <a:rPr lang="en-US" dirty="0" err="1"/>
              <a:t>Urho</a:t>
            </a:r>
            <a:endParaRPr lang="en-US" dirty="0"/>
          </a:p>
          <a:p>
            <a:pPr lvl="1"/>
            <a:r>
              <a:rPr lang="en-US" dirty="0"/>
              <a:t>Retained 3D </a:t>
            </a:r>
            <a:r>
              <a:rPr lang="en-US" dirty="0" smtClean="0"/>
              <a:t>engine</a:t>
            </a:r>
          </a:p>
          <a:p>
            <a:pPr lvl="1"/>
            <a:endParaRPr lang="en-US" dirty="0"/>
          </a:p>
          <a:p>
            <a:pPr lvl="1"/>
            <a:r>
              <a:rPr lang="en-US" dirty="0"/>
              <a:t>Cross platform: Android, iOS, Mac, Windows.  Coming soon: UWP, </a:t>
            </a:r>
            <a:r>
              <a:rPr lang="en-US" dirty="0" err="1"/>
              <a:t>tvOS</a:t>
            </a:r>
            <a:r>
              <a:rPr lang="en-US" dirty="0"/>
              <a:t>.</a:t>
            </a:r>
          </a:p>
          <a:p>
            <a:pPr lvl="1"/>
            <a:endParaRPr lang="en-US" dirty="0"/>
          </a:p>
          <a:p>
            <a:r>
              <a:rPr lang="en-US" dirty="0"/>
              <a:t>Comprehensive</a:t>
            </a:r>
          </a:p>
          <a:p>
            <a:pPr lvl="1"/>
            <a:r>
              <a:rPr lang="en-US" dirty="0"/>
              <a:t>3D Scenes</a:t>
            </a:r>
          </a:p>
          <a:p>
            <a:pPr lvl="1"/>
            <a:r>
              <a:rPr lang="en-US" dirty="0"/>
              <a:t>Retained component system</a:t>
            </a:r>
          </a:p>
          <a:p>
            <a:pPr lvl="1"/>
            <a:r>
              <a:rPr lang="en-US" dirty="0"/>
              <a:t>GPU accelerated </a:t>
            </a:r>
          </a:p>
          <a:p>
            <a:pPr lvl="1"/>
            <a:r>
              <a:rPr lang="en-US" dirty="0"/>
              <a:t>Custom effects and </a:t>
            </a:r>
            <a:r>
              <a:rPr lang="en-US" dirty="0" err="1"/>
              <a:t>shaders</a:t>
            </a:r>
            <a:endParaRPr lang="en-US" dirty="0"/>
          </a:p>
          <a:p>
            <a:pPr lvl="1"/>
            <a:endParaRPr lang="en-US" dirty="0"/>
          </a:p>
          <a:p>
            <a:r>
              <a:rPr lang="en-US" dirty="0"/>
              <a:t>Actively Developed</a:t>
            </a:r>
          </a:p>
          <a:p>
            <a:pPr lvl="1"/>
            <a:r>
              <a:rPr lang="en-US" dirty="0"/>
              <a:t>Both </a:t>
            </a:r>
            <a:r>
              <a:rPr lang="en-US" dirty="0" err="1"/>
              <a:t>Urho</a:t>
            </a:r>
            <a:r>
              <a:rPr lang="en-US" dirty="0"/>
              <a:t> and the </a:t>
            </a:r>
            <a:r>
              <a:rPr lang="en-US" dirty="0" err="1"/>
              <a:t>UrhoSharp</a:t>
            </a:r>
            <a:r>
              <a:rPr lang="en-US" dirty="0"/>
              <a:t> bindings are in active development</a:t>
            </a:r>
          </a:p>
          <a:p>
            <a:endParaRPr lang="en-US" dirty="0"/>
          </a:p>
        </p:txBody>
      </p:sp>
      <p:pic>
        <p:nvPicPr>
          <p:cNvPr id="6" name="Picture 5"/>
          <p:cNvPicPr>
            <a:picLocks noChangeAspect="1"/>
          </p:cNvPicPr>
          <p:nvPr/>
        </p:nvPicPr>
        <p:blipFill>
          <a:blip r:embed="rId2"/>
          <a:stretch>
            <a:fillRect/>
          </a:stretch>
        </p:blipFill>
        <p:spPr>
          <a:xfrm>
            <a:off x="8092173" y="1059874"/>
            <a:ext cx="3120033" cy="5537259"/>
          </a:xfrm>
          <a:prstGeom prst="rect">
            <a:avLst/>
          </a:prstGeom>
        </p:spPr>
      </p:pic>
    </p:spTree>
    <p:extLst>
      <p:ext uri="{BB962C8B-B14F-4D97-AF65-F5344CB8AC3E}">
        <p14:creationId xmlns:p14="http://schemas.microsoft.com/office/powerpoint/2010/main" val="331574574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Ref returns and locals</a:t>
            </a:r>
            <a:endParaRPr lang="en-US" dirty="0"/>
          </a:p>
        </p:txBody>
      </p:sp>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2188" y="1326862"/>
            <a:ext cx="9060939" cy="5403312"/>
          </a:xfrm>
        </p:spPr>
      </p:pic>
    </p:spTree>
    <p:extLst>
      <p:ext uri="{BB962C8B-B14F-4D97-AF65-F5344CB8AC3E}">
        <p14:creationId xmlns:p14="http://schemas.microsoft.com/office/powerpoint/2010/main" val="7706457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Inspector</a:t>
            </a:r>
            <a:endParaRPr lang="en-US" dirty="0"/>
          </a:p>
        </p:txBody>
      </p:sp>
      <p:sp>
        <p:nvSpPr>
          <p:cNvPr id="4" name="Text Placeholder 3"/>
          <p:cNvSpPr>
            <a:spLocks noGrp="1"/>
          </p:cNvSpPr>
          <p:nvPr>
            <p:ph type="body" sz="quarter" idx="10"/>
          </p:nvPr>
        </p:nvSpPr>
        <p:spPr>
          <a:xfrm>
            <a:off x="269239" y="1189494"/>
            <a:ext cx="11653523" cy="4375032"/>
          </a:xfrm>
        </p:spPr>
        <p:txBody>
          <a:bodyPr/>
          <a:lstStyle/>
          <a:p>
            <a:r>
              <a:rPr lang="en-US" dirty="0" smtClean="0"/>
              <a:t>IDE support to inspect live applications</a:t>
            </a:r>
          </a:p>
          <a:p>
            <a:pPr lvl="1"/>
            <a:r>
              <a:rPr lang="en-US" dirty="0" smtClean="0"/>
              <a:t>Monitor your application live</a:t>
            </a:r>
          </a:p>
          <a:p>
            <a:pPr lvl="1"/>
            <a:r>
              <a:rPr lang="en-US" dirty="0" smtClean="0"/>
              <a:t>Execute C# code against a running application</a:t>
            </a:r>
          </a:p>
          <a:p>
            <a:pPr lvl="1"/>
            <a:r>
              <a:rPr lang="en-US" dirty="0" smtClean="0"/>
              <a:t>Make changes, explore your application</a:t>
            </a:r>
          </a:p>
          <a:p>
            <a:pPr lvl="1"/>
            <a:endParaRPr lang="en-US" dirty="0"/>
          </a:p>
          <a:p>
            <a:r>
              <a:rPr lang="en-US" dirty="0" smtClean="0"/>
              <a:t>Powered by Roslyn’s C#</a:t>
            </a:r>
          </a:p>
          <a:p>
            <a:endParaRPr lang="en-US" dirty="0"/>
          </a:p>
          <a:p>
            <a:r>
              <a:rPr lang="en-US" dirty="0" smtClean="0"/>
              <a:t>Cross Platform</a:t>
            </a:r>
          </a:p>
          <a:p>
            <a:pPr lvl="1"/>
            <a:r>
              <a:rPr lang="en-US" dirty="0" smtClean="0"/>
              <a:t>Supports Android, iOS, Mac and Windows</a:t>
            </a:r>
            <a:endParaRPr lang="en-US" dirty="0"/>
          </a:p>
        </p:txBody>
      </p:sp>
    </p:spTree>
    <p:extLst>
      <p:ext uri="{BB962C8B-B14F-4D97-AF65-F5344CB8AC3E}">
        <p14:creationId xmlns:p14="http://schemas.microsoft.com/office/powerpoint/2010/main" val="3496010938"/>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Workbooks</a:t>
            </a:r>
            <a:endParaRPr lang="en-US" dirty="0"/>
          </a:p>
        </p:txBody>
      </p:sp>
      <p:sp>
        <p:nvSpPr>
          <p:cNvPr id="4" name="Text Placeholder 3"/>
          <p:cNvSpPr>
            <a:spLocks noGrp="1"/>
          </p:cNvSpPr>
          <p:nvPr>
            <p:ph type="body" sz="quarter" idx="10"/>
          </p:nvPr>
        </p:nvSpPr>
        <p:spPr>
          <a:xfrm>
            <a:off x="269239" y="1189495"/>
            <a:ext cx="11653523" cy="5370729"/>
          </a:xfrm>
        </p:spPr>
        <p:txBody>
          <a:bodyPr/>
          <a:lstStyle/>
          <a:p>
            <a:r>
              <a:rPr lang="en-US" dirty="0" smtClean="0"/>
              <a:t>Bringing Interactive C# to the </a:t>
            </a:r>
            <a:r>
              <a:rPr lang="en-US" smtClean="0"/>
              <a:t>next level</a:t>
            </a:r>
          </a:p>
          <a:p>
            <a:endParaRPr lang="en-US" dirty="0" smtClean="0"/>
          </a:p>
          <a:p>
            <a:r>
              <a:rPr lang="en-US" dirty="0" smtClean="0"/>
              <a:t>Learn by experimentation</a:t>
            </a:r>
          </a:p>
          <a:p>
            <a:endParaRPr lang="en-US" dirty="0"/>
          </a:p>
          <a:p>
            <a:r>
              <a:rPr lang="en-US" dirty="0" smtClean="0"/>
              <a:t>Workbooks are live documents</a:t>
            </a:r>
          </a:p>
          <a:p>
            <a:pPr lvl="1"/>
            <a:r>
              <a:rPr lang="en-US" dirty="0" smtClean="0"/>
              <a:t>They contain Markdown text</a:t>
            </a:r>
          </a:p>
          <a:p>
            <a:pPr lvl="1"/>
            <a:r>
              <a:rPr lang="en-US" dirty="0" smtClean="0"/>
              <a:t>With embedded C# code</a:t>
            </a:r>
          </a:p>
          <a:p>
            <a:pPr lvl="1"/>
            <a:r>
              <a:rPr lang="en-US" dirty="0" smtClean="0"/>
              <a:t>The code executes on demand</a:t>
            </a:r>
          </a:p>
          <a:p>
            <a:pPr lvl="1"/>
            <a:r>
              <a:rPr lang="en-US" dirty="0" smtClean="0"/>
              <a:t>And re-executes any code after you make changes</a:t>
            </a:r>
          </a:p>
          <a:p>
            <a:pPr lvl="1"/>
            <a:endParaRPr lang="en-US" dirty="0"/>
          </a:p>
          <a:p>
            <a:pPr lvl="1"/>
            <a:endParaRPr lang="en-US" dirty="0" smtClean="0"/>
          </a:p>
        </p:txBody>
      </p:sp>
    </p:spTree>
    <p:extLst>
      <p:ext uri="{BB962C8B-B14F-4D97-AF65-F5344CB8AC3E}">
        <p14:creationId xmlns:p14="http://schemas.microsoft.com/office/powerpoint/2010/main" val="1129802315"/>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Authoring tests</a:t>
            </a:r>
            <a:endParaRPr lang="en-US" dirty="0"/>
          </a:p>
        </p:txBody>
      </p:sp>
      <p:sp>
        <p:nvSpPr>
          <p:cNvPr id="3" name="Text Placeholder 2"/>
          <p:cNvSpPr>
            <a:spLocks noGrp="1"/>
          </p:cNvSpPr>
          <p:nvPr>
            <p:ph type="body" sz="quarter" idx="10"/>
          </p:nvPr>
        </p:nvSpPr>
        <p:spPr>
          <a:xfrm>
            <a:off x="269239" y="1189495"/>
            <a:ext cx="11653523" cy="2715537"/>
          </a:xfrm>
        </p:spPr>
        <p:txBody>
          <a:bodyPr/>
          <a:lstStyle/>
          <a:p>
            <a:r>
              <a:rPr lang="en-US" dirty="0" smtClean="0"/>
              <a:t>Unit testing</a:t>
            </a:r>
          </a:p>
          <a:p>
            <a:r>
              <a:rPr lang="en-US" dirty="0" smtClean="0"/>
              <a:t>UI Testing</a:t>
            </a:r>
          </a:p>
          <a:p>
            <a:endParaRPr lang="en-US" dirty="0"/>
          </a:p>
          <a:p>
            <a:r>
              <a:rPr lang="en-US" dirty="0" smtClean="0"/>
              <a:t>Test Recorder</a:t>
            </a:r>
            <a:endParaRPr lang="en-US" dirty="0"/>
          </a:p>
        </p:txBody>
      </p:sp>
    </p:spTree>
    <p:extLst>
      <p:ext uri="{BB962C8B-B14F-4D97-AF65-F5344CB8AC3E}">
        <p14:creationId xmlns:p14="http://schemas.microsoft.com/office/powerpoint/2010/main" val="3672192554"/>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pl-PL" dirty="0" smtClean="0"/>
              <a:t>Visual Studio „15”</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99949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gradFill>
                  <a:gsLst>
                    <a:gs pos="2917">
                      <a:srgbClr val="FFFFFF"/>
                    </a:gs>
                    <a:gs pos="30000">
                      <a:srgbClr val="FFFFFF"/>
                    </a:gs>
                  </a:gsLst>
                  <a:lin ang="5400000" scaled="0"/>
                </a:gradFill>
              </a:rPr>
              <a:t>The Visual Studio family</a:t>
            </a:r>
          </a:p>
        </p:txBody>
      </p:sp>
      <p:sp>
        <p:nvSpPr>
          <p:cNvPr id="4" name="Rectangle 3"/>
          <p:cNvSpPr/>
          <p:nvPr/>
        </p:nvSpPr>
        <p:spPr bwMode="auto">
          <a:xfrm>
            <a:off x="568048" y="1522751"/>
            <a:ext cx="11020360" cy="351099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bwMode="auto">
          <a:xfrm>
            <a:off x="770503" y="1734259"/>
            <a:ext cx="3357864" cy="30967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9012" tIns="191210" rIns="239012" bIns="191210" numCol="1" spcCol="0" rtlCol="0" fromWordArt="0" anchor="t" anchorCtr="0" forceAA="0" compatLnSpc="1">
            <a:prstTxWarp prst="textNoShape">
              <a:avLst/>
            </a:prstTxWarp>
            <a:noAutofit/>
          </a:bodyPr>
          <a:lstStyle/>
          <a:p>
            <a:pPr algn="ctr" defTabSz="1218599" fontAlgn="base">
              <a:lnSpc>
                <a:spcPct val="90000"/>
              </a:lnSpc>
              <a:spcBef>
                <a:spcPct val="0"/>
              </a:spcBef>
              <a:spcAft>
                <a:spcPct val="0"/>
              </a:spcAft>
              <a:defRPr/>
            </a:pPr>
            <a:endParaRPr lang="en-US" sz="313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p:cNvSpPr/>
          <p:nvPr/>
        </p:nvSpPr>
        <p:spPr bwMode="auto">
          <a:xfrm>
            <a:off x="7991703" y="1734259"/>
            <a:ext cx="3357864" cy="30967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9012" tIns="191210" rIns="239012" bIns="191210" numCol="1" spcCol="0" rtlCol="0" fromWordArt="0" anchor="t" anchorCtr="0" forceAA="0" compatLnSpc="1">
            <a:prstTxWarp prst="textNoShape">
              <a:avLst/>
            </a:prstTxWarp>
            <a:noAutofit/>
          </a:bodyPr>
          <a:lstStyle/>
          <a:p>
            <a:pPr algn="ctr" defTabSz="1218599" fontAlgn="base">
              <a:lnSpc>
                <a:spcPct val="90000"/>
              </a:lnSpc>
              <a:spcBef>
                <a:spcPct val="0"/>
              </a:spcBef>
              <a:spcAft>
                <a:spcPct val="0"/>
              </a:spcAft>
              <a:defRPr/>
            </a:pPr>
            <a:endParaRPr lang="en-US" sz="313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a:off x="4412056" y="1734259"/>
            <a:ext cx="3357864" cy="30967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9012" tIns="191210" rIns="239012" bIns="191210" numCol="1" spcCol="0" rtlCol="0" fromWordArt="0" anchor="t" anchorCtr="0" forceAA="0" compatLnSpc="1">
            <a:prstTxWarp prst="textNoShape">
              <a:avLst/>
            </a:prstTxWarp>
            <a:noAutofit/>
          </a:bodyPr>
          <a:lstStyle/>
          <a:p>
            <a:pPr algn="ctr" defTabSz="1218599" fontAlgn="base">
              <a:lnSpc>
                <a:spcPct val="90000"/>
              </a:lnSpc>
              <a:spcBef>
                <a:spcPct val="0"/>
              </a:spcBef>
              <a:spcAft>
                <a:spcPct val="0"/>
              </a:spcAft>
              <a:defRPr/>
            </a:pPr>
            <a:endParaRPr lang="en-US" sz="313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 name="Picture 1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165664" y="2414133"/>
            <a:ext cx="2382089" cy="674658"/>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778048" y="3863417"/>
            <a:ext cx="3342777" cy="667820"/>
            <a:chOff x="821983" y="4191000"/>
            <a:chExt cx="3409807" cy="681211"/>
          </a:xfrm>
        </p:grpSpPr>
        <p:sp>
          <p:nvSpPr>
            <p:cNvPr id="16" name="Title 2"/>
            <p:cNvSpPr txBox="1">
              <a:spLocks/>
            </p:cNvSpPr>
            <p:nvPr/>
          </p:nvSpPr>
          <p:spPr>
            <a:xfrm>
              <a:off x="821983" y="4324435"/>
              <a:ext cx="3394418" cy="547776"/>
            </a:xfrm>
            <a:prstGeom prst="rect">
              <a:avLst/>
            </a:prstGeom>
            <a:noFill/>
          </p:spPr>
          <p:txBody>
            <a:bodyPr vert="horz" wrap="square" lIns="194986" tIns="121866" rIns="194986" bIns="121866"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algn="ctr" defTabSz="914098">
                <a:lnSpc>
                  <a:spcPct val="100000"/>
                </a:lnSpc>
                <a:defRPr/>
              </a:pPr>
              <a:r>
                <a:rPr lang="en-US" sz="1765" spc="0" dirty="0">
                  <a:gradFill>
                    <a:gsLst>
                      <a:gs pos="0">
                        <a:srgbClr val="00BCF2">
                          <a:lumMod val="20000"/>
                          <a:lumOff val="80000"/>
                        </a:srgbClr>
                      </a:gs>
                      <a:gs pos="100000">
                        <a:srgbClr val="00BCF2">
                          <a:lumMod val="20000"/>
                          <a:lumOff val="80000"/>
                        </a:srgbClr>
                      </a:gs>
                    </a:gsLst>
                    <a:lin ang="5400000" scaled="1"/>
                  </a:gradFill>
                  <a:latin typeface="Segoe UI Semilight" panose="020B0402040204020203" pitchFamily="34" charset="0"/>
                  <a:cs typeface="Segoe UI Semilight" panose="020B0402040204020203" pitchFamily="34" charset="0"/>
                </a:rPr>
                <a:t>Most complete developer IDE</a:t>
              </a:r>
            </a:p>
          </p:txBody>
        </p:sp>
        <p:cxnSp>
          <p:nvCxnSpPr>
            <p:cNvPr id="17" name="Straight Connector 16"/>
            <p:cNvCxnSpPr/>
            <p:nvPr/>
          </p:nvCxnSpPr>
          <p:spPr>
            <a:xfrm>
              <a:off x="821983" y="4191000"/>
              <a:ext cx="3409807"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393977" y="3863417"/>
            <a:ext cx="3328865" cy="667820"/>
            <a:chOff x="4503785" y="4191000"/>
            <a:chExt cx="3395616" cy="681211"/>
          </a:xfrm>
        </p:grpSpPr>
        <p:sp>
          <p:nvSpPr>
            <p:cNvPr id="19" name="Title 2"/>
            <p:cNvSpPr txBox="1">
              <a:spLocks/>
            </p:cNvSpPr>
            <p:nvPr/>
          </p:nvSpPr>
          <p:spPr>
            <a:xfrm>
              <a:off x="4504983" y="4324435"/>
              <a:ext cx="3394418" cy="547776"/>
            </a:xfrm>
            <a:prstGeom prst="rect">
              <a:avLst/>
            </a:prstGeom>
            <a:noFill/>
          </p:spPr>
          <p:txBody>
            <a:bodyPr vert="horz" wrap="square" lIns="194986" tIns="121866" rIns="194986" bIns="121866"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algn="ctr" defTabSz="914098">
                <a:lnSpc>
                  <a:spcPct val="100000"/>
                </a:lnSpc>
                <a:defRPr/>
              </a:pPr>
              <a:r>
                <a:rPr lang="en-US" sz="1765" spc="0" dirty="0">
                  <a:gradFill>
                    <a:gsLst>
                      <a:gs pos="0">
                        <a:srgbClr val="00BCF2">
                          <a:lumMod val="20000"/>
                          <a:lumOff val="80000"/>
                        </a:srgbClr>
                      </a:gs>
                      <a:gs pos="100000">
                        <a:srgbClr val="00BCF2">
                          <a:lumMod val="20000"/>
                          <a:lumOff val="80000"/>
                        </a:srgbClr>
                      </a:gs>
                    </a:gsLst>
                    <a:lin ang="5400000" scaled="1"/>
                  </a:gradFill>
                  <a:latin typeface="Segoe UI Semilight" panose="020B0402040204020203" pitchFamily="34" charset="0"/>
                  <a:cs typeface="Segoe UI Semilight" panose="020B0402040204020203" pitchFamily="34" charset="0"/>
                </a:rPr>
                <a:t>Code Optimized Editor</a:t>
              </a:r>
            </a:p>
          </p:txBody>
        </p:sp>
        <p:cxnSp>
          <p:nvCxnSpPr>
            <p:cNvPr id="20" name="Straight Connector 19"/>
            <p:cNvCxnSpPr/>
            <p:nvPr/>
          </p:nvCxnSpPr>
          <p:spPr>
            <a:xfrm>
              <a:off x="4503785" y="4191000"/>
              <a:ext cx="3395616"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7888849" y="3863417"/>
            <a:ext cx="3501994" cy="667820"/>
            <a:chOff x="8099084" y="4191000"/>
            <a:chExt cx="3572216" cy="681211"/>
          </a:xfrm>
        </p:grpSpPr>
        <p:sp>
          <p:nvSpPr>
            <p:cNvPr id="22" name="Title 2"/>
            <p:cNvSpPr txBox="1">
              <a:spLocks/>
            </p:cNvSpPr>
            <p:nvPr/>
          </p:nvSpPr>
          <p:spPr>
            <a:xfrm>
              <a:off x="8099084" y="4324435"/>
              <a:ext cx="3572216" cy="547776"/>
            </a:xfrm>
            <a:prstGeom prst="rect">
              <a:avLst/>
            </a:prstGeom>
            <a:noFill/>
          </p:spPr>
          <p:txBody>
            <a:bodyPr vert="horz" wrap="square" lIns="194986" tIns="121866" rIns="194986" bIns="121866"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algn="ctr" defTabSz="914098">
                <a:lnSpc>
                  <a:spcPct val="100000"/>
                </a:lnSpc>
                <a:defRPr/>
              </a:pPr>
              <a:r>
                <a:rPr lang="en-US" sz="1765" spc="0" dirty="0">
                  <a:gradFill>
                    <a:gsLst>
                      <a:gs pos="0">
                        <a:srgbClr val="00BCF2">
                          <a:lumMod val="20000"/>
                          <a:lumOff val="80000"/>
                        </a:srgbClr>
                      </a:gs>
                      <a:gs pos="100000">
                        <a:srgbClr val="00BCF2">
                          <a:lumMod val="20000"/>
                          <a:lumOff val="80000"/>
                        </a:srgbClr>
                      </a:gs>
                    </a:gsLst>
                    <a:lin ang="5400000" scaled="1"/>
                  </a:gradFill>
                  <a:latin typeface="Segoe UI Semilight" panose="020B0402040204020203" pitchFamily="34" charset="0"/>
                  <a:cs typeface="Segoe UI Semilight" panose="020B0402040204020203" pitchFamily="34" charset="0"/>
                  <a:sym typeface="Wingdings" panose="05000000000000000000" pitchFamily="2" charset="2"/>
                </a:rPr>
                <a:t>Cloud services for teams</a:t>
              </a:r>
            </a:p>
          </p:txBody>
        </p:sp>
        <p:cxnSp>
          <p:nvCxnSpPr>
            <p:cNvPr id="23" name="Straight Connector 22"/>
            <p:cNvCxnSpPr/>
            <p:nvPr/>
          </p:nvCxnSpPr>
          <p:spPr>
            <a:xfrm>
              <a:off x="8200976" y="4191000"/>
              <a:ext cx="3425196"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Title 1"/>
          <p:cNvSpPr txBox="1">
            <a:spLocks/>
          </p:cNvSpPr>
          <p:nvPr/>
        </p:nvSpPr>
        <p:spPr>
          <a:xfrm>
            <a:off x="568048" y="5270761"/>
            <a:ext cx="11020360" cy="698109"/>
          </a:xfrm>
          <a:prstGeom prst="rect">
            <a:avLst/>
          </a:prstGeom>
        </p:spPr>
        <p:txBody>
          <a:bodyPr vert="horz" lIns="91323" tIns="45661" rIns="91323" bIns="45661" rtlCol="0" anchor="t">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defTabSz="896386">
              <a:lnSpc>
                <a:spcPct val="100000"/>
              </a:lnSpc>
              <a:defRPr/>
            </a:pPr>
            <a:r>
              <a:rPr lang="en-US" sz="3725" dirty="0">
                <a:gradFill>
                  <a:gsLst>
                    <a:gs pos="2917">
                      <a:srgbClr val="FFFFFF"/>
                    </a:gs>
                    <a:gs pos="30000">
                      <a:srgbClr val="FFFFFF"/>
                    </a:gs>
                  </a:gsLst>
                  <a:lin ang="5400000" scaled="0"/>
                </a:gradFill>
                <a:latin typeface="Segoe UI Light"/>
              </a:rPr>
              <a:t>Best-in-class tools for </a:t>
            </a:r>
            <a:r>
              <a:rPr lang="en-US" sz="3725" dirty="0">
                <a:gradFill>
                  <a:gsLst>
                    <a:gs pos="2917">
                      <a:srgbClr val="FFFFFF"/>
                    </a:gs>
                    <a:gs pos="30000">
                      <a:srgbClr val="FFFFFF"/>
                    </a:gs>
                  </a:gsLst>
                  <a:lin ang="5400000" scaled="0"/>
                </a:gradFill>
                <a:latin typeface="Segoe UI Light"/>
                <a:cs typeface="Segoe UI Semibold" panose="020B0702040204020203" pitchFamily="34" charset="0"/>
              </a:rPr>
              <a:t>every</a:t>
            </a:r>
            <a:r>
              <a:rPr lang="en-US" sz="3725" dirty="0">
                <a:gradFill>
                  <a:gsLst>
                    <a:gs pos="2917">
                      <a:srgbClr val="FFFFFF"/>
                    </a:gs>
                    <a:gs pos="30000">
                      <a:srgbClr val="FFFFFF"/>
                    </a:gs>
                  </a:gsLst>
                  <a:lin ang="5400000" scaled="0"/>
                </a:gradFill>
                <a:latin typeface="Segoe UI Light"/>
              </a:rPr>
              <a:t> developer and every team</a:t>
            </a:r>
          </a:p>
        </p:txBody>
      </p:sp>
      <p:grpSp>
        <p:nvGrpSpPr>
          <p:cNvPr id="8" name="Group 7"/>
          <p:cNvGrpSpPr/>
          <p:nvPr/>
        </p:nvGrpSpPr>
        <p:grpSpPr>
          <a:xfrm>
            <a:off x="4469718" y="2414133"/>
            <a:ext cx="2958152" cy="674658"/>
            <a:chOff x="4503785" y="2611055"/>
            <a:chExt cx="3017469" cy="688186"/>
          </a:xfrm>
        </p:grpSpPr>
        <p:sp>
          <p:nvSpPr>
            <p:cNvPr id="29" name="TextBox 28"/>
            <p:cNvSpPr txBox="1"/>
            <p:nvPr/>
          </p:nvSpPr>
          <p:spPr>
            <a:xfrm>
              <a:off x="4825248" y="2800796"/>
              <a:ext cx="2696006" cy="346249"/>
            </a:xfrm>
            <a:prstGeom prst="rect">
              <a:avLst/>
            </a:prstGeom>
            <a:noFill/>
          </p:spPr>
          <p:txBody>
            <a:bodyPr wrap="square" lIns="0" tIns="0" rIns="0" bIns="0" rtlCol="0">
              <a:spAutoFit/>
            </a:bodyPr>
            <a:lstStyle/>
            <a:p>
              <a:pPr algn="r" defTabSz="878258">
                <a:lnSpc>
                  <a:spcPct val="90000"/>
                </a:lnSpc>
                <a:defRPr/>
              </a:pPr>
              <a:r>
                <a:rPr lang="en-US" sz="2451" kern="0" spc="-49" dirty="0">
                  <a:gradFill>
                    <a:gsLst>
                      <a:gs pos="0">
                        <a:srgbClr val="FFFFFF"/>
                      </a:gs>
                      <a:gs pos="100000">
                        <a:srgbClr val="FFFFFF"/>
                      </a:gs>
                    </a:gsLst>
                    <a:lin ang="5400000" scaled="1"/>
                  </a:gradFill>
                  <a:latin typeface="Segoe UI"/>
                  <a:cs typeface="Segoe UI" panose="020B0502040204020203" pitchFamily="34" charset="0"/>
                </a:rPr>
                <a:t>Code</a:t>
              </a:r>
            </a:p>
          </p:txBody>
        </p:sp>
        <p:pic>
          <p:nvPicPr>
            <p:cNvPr id="30" name="Picture 29"/>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03785" y="2611055"/>
              <a:ext cx="2429855" cy="68818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8262360" y="2414134"/>
            <a:ext cx="2794593" cy="864896"/>
            <a:chOff x="8200976" y="2611055"/>
            <a:chExt cx="2850630" cy="882239"/>
          </a:xfrm>
        </p:grpSpPr>
        <p:sp>
          <p:nvSpPr>
            <p:cNvPr id="31" name="TextBox 30"/>
            <p:cNvSpPr txBox="1"/>
            <p:nvPr/>
          </p:nvSpPr>
          <p:spPr>
            <a:xfrm>
              <a:off x="8863017" y="3147045"/>
              <a:ext cx="2188589" cy="346249"/>
            </a:xfrm>
            <a:prstGeom prst="rect">
              <a:avLst/>
            </a:prstGeom>
            <a:noFill/>
          </p:spPr>
          <p:txBody>
            <a:bodyPr wrap="square" lIns="0" tIns="0" rIns="0" bIns="0" rtlCol="0">
              <a:spAutoFit/>
            </a:bodyPr>
            <a:lstStyle/>
            <a:p>
              <a:pPr defTabSz="878258">
                <a:lnSpc>
                  <a:spcPct val="90000"/>
                </a:lnSpc>
                <a:defRPr/>
              </a:pPr>
              <a:r>
                <a:rPr lang="en-US" sz="2451" kern="0" spc="-49" dirty="0">
                  <a:gradFill>
                    <a:gsLst>
                      <a:gs pos="0">
                        <a:srgbClr val="FFFFFF"/>
                      </a:gs>
                      <a:gs pos="100000">
                        <a:srgbClr val="FFFFFF"/>
                      </a:gs>
                    </a:gsLst>
                    <a:lin ang="5400000" scaled="1"/>
                  </a:gradFill>
                  <a:latin typeface="Segoe UI"/>
                  <a:cs typeface="Segoe UI" panose="020B0502040204020203" pitchFamily="34" charset="0"/>
                </a:rPr>
                <a:t>Team Services</a:t>
              </a:r>
            </a:p>
          </p:txBody>
        </p:sp>
        <p:pic>
          <p:nvPicPr>
            <p:cNvPr id="32" name="Picture 3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200976" y="2611055"/>
              <a:ext cx="2429855" cy="688186"/>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8223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6"/>
                                        </p:tgtEl>
                                        <p:attrNameLst>
                                          <p:attrName>style.color</p:attrName>
                                        </p:attrNameLst>
                                      </p:cBhvr>
                                      <p:to>
                                        <a:srgbClr val="7F7F7F"/>
                                      </p:to>
                                    </p:animClr>
                                    <p:animClr clrSpc="rgb" dir="cw">
                                      <p:cBhvr>
                                        <p:cTn id="7" dur="500" fill="hold"/>
                                        <p:tgtEl>
                                          <p:spTgt spid="6"/>
                                        </p:tgtEl>
                                        <p:attrNameLst>
                                          <p:attrName>fillcolor</p:attrName>
                                        </p:attrNameLst>
                                      </p:cBhvr>
                                      <p:to>
                                        <a:srgbClr val="7F7F7F"/>
                                      </p:to>
                                    </p:animClr>
                                    <p:set>
                                      <p:cBhvr>
                                        <p:cTn id="8" dur="500" fill="hold"/>
                                        <p:tgtEl>
                                          <p:spTgt spid="6"/>
                                        </p:tgtEl>
                                        <p:attrNameLst>
                                          <p:attrName>fill.type</p:attrName>
                                        </p:attrNameLst>
                                      </p:cBhvr>
                                      <p:to>
                                        <p:strVal val="solid"/>
                                      </p:to>
                                    </p:set>
                                    <p:set>
                                      <p:cBhvr>
                                        <p:cTn id="9" dur="500" fill="hold"/>
                                        <p:tgtEl>
                                          <p:spTgt spid="6"/>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7"/>
                                        </p:tgtEl>
                                        <p:attrNameLst>
                                          <p:attrName>style.color</p:attrName>
                                        </p:attrNameLst>
                                      </p:cBhvr>
                                      <p:to>
                                        <a:srgbClr val="7F7F7F"/>
                                      </p:to>
                                    </p:animClr>
                                    <p:animClr clrSpc="rgb" dir="cw">
                                      <p:cBhvr>
                                        <p:cTn id="12" dur="500" fill="hold"/>
                                        <p:tgtEl>
                                          <p:spTgt spid="7"/>
                                        </p:tgtEl>
                                        <p:attrNameLst>
                                          <p:attrName>fillcolor</p:attrName>
                                        </p:attrNameLst>
                                      </p:cBhvr>
                                      <p:to>
                                        <a:srgbClr val="7F7F7F"/>
                                      </p:to>
                                    </p:animClr>
                                    <p:set>
                                      <p:cBhvr>
                                        <p:cTn id="13" dur="500" fill="hold"/>
                                        <p:tgtEl>
                                          <p:spTgt spid="7"/>
                                        </p:tgtEl>
                                        <p:attrNameLst>
                                          <p:attrName>fill.type</p:attrName>
                                        </p:attrNameLst>
                                      </p:cBhvr>
                                      <p:to>
                                        <p:strVal val="solid"/>
                                      </p:to>
                                    </p:set>
                                    <p:set>
                                      <p:cBhvr>
                                        <p:cTn id="14" dur="500" fill="hold"/>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4411" t="7560" r="8193" b="12412"/>
          <a:stretch/>
        </p:blipFill>
        <p:spPr>
          <a:xfrm>
            <a:off x="-29570" y="320461"/>
            <a:ext cx="8166289" cy="6395429"/>
          </a:xfrm>
          <a:prstGeom prst="rect">
            <a:avLst/>
          </a:prstGeom>
        </p:spPr>
      </p:pic>
      <p:sp>
        <p:nvSpPr>
          <p:cNvPr id="5" name="Title 2"/>
          <p:cNvSpPr>
            <a:spLocks noGrp="1"/>
          </p:cNvSpPr>
          <p:nvPr>
            <p:ph type="title" idx="4294967295"/>
          </p:nvPr>
        </p:nvSpPr>
        <p:spPr>
          <a:xfrm>
            <a:off x="5964238" y="1252538"/>
            <a:ext cx="6227762" cy="865187"/>
          </a:xfrm>
        </p:spPr>
        <p:txBody>
          <a:bodyPr/>
          <a:lstStyle/>
          <a:p>
            <a:r>
              <a:rPr lang="en-US" sz="3725" dirty="0">
                <a:gradFill>
                  <a:gsLst>
                    <a:gs pos="0">
                      <a:schemeClr val="tx1"/>
                    </a:gs>
                    <a:gs pos="100000">
                      <a:schemeClr val="tx1"/>
                    </a:gs>
                  </a:gsLst>
                </a:gradFill>
              </a:rPr>
              <a:t>Visual Studio momentum</a:t>
            </a:r>
          </a:p>
        </p:txBody>
      </p:sp>
      <p:sp>
        <p:nvSpPr>
          <p:cNvPr id="6" name="Rectangle 5"/>
          <p:cNvSpPr/>
          <p:nvPr/>
        </p:nvSpPr>
        <p:spPr>
          <a:xfrm>
            <a:off x="5963604" y="2350186"/>
            <a:ext cx="5618818" cy="512935"/>
          </a:xfrm>
          <a:prstGeom prst="rect">
            <a:avLst/>
          </a:prstGeom>
        </p:spPr>
        <p:txBody>
          <a:bodyPr wrap="none" lIns="179081">
            <a:spAutoFit/>
          </a:bodyPr>
          <a:lstStyle/>
          <a:p>
            <a:pPr defTabSz="913308">
              <a:defRPr/>
            </a:pPr>
            <a:r>
              <a:rPr lang="en-US" sz="2745" kern="0" spc="-59" dirty="0">
                <a:ln w="3175">
                  <a:noFill/>
                </a:ln>
                <a:gradFill>
                  <a:gsLst>
                    <a:gs pos="0">
                      <a:srgbClr val="FFFFFF"/>
                    </a:gs>
                    <a:gs pos="100000">
                      <a:srgbClr val="FFFFFF"/>
                    </a:gs>
                  </a:gsLst>
                  <a:lin ang="5400000" scaled="0"/>
                </a:gradFill>
                <a:latin typeface="Segoe UI Light"/>
                <a:cs typeface="Segoe UI" pitchFamily="34" charset="0"/>
              </a:rPr>
              <a:t>12.7M+ Visual Studio 2015 downloads</a:t>
            </a:r>
          </a:p>
        </p:txBody>
      </p:sp>
      <p:sp>
        <p:nvSpPr>
          <p:cNvPr id="7" name="Rectangle 6"/>
          <p:cNvSpPr/>
          <p:nvPr/>
        </p:nvSpPr>
        <p:spPr>
          <a:xfrm>
            <a:off x="5963603" y="3199734"/>
            <a:ext cx="3914065" cy="512935"/>
          </a:xfrm>
          <a:prstGeom prst="rect">
            <a:avLst/>
          </a:prstGeom>
        </p:spPr>
        <p:txBody>
          <a:bodyPr wrap="none" lIns="179081">
            <a:spAutoFit/>
          </a:bodyPr>
          <a:lstStyle/>
          <a:p>
            <a:pPr defTabSz="913308">
              <a:defRPr/>
            </a:pPr>
            <a:r>
              <a:rPr lang="en-US" sz="2745" kern="0" dirty="0">
                <a:ln w="3175">
                  <a:noFill/>
                </a:ln>
                <a:gradFill>
                  <a:gsLst>
                    <a:gs pos="0">
                      <a:srgbClr val="FFFFFF"/>
                    </a:gs>
                    <a:gs pos="100000">
                      <a:srgbClr val="FFFFFF"/>
                    </a:gs>
                  </a:gsLst>
                  <a:lin ang="5400000" scaled="0"/>
                </a:gradFill>
                <a:latin typeface="Segoe UI Light"/>
                <a:cs typeface="Segoe UI" pitchFamily="34" charset="0"/>
              </a:rPr>
              <a:t>6K+ extensions in gallery</a:t>
            </a:r>
          </a:p>
        </p:txBody>
      </p:sp>
      <p:sp>
        <p:nvSpPr>
          <p:cNvPr id="8" name="Rectangle 7"/>
          <p:cNvSpPr/>
          <p:nvPr/>
        </p:nvSpPr>
        <p:spPr>
          <a:xfrm>
            <a:off x="5963604" y="4049282"/>
            <a:ext cx="6063865" cy="512935"/>
          </a:xfrm>
          <a:prstGeom prst="rect">
            <a:avLst/>
          </a:prstGeom>
        </p:spPr>
        <p:txBody>
          <a:bodyPr wrap="none" lIns="179081">
            <a:spAutoFit/>
          </a:bodyPr>
          <a:lstStyle/>
          <a:p>
            <a:pPr defTabSz="913308">
              <a:defRPr/>
            </a:pPr>
            <a:r>
              <a:rPr lang="en-US" sz="2745" kern="0" dirty="0">
                <a:ln w="3175">
                  <a:noFill/>
                </a:ln>
                <a:gradFill>
                  <a:gsLst>
                    <a:gs pos="0">
                      <a:srgbClr val="FFFFFF"/>
                    </a:gs>
                    <a:gs pos="100000">
                      <a:srgbClr val="FFFFFF"/>
                    </a:gs>
                  </a:gsLst>
                  <a:lin ang="5400000" scaled="0"/>
                </a:gradFill>
                <a:latin typeface="Segoe UI Light"/>
                <a:cs typeface="Segoe UI" pitchFamily="34" charset="0"/>
              </a:rPr>
              <a:t>950K+ extension downloads per month</a:t>
            </a:r>
          </a:p>
        </p:txBody>
      </p:sp>
    </p:spTree>
    <p:extLst>
      <p:ext uri="{BB962C8B-B14F-4D97-AF65-F5344CB8AC3E}">
        <p14:creationId xmlns:p14="http://schemas.microsoft.com/office/powerpoint/2010/main" val="192156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21751E-6 3.5497E-6 L 4.21751E-6 0.032 " pathEditMode="relative" rAng="0" ptsTypes="AA">
                                      <p:cBhvr>
                                        <p:cTn id="9" dur="500" spd="-100000" fill="hold"/>
                                        <p:tgtEl>
                                          <p:spTgt spid="6"/>
                                        </p:tgtEl>
                                        <p:attrNameLst>
                                          <p:attrName>ppt_x</p:attrName>
                                          <p:attrName>ppt_y</p:attrName>
                                        </p:attrNameLst>
                                      </p:cBhvr>
                                      <p:rCtr x="0" y="1589"/>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100"/>
                                  </p:stCondLst>
                                  <p:childTnLst>
                                    <p:animMotion origin="layout" path="M -4.84555E-6 1.62506E-6 L -4.84555E-6 0.032 " pathEditMode="relative" rAng="0" ptsTypes="AA">
                                      <p:cBhvr>
                                        <p:cTn id="14" dur="500" spd="-100000" fill="hold"/>
                                        <p:tgtEl>
                                          <p:spTgt spid="7"/>
                                        </p:tgtEl>
                                        <p:attrNameLst>
                                          <p:attrName>ppt_x</p:attrName>
                                          <p:attrName>ppt_y</p:attrName>
                                        </p:attrNameLst>
                                      </p:cBhvr>
                                      <p:rCtr x="0" y="1589"/>
                                    </p:animMotion>
                                  </p:childTnLst>
                                </p:cTn>
                              </p:par>
                              <p:par>
                                <p:cTn id="15" presetID="10" presetClass="entr" presetSubtype="0" fill="hold" grpId="0"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200"/>
                                  </p:stCondLst>
                                  <p:childTnLst>
                                    <p:animMotion origin="layout" path="M 4.51876E-7 -2.99591E-7 L 4.51876E-7 0.032 " pathEditMode="relative" rAng="0" ptsTypes="AA">
                                      <p:cBhvr>
                                        <p:cTn id="19" dur="500" spd="-100000" fill="hold"/>
                                        <p:tgtEl>
                                          <p:spTgt spid="8"/>
                                        </p:tgtEl>
                                        <p:attrNameLst>
                                          <p:attrName>ppt_x</p:attrName>
                                          <p:attrName>ppt_y</p:attrName>
                                        </p:attrNameLst>
                                      </p:cBhvr>
                                      <p:rCtr x="0" y="15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New acquisition experience</a:t>
            </a:r>
          </a:p>
        </p:txBody>
      </p:sp>
      <p:sp>
        <p:nvSpPr>
          <p:cNvPr id="2" name="Text Placeholder 1"/>
          <p:cNvSpPr>
            <a:spLocks noGrp="1"/>
          </p:cNvSpPr>
          <p:nvPr>
            <p:ph type="body" sz="quarter" idx="10"/>
          </p:nvPr>
        </p:nvSpPr>
        <p:spPr>
          <a:xfrm>
            <a:off x="269239" y="1189495"/>
            <a:ext cx="11653523" cy="6565565"/>
          </a:xfrm>
        </p:spPr>
        <p:txBody>
          <a:bodyPr/>
          <a:lstStyle/>
          <a:p>
            <a:r>
              <a:rPr lang="en-US" dirty="0"/>
              <a:t>Lightweight </a:t>
            </a:r>
          </a:p>
          <a:p>
            <a:pPr lvl="1"/>
            <a:r>
              <a:rPr lang="en-US" dirty="0"/>
              <a:t>Base install 250 MB</a:t>
            </a:r>
          </a:p>
          <a:p>
            <a:pPr lvl="1"/>
            <a:endParaRPr lang="en-US" sz="1568" dirty="0"/>
          </a:p>
          <a:p>
            <a:r>
              <a:rPr lang="en-US" dirty="0"/>
              <a:t>Fast </a:t>
            </a:r>
          </a:p>
          <a:p>
            <a:pPr lvl="1"/>
            <a:r>
              <a:rPr lang="en-US" dirty="0"/>
              <a:t>Base install average &lt;180s</a:t>
            </a:r>
          </a:p>
          <a:p>
            <a:pPr lvl="1"/>
            <a:endParaRPr lang="en-US" sz="1568" dirty="0"/>
          </a:p>
          <a:p>
            <a:r>
              <a:rPr lang="en-US" dirty="0"/>
              <a:t>Optimized </a:t>
            </a:r>
          </a:p>
          <a:p>
            <a:pPr lvl="1"/>
            <a:r>
              <a:rPr lang="en-US" dirty="0"/>
              <a:t>Installs only what you need</a:t>
            </a:r>
          </a:p>
          <a:p>
            <a:pPr lvl="1"/>
            <a:endParaRPr lang="en-US" sz="1568" dirty="0"/>
          </a:p>
          <a:p>
            <a:r>
              <a:rPr lang="en-US" dirty="0"/>
              <a:t>Low impact &amp; isolated</a:t>
            </a:r>
          </a:p>
          <a:p>
            <a:pPr lvl="1"/>
            <a:r>
              <a:rPr lang="en-US" dirty="0"/>
              <a:t>No more MSI and GAC</a:t>
            </a:r>
          </a:p>
          <a:p>
            <a:endParaRPr lang="en-US" dirty="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3330" y="1337342"/>
            <a:ext cx="6289433" cy="4332720"/>
          </a:xfrm>
          <a:prstGeom prst="rect">
            <a:avLst/>
          </a:prstGeom>
          <a:effectLst/>
        </p:spPr>
      </p:pic>
      <p:sp>
        <p:nvSpPr>
          <p:cNvPr id="5" name="TextBox 4"/>
          <p:cNvSpPr txBox="1"/>
          <p:nvPr/>
        </p:nvSpPr>
        <p:spPr>
          <a:xfrm>
            <a:off x="6768319" y="6187682"/>
            <a:ext cx="4556826" cy="66983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745" dirty="0">
                <a:gradFill>
                  <a:gsLst>
                    <a:gs pos="2917">
                      <a:srgbClr val="FFFFFF"/>
                    </a:gs>
                    <a:gs pos="30000">
                      <a:srgbClr val="FFFFFF"/>
                    </a:gs>
                  </a:gsLst>
                  <a:lin ang="5400000" scaled="0"/>
                </a:gradFill>
                <a:latin typeface="Segoe UI"/>
              </a:rPr>
              <a:t>http://aka.ms/vsnext</a:t>
            </a:r>
          </a:p>
        </p:txBody>
      </p:sp>
    </p:spTree>
    <p:extLst>
      <p:ext uri="{BB962C8B-B14F-4D97-AF65-F5344CB8AC3E}">
        <p14:creationId xmlns:p14="http://schemas.microsoft.com/office/powerpoint/2010/main" val="2806219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070"/>
            <a:ext cx="12192000" cy="6545859"/>
          </a:xfrm>
          <a:prstGeom prst="rect">
            <a:avLst/>
          </a:prstGeom>
        </p:spPr>
      </p:pic>
    </p:spTree>
    <p:extLst>
      <p:ext uri="{BB962C8B-B14F-4D97-AF65-F5344CB8AC3E}">
        <p14:creationId xmlns:p14="http://schemas.microsoft.com/office/powerpoint/2010/main" val="3899153139"/>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Tools and services for any developer, any app</a:t>
            </a:r>
            <a:endParaRPr lang="de-DE" dirty="0"/>
          </a:p>
        </p:txBody>
      </p:sp>
      <p:sp>
        <p:nvSpPr>
          <p:cNvPr id="5" name="Rectangle 4"/>
          <p:cNvSpPr>
            <a:spLocks/>
          </p:cNvSpPr>
          <p:nvPr/>
        </p:nvSpPr>
        <p:spPr bwMode="auto">
          <a:xfrm>
            <a:off x="5959623" y="3234308"/>
            <a:ext cx="2562588" cy="66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algn="ctr" defTabSz="914043" fontAlgn="base">
              <a:lnSpc>
                <a:spcPct val="90000"/>
              </a:lnSpc>
              <a:spcBef>
                <a:spcPct val="0"/>
              </a:spcBef>
              <a:spcAft>
                <a:spcPct val="0"/>
              </a:spcAft>
              <a:defRPr/>
            </a:pPr>
            <a:r>
              <a:rPr lang="en-US" sz="2745" kern="0" dirty="0">
                <a:solidFill>
                  <a:srgbClr val="FFFFFF"/>
                </a:solidFill>
                <a:latin typeface="Segoe UI Semilight" panose="020B0402040204020203" pitchFamily="34" charset="0"/>
                <a:ea typeface="Segoe UI" pitchFamily="34" charset="0"/>
                <a:cs typeface="Segoe UI Semilight" panose="020B0402040204020203" pitchFamily="34" charset="0"/>
              </a:rPr>
              <a:t>iOS</a:t>
            </a:r>
          </a:p>
        </p:txBody>
      </p:sp>
      <p:sp>
        <p:nvSpPr>
          <p:cNvPr id="6" name="Oval 6"/>
          <p:cNvSpPr>
            <a:spLocks noChangeArrowheads="1"/>
          </p:cNvSpPr>
          <p:nvPr/>
        </p:nvSpPr>
        <p:spPr bwMode="auto">
          <a:xfrm>
            <a:off x="6538750" y="1710852"/>
            <a:ext cx="1397953" cy="1397956"/>
          </a:xfrm>
          <a:prstGeom prst="ellipse">
            <a:avLst/>
          </a:prstGeom>
          <a:solidFill>
            <a:schemeClr val="tx2"/>
          </a:solidFill>
          <a:ln w="57150">
            <a:solidFill>
              <a:schemeClr val="tx1"/>
            </a:solidFill>
          </a:ln>
        </p:spPr>
        <p:txBody>
          <a:bodyPr vert="horz" wrap="square" lIns="89642" tIns="44821" rIns="89642" bIns="44821" numCol="1" anchor="t" anchorCtr="0" compatLnSpc="1">
            <a:prstTxWarp prst="textNoShape">
              <a:avLst/>
            </a:prstTxWarp>
          </a:bodyPr>
          <a:lstStyle/>
          <a:p>
            <a:pPr defTabSz="913853">
              <a:defRPr/>
            </a:pPr>
            <a:endParaRPr lang="en-US" sz="2353">
              <a:solidFill>
                <a:srgbClr val="FFFFFF"/>
              </a:solidFill>
              <a:latin typeface="Segoe UI"/>
            </a:endParaRP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6812252" y="2113056"/>
            <a:ext cx="927929" cy="593548"/>
          </a:xfrm>
          <a:prstGeom prst="rect">
            <a:avLst/>
          </a:prstGeom>
        </p:spPr>
      </p:pic>
      <p:sp>
        <p:nvSpPr>
          <p:cNvPr id="10" name="Rectangle 9"/>
          <p:cNvSpPr>
            <a:spLocks/>
          </p:cNvSpPr>
          <p:nvPr/>
        </p:nvSpPr>
        <p:spPr bwMode="auto">
          <a:xfrm>
            <a:off x="937319" y="3234308"/>
            <a:ext cx="2562588" cy="66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algn="ctr" defTabSz="914043" fontAlgn="base">
              <a:lnSpc>
                <a:spcPct val="90000"/>
              </a:lnSpc>
              <a:spcBef>
                <a:spcPct val="0"/>
              </a:spcBef>
              <a:spcAft>
                <a:spcPct val="0"/>
              </a:spcAft>
              <a:defRPr/>
            </a:pPr>
            <a:r>
              <a:rPr lang="en-US" sz="2745" kern="0" dirty="0">
                <a:solidFill>
                  <a:srgbClr val="FFFFFF"/>
                </a:solidFill>
                <a:latin typeface="Segoe UI Semilight" panose="020B0402040204020203" pitchFamily="34" charset="0"/>
                <a:ea typeface="Segoe UI" pitchFamily="34" charset="0"/>
                <a:cs typeface="Segoe UI Semilight" panose="020B0402040204020203" pitchFamily="34" charset="0"/>
              </a:rPr>
              <a:t>Windows</a:t>
            </a:r>
          </a:p>
        </p:txBody>
      </p:sp>
      <p:sp>
        <p:nvSpPr>
          <p:cNvPr id="12" name="Oval 6"/>
          <p:cNvSpPr>
            <a:spLocks noChangeArrowheads="1"/>
          </p:cNvSpPr>
          <p:nvPr/>
        </p:nvSpPr>
        <p:spPr bwMode="auto">
          <a:xfrm>
            <a:off x="1519636" y="1710852"/>
            <a:ext cx="1397953" cy="1397956"/>
          </a:xfrm>
          <a:prstGeom prst="ellipse">
            <a:avLst/>
          </a:prstGeom>
          <a:solidFill>
            <a:schemeClr val="tx2"/>
          </a:solidFill>
          <a:ln w="57150">
            <a:solidFill>
              <a:schemeClr val="tx1"/>
            </a:solidFill>
          </a:ln>
        </p:spPr>
        <p:txBody>
          <a:bodyPr vert="horz" wrap="square" lIns="89642" tIns="44821" rIns="89642" bIns="44821" numCol="1" anchor="t" anchorCtr="0" compatLnSpc="1">
            <a:prstTxWarp prst="textNoShape">
              <a:avLst/>
            </a:prstTxWarp>
          </a:bodyPr>
          <a:lstStyle/>
          <a:p>
            <a:pPr defTabSz="913853">
              <a:defRPr/>
            </a:pPr>
            <a:endParaRPr lang="en-US" sz="2353">
              <a:solidFill>
                <a:srgbClr val="FFFFFF"/>
              </a:solidFill>
              <a:latin typeface="Segoe UI"/>
            </a:endParaRPr>
          </a:p>
        </p:txBody>
      </p:sp>
      <p:sp>
        <p:nvSpPr>
          <p:cNvPr id="13" name="Freeform 12"/>
          <p:cNvSpPr>
            <a:spLocks noChangeAspect="1" noEditPoints="1"/>
          </p:cNvSpPr>
          <p:nvPr/>
        </p:nvSpPr>
        <p:spPr bwMode="black">
          <a:xfrm>
            <a:off x="1837982" y="2067448"/>
            <a:ext cx="687559" cy="68476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3853">
              <a:defRPr/>
            </a:pPr>
            <a:endParaRPr lang="en-US" sz="2353" dirty="0">
              <a:solidFill>
                <a:srgbClr val="FFFFFF"/>
              </a:solidFill>
              <a:latin typeface="Segoe UI"/>
            </a:endParaRPr>
          </a:p>
        </p:txBody>
      </p:sp>
      <p:sp>
        <p:nvSpPr>
          <p:cNvPr id="15" name="Rectangle 14"/>
          <p:cNvSpPr>
            <a:spLocks/>
          </p:cNvSpPr>
          <p:nvPr/>
        </p:nvSpPr>
        <p:spPr bwMode="auto">
          <a:xfrm>
            <a:off x="8470776" y="3234308"/>
            <a:ext cx="2562588" cy="66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algn="ctr" defTabSz="914043" fontAlgn="base">
              <a:lnSpc>
                <a:spcPct val="90000"/>
              </a:lnSpc>
              <a:spcBef>
                <a:spcPct val="0"/>
              </a:spcBef>
              <a:spcAft>
                <a:spcPct val="0"/>
              </a:spcAft>
              <a:defRPr/>
            </a:pPr>
            <a:r>
              <a:rPr lang="en-US" sz="2745" kern="0" dirty="0">
                <a:solidFill>
                  <a:srgbClr val="FFFFFF"/>
                </a:solidFill>
                <a:latin typeface="Segoe UI Semilight" panose="020B0402040204020203" pitchFamily="34" charset="0"/>
                <a:ea typeface="Segoe UI" pitchFamily="34" charset="0"/>
                <a:cs typeface="Segoe UI Semilight" panose="020B0402040204020203" pitchFamily="34" charset="0"/>
              </a:rPr>
              <a:t>Android</a:t>
            </a:r>
          </a:p>
        </p:txBody>
      </p:sp>
      <p:sp>
        <p:nvSpPr>
          <p:cNvPr id="17" name="Oval 6"/>
          <p:cNvSpPr>
            <a:spLocks noChangeArrowheads="1"/>
          </p:cNvSpPr>
          <p:nvPr/>
        </p:nvSpPr>
        <p:spPr bwMode="auto">
          <a:xfrm>
            <a:off x="9053094" y="1710852"/>
            <a:ext cx="1397953" cy="1397956"/>
          </a:xfrm>
          <a:prstGeom prst="ellipse">
            <a:avLst/>
          </a:prstGeom>
          <a:solidFill>
            <a:schemeClr val="tx2"/>
          </a:solidFill>
          <a:ln w="57150">
            <a:solidFill>
              <a:schemeClr val="tx1"/>
            </a:solidFill>
          </a:ln>
        </p:spPr>
        <p:txBody>
          <a:bodyPr vert="horz" wrap="square" lIns="89642" tIns="44821" rIns="89642" bIns="44821" numCol="1" anchor="t" anchorCtr="0" compatLnSpc="1">
            <a:prstTxWarp prst="textNoShape">
              <a:avLst/>
            </a:prstTxWarp>
          </a:bodyPr>
          <a:lstStyle/>
          <a:p>
            <a:pPr defTabSz="913853">
              <a:defRPr/>
            </a:pPr>
            <a:endParaRPr lang="en-US" sz="2353">
              <a:solidFill>
                <a:srgbClr val="FFFFFF"/>
              </a:solidFill>
              <a:latin typeface="Segoe UI"/>
            </a:endParaRPr>
          </a:p>
        </p:txBody>
      </p:sp>
      <p:sp>
        <p:nvSpPr>
          <p:cNvPr id="18" name="Freeform 11"/>
          <p:cNvSpPr>
            <a:spLocks noEditPoints="1"/>
          </p:cNvSpPr>
          <p:nvPr/>
        </p:nvSpPr>
        <p:spPr bwMode="black">
          <a:xfrm>
            <a:off x="9428450" y="1982007"/>
            <a:ext cx="720351" cy="886877"/>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3853">
              <a:defRPr/>
            </a:pPr>
            <a:endParaRPr lang="en-US" sz="2353">
              <a:solidFill>
                <a:srgbClr val="FFFFFF"/>
              </a:solidFill>
              <a:latin typeface="Segoe UI"/>
            </a:endParaRPr>
          </a:p>
        </p:txBody>
      </p:sp>
      <p:sp>
        <p:nvSpPr>
          <p:cNvPr id="20" name="Rectangle 19"/>
          <p:cNvSpPr>
            <a:spLocks/>
          </p:cNvSpPr>
          <p:nvPr/>
        </p:nvSpPr>
        <p:spPr bwMode="auto">
          <a:xfrm>
            <a:off x="3448471" y="3234308"/>
            <a:ext cx="2562588" cy="66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algn="ctr" defTabSz="914043" fontAlgn="base">
              <a:lnSpc>
                <a:spcPct val="90000"/>
              </a:lnSpc>
              <a:spcBef>
                <a:spcPct val="0"/>
              </a:spcBef>
              <a:spcAft>
                <a:spcPct val="0"/>
              </a:spcAft>
              <a:defRPr/>
            </a:pPr>
            <a:r>
              <a:rPr lang="en-US" sz="2745" kern="0" dirty="0">
                <a:solidFill>
                  <a:srgbClr val="FFFFFF"/>
                </a:solidFill>
                <a:latin typeface="Segoe UI Semilight" panose="020B0402040204020203" pitchFamily="34" charset="0"/>
                <a:ea typeface="Segoe UI" pitchFamily="34" charset="0"/>
                <a:cs typeface="Segoe UI Semilight" panose="020B0402040204020203" pitchFamily="34" charset="0"/>
              </a:rPr>
              <a:t>Linux</a:t>
            </a:r>
          </a:p>
        </p:txBody>
      </p:sp>
      <p:sp>
        <p:nvSpPr>
          <p:cNvPr id="22" name="Oval 6"/>
          <p:cNvSpPr>
            <a:spLocks noChangeArrowheads="1"/>
          </p:cNvSpPr>
          <p:nvPr/>
        </p:nvSpPr>
        <p:spPr bwMode="auto">
          <a:xfrm>
            <a:off x="4030059" y="1710852"/>
            <a:ext cx="1397953" cy="1397956"/>
          </a:xfrm>
          <a:prstGeom prst="ellipse">
            <a:avLst/>
          </a:prstGeom>
          <a:solidFill>
            <a:schemeClr val="tx2"/>
          </a:solidFill>
          <a:ln w="57150">
            <a:solidFill>
              <a:schemeClr val="tx1"/>
            </a:solidFill>
          </a:ln>
        </p:spPr>
        <p:txBody>
          <a:bodyPr vert="horz" wrap="square" lIns="89642" tIns="44821" rIns="89642" bIns="44821" numCol="1" anchor="t" anchorCtr="0" compatLnSpc="1">
            <a:prstTxWarp prst="textNoShape">
              <a:avLst/>
            </a:prstTxWarp>
          </a:bodyPr>
          <a:lstStyle/>
          <a:p>
            <a:pPr defTabSz="913853">
              <a:defRPr/>
            </a:pPr>
            <a:endParaRPr lang="en-US" sz="2353">
              <a:solidFill>
                <a:srgbClr val="FFFFFF"/>
              </a:solidFill>
              <a:latin typeface="Segoe UI"/>
            </a:endParaRPr>
          </a:p>
        </p:txBody>
      </p:sp>
      <p:sp>
        <p:nvSpPr>
          <p:cNvPr id="8" name="Rectangle 7"/>
          <p:cNvSpPr/>
          <p:nvPr/>
        </p:nvSpPr>
        <p:spPr bwMode="auto">
          <a:xfrm>
            <a:off x="269240" y="4224158"/>
            <a:ext cx="11655842" cy="101267"/>
          </a:xfrm>
          <a:prstGeom prst="rect">
            <a:avLst/>
          </a:prstGeom>
          <a:solidFill>
            <a:schemeClr val="accent4">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 name="Group 37"/>
          <p:cNvGrpSpPr/>
          <p:nvPr/>
        </p:nvGrpSpPr>
        <p:grpSpPr>
          <a:xfrm>
            <a:off x="1660229" y="4643259"/>
            <a:ext cx="8889546" cy="778412"/>
            <a:chOff x="2103437" y="4648602"/>
            <a:chExt cx="9067800" cy="794021"/>
          </a:xfrm>
        </p:grpSpPr>
        <p:sp>
          <p:nvSpPr>
            <p:cNvPr id="25" name="Rectangle 24"/>
            <p:cNvSpPr>
              <a:spLocks/>
            </p:cNvSpPr>
            <p:nvPr/>
          </p:nvSpPr>
          <p:spPr bwMode="auto">
            <a:xfrm>
              <a:off x="2103437" y="4648602"/>
              <a:ext cx="1552823"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algn="ctr" defTabSz="914043" fontAlgn="base">
                <a:lnSpc>
                  <a:spcPct val="90000"/>
                </a:lnSpc>
                <a:spcBef>
                  <a:spcPct val="0"/>
                </a:spcBef>
                <a:spcAft>
                  <a:spcPct val="0"/>
                </a:spcAft>
                <a:defRPr/>
              </a:pPr>
              <a:r>
                <a:rPr lang="en-US" sz="3529" kern="0" dirty="0">
                  <a:solidFill>
                    <a:srgbClr val="FFFFFF"/>
                  </a:solidFill>
                  <a:latin typeface="Segoe UI Light"/>
                  <a:ea typeface="Segoe UI" pitchFamily="34" charset="0"/>
                  <a:cs typeface="Segoe UI Semibold" panose="020B0702040204020203" pitchFamily="34" charset="0"/>
                </a:rPr>
                <a:t>.NET</a:t>
              </a:r>
            </a:p>
          </p:txBody>
        </p:sp>
        <p:sp>
          <p:nvSpPr>
            <p:cNvPr id="26" name="Rectangle 25"/>
            <p:cNvSpPr>
              <a:spLocks/>
            </p:cNvSpPr>
            <p:nvPr/>
          </p:nvSpPr>
          <p:spPr bwMode="auto">
            <a:xfrm>
              <a:off x="4513014" y="4648602"/>
              <a:ext cx="1552823"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algn="ctr" defTabSz="914043" fontAlgn="base">
                <a:lnSpc>
                  <a:spcPct val="90000"/>
                </a:lnSpc>
                <a:spcBef>
                  <a:spcPct val="0"/>
                </a:spcBef>
                <a:spcAft>
                  <a:spcPct val="0"/>
                </a:spcAft>
                <a:defRPr/>
              </a:pPr>
              <a:r>
                <a:rPr lang="en-US" sz="3529" kern="0" dirty="0">
                  <a:solidFill>
                    <a:srgbClr val="FFFFFF"/>
                  </a:solidFill>
                  <a:latin typeface="Segoe UI Light"/>
                  <a:ea typeface="Segoe UI" pitchFamily="34" charset="0"/>
                  <a:cs typeface="Segoe UI Semibold" panose="020B0702040204020203" pitchFamily="34" charset="0"/>
                </a:rPr>
                <a:t>C++</a:t>
              </a:r>
            </a:p>
          </p:txBody>
        </p:sp>
        <p:sp>
          <p:nvSpPr>
            <p:cNvPr id="27" name="Rectangle 26"/>
            <p:cNvSpPr>
              <a:spLocks/>
            </p:cNvSpPr>
            <p:nvPr/>
          </p:nvSpPr>
          <p:spPr bwMode="auto">
            <a:xfrm>
              <a:off x="6706287" y="4648602"/>
              <a:ext cx="2712526"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algn="ctr" defTabSz="914043" fontAlgn="base">
                <a:lnSpc>
                  <a:spcPct val="90000"/>
                </a:lnSpc>
                <a:spcBef>
                  <a:spcPct val="0"/>
                </a:spcBef>
                <a:spcAft>
                  <a:spcPct val="0"/>
                </a:spcAft>
                <a:defRPr/>
              </a:pPr>
              <a:r>
                <a:rPr lang="en-US" sz="3529" kern="0" dirty="0">
                  <a:solidFill>
                    <a:srgbClr val="FFFFFF"/>
                  </a:solidFill>
                  <a:latin typeface="Segoe UI Light"/>
                  <a:ea typeface="Segoe UI" pitchFamily="34" charset="0"/>
                  <a:cs typeface="Segoe UI Semibold" panose="020B0702040204020203" pitchFamily="34" charset="0"/>
                </a:rPr>
                <a:t>JavaScript</a:t>
              </a:r>
            </a:p>
          </p:txBody>
        </p:sp>
        <p:sp>
          <p:nvSpPr>
            <p:cNvPr id="28" name="Rectangle 27"/>
            <p:cNvSpPr>
              <a:spLocks/>
            </p:cNvSpPr>
            <p:nvPr/>
          </p:nvSpPr>
          <p:spPr bwMode="auto">
            <a:xfrm>
              <a:off x="9618414" y="4648602"/>
              <a:ext cx="1552823"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algn="ctr" defTabSz="914043" fontAlgn="base">
                <a:lnSpc>
                  <a:spcPct val="90000"/>
                </a:lnSpc>
                <a:spcBef>
                  <a:spcPct val="0"/>
                </a:spcBef>
                <a:spcAft>
                  <a:spcPct val="0"/>
                </a:spcAft>
                <a:defRPr/>
              </a:pPr>
              <a:r>
                <a:rPr lang="en-US" sz="3529" kern="0" dirty="0">
                  <a:solidFill>
                    <a:srgbClr val="FFFFFF"/>
                  </a:solidFill>
                  <a:latin typeface="Segoe UI Light"/>
                  <a:ea typeface="Segoe UI" pitchFamily="34" charset="0"/>
                  <a:cs typeface="Segoe UI Semibold" panose="020B0702040204020203" pitchFamily="34" charset="0"/>
                </a:rPr>
                <a:t>PHP</a:t>
              </a:r>
            </a:p>
          </p:txBody>
        </p:sp>
      </p:grpSp>
      <p:grpSp>
        <p:nvGrpSpPr>
          <p:cNvPr id="37" name="Group 36"/>
          <p:cNvGrpSpPr/>
          <p:nvPr/>
        </p:nvGrpSpPr>
        <p:grpSpPr>
          <a:xfrm>
            <a:off x="288765" y="5638672"/>
            <a:ext cx="11632476" cy="778412"/>
            <a:chOff x="294554" y="5663975"/>
            <a:chExt cx="11865731" cy="794021"/>
          </a:xfrm>
        </p:grpSpPr>
        <p:sp>
          <p:nvSpPr>
            <p:cNvPr id="29" name="Rectangle 28"/>
            <p:cNvSpPr>
              <a:spLocks/>
            </p:cNvSpPr>
            <p:nvPr/>
          </p:nvSpPr>
          <p:spPr bwMode="auto">
            <a:xfrm>
              <a:off x="294554" y="5663975"/>
              <a:ext cx="1968545"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algn="ctr" defTabSz="914043" fontAlgn="base">
                <a:lnSpc>
                  <a:spcPct val="90000"/>
                </a:lnSpc>
                <a:spcBef>
                  <a:spcPct val="0"/>
                </a:spcBef>
                <a:spcAft>
                  <a:spcPct val="0"/>
                </a:spcAft>
                <a:defRPr/>
              </a:pPr>
              <a:r>
                <a:rPr lang="en-US" sz="3529" kern="0" dirty="0">
                  <a:solidFill>
                    <a:srgbClr val="FFFFFF"/>
                  </a:solidFill>
                  <a:latin typeface="Segoe UI Light"/>
                  <a:ea typeface="Segoe UI" pitchFamily="34" charset="0"/>
                  <a:cs typeface="Segoe UI Semibold" panose="020B0702040204020203" pitchFamily="34" charset="0"/>
                </a:rPr>
                <a:t>Python</a:t>
              </a:r>
            </a:p>
          </p:txBody>
        </p:sp>
        <p:sp>
          <p:nvSpPr>
            <p:cNvPr id="30" name="Rectangle 29"/>
            <p:cNvSpPr>
              <a:spLocks/>
            </p:cNvSpPr>
            <p:nvPr/>
          </p:nvSpPr>
          <p:spPr bwMode="auto">
            <a:xfrm>
              <a:off x="2998232" y="5663975"/>
              <a:ext cx="2145035"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algn="ctr" defTabSz="914043" fontAlgn="base">
                <a:lnSpc>
                  <a:spcPct val="90000"/>
                </a:lnSpc>
                <a:spcBef>
                  <a:spcPct val="0"/>
                </a:spcBef>
                <a:spcAft>
                  <a:spcPct val="0"/>
                </a:spcAft>
                <a:defRPr/>
              </a:pPr>
              <a:r>
                <a:rPr lang="en-US" sz="3529" kern="0" dirty="0">
                  <a:solidFill>
                    <a:srgbClr val="FFFFFF"/>
                  </a:solidFill>
                  <a:latin typeface="Segoe UI Light"/>
                  <a:ea typeface="Segoe UI" pitchFamily="34" charset="0"/>
                  <a:cs typeface="Segoe UI Semibold" panose="020B0702040204020203" pitchFamily="34" charset="0"/>
                </a:rPr>
                <a:t>Node.js</a:t>
              </a:r>
            </a:p>
          </p:txBody>
        </p:sp>
        <p:sp>
          <p:nvSpPr>
            <p:cNvPr id="31" name="Rectangle 30"/>
            <p:cNvSpPr>
              <a:spLocks/>
            </p:cNvSpPr>
            <p:nvPr/>
          </p:nvSpPr>
          <p:spPr bwMode="auto">
            <a:xfrm>
              <a:off x="5878400" y="5663975"/>
              <a:ext cx="797568"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algn="ctr" defTabSz="914043" fontAlgn="base">
                <a:lnSpc>
                  <a:spcPct val="90000"/>
                </a:lnSpc>
                <a:spcBef>
                  <a:spcPct val="0"/>
                </a:spcBef>
                <a:spcAft>
                  <a:spcPct val="0"/>
                </a:spcAft>
                <a:defRPr/>
              </a:pPr>
              <a:r>
                <a:rPr lang="en-US" sz="3529" kern="0" dirty="0">
                  <a:solidFill>
                    <a:srgbClr val="FFFFFF"/>
                  </a:solidFill>
                  <a:latin typeface="Segoe UI Light"/>
                  <a:ea typeface="Segoe UI" pitchFamily="34" charset="0"/>
                  <a:cs typeface="Segoe UI Semibold" panose="020B0702040204020203" pitchFamily="34" charset="0"/>
                </a:rPr>
                <a:t>R</a:t>
              </a:r>
            </a:p>
          </p:txBody>
        </p:sp>
        <p:sp>
          <p:nvSpPr>
            <p:cNvPr id="32" name="Rectangle 31"/>
            <p:cNvSpPr>
              <a:spLocks/>
            </p:cNvSpPr>
            <p:nvPr/>
          </p:nvSpPr>
          <p:spPr bwMode="auto">
            <a:xfrm>
              <a:off x="7411101" y="5663975"/>
              <a:ext cx="2416195"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algn="ctr" defTabSz="914043" fontAlgn="base">
                <a:lnSpc>
                  <a:spcPct val="90000"/>
                </a:lnSpc>
                <a:spcBef>
                  <a:spcPct val="0"/>
                </a:spcBef>
                <a:spcAft>
                  <a:spcPct val="0"/>
                </a:spcAft>
                <a:defRPr/>
              </a:pPr>
              <a:r>
                <a:rPr lang="en-US" sz="3529" kern="0" dirty="0">
                  <a:solidFill>
                    <a:srgbClr val="FFFFFF"/>
                  </a:solidFill>
                  <a:latin typeface="Segoe UI Light"/>
                  <a:ea typeface="Segoe UI" pitchFamily="34" charset="0"/>
                  <a:cs typeface="Segoe UI Semibold" panose="020B0702040204020203" pitchFamily="34" charset="0"/>
                </a:rPr>
                <a:t>Cordova</a:t>
              </a:r>
            </a:p>
          </p:txBody>
        </p:sp>
        <p:sp>
          <p:nvSpPr>
            <p:cNvPr id="33" name="Rectangle 32"/>
            <p:cNvSpPr>
              <a:spLocks/>
            </p:cNvSpPr>
            <p:nvPr/>
          </p:nvSpPr>
          <p:spPr bwMode="auto">
            <a:xfrm>
              <a:off x="10562428" y="5663975"/>
              <a:ext cx="1597857"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algn="ctr" defTabSz="914043" fontAlgn="base">
                <a:lnSpc>
                  <a:spcPct val="90000"/>
                </a:lnSpc>
                <a:spcBef>
                  <a:spcPct val="0"/>
                </a:spcBef>
                <a:spcAft>
                  <a:spcPct val="0"/>
                </a:spcAft>
                <a:defRPr/>
              </a:pPr>
              <a:r>
                <a:rPr lang="en-US" sz="3529" kern="0" dirty="0">
                  <a:solidFill>
                    <a:srgbClr val="FFFFFF"/>
                  </a:solidFill>
                  <a:latin typeface="Segoe UI Light"/>
                  <a:ea typeface="Segoe UI" pitchFamily="34" charset="0"/>
                  <a:cs typeface="Segoe UI Semibold" panose="020B0702040204020203" pitchFamily="34" charset="0"/>
                </a:rPr>
                <a:t>Unity</a:t>
              </a:r>
            </a:p>
          </p:txBody>
        </p:sp>
      </p:grpSp>
      <p:pic>
        <p:nvPicPr>
          <p:cNvPr id="39" name="Picture 38"/>
          <p:cNvPicPr>
            <a:picLocks noChangeAspect="1"/>
          </p:cNvPicPr>
          <p:nvPr/>
        </p:nvPicPr>
        <p:blipFill>
          <a:blip r:embed="rId5"/>
          <a:stretch>
            <a:fillRect/>
          </a:stretch>
        </p:blipFill>
        <p:spPr>
          <a:xfrm>
            <a:off x="4223661" y="1860295"/>
            <a:ext cx="1050618" cy="1050618"/>
          </a:xfrm>
          <a:prstGeom prst="rect">
            <a:avLst/>
          </a:prstGeom>
          <a:noFill/>
          <a:ln>
            <a:noFill/>
          </a:ln>
        </p:spPr>
      </p:pic>
    </p:spTree>
    <p:extLst>
      <p:ext uri="{BB962C8B-B14F-4D97-AF65-F5344CB8AC3E}">
        <p14:creationId xmlns:p14="http://schemas.microsoft.com/office/powerpoint/2010/main" val="2649851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1" descr="Satya Nadella Lin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842" y="-145805"/>
            <a:ext cx="10514317" cy="700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148893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377</TotalTime>
  <Words>5502</Words>
  <Application>Microsoft Office PowerPoint</Application>
  <PresentationFormat>Widescreen</PresentationFormat>
  <Paragraphs>1059</Paragraphs>
  <Slides>106</Slides>
  <Notes>50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106</vt:i4>
      </vt:variant>
    </vt:vector>
  </HeadingPairs>
  <TitlesOfParts>
    <vt:vector size="120" baseType="lpstr">
      <vt:lpstr>MS PGothic</vt:lpstr>
      <vt:lpstr>MS PGothic</vt:lpstr>
      <vt:lpstr>Arial</vt:lpstr>
      <vt:lpstr>Calibri</vt:lpstr>
      <vt:lpstr>Calibri Light</vt:lpstr>
      <vt:lpstr>Consolas</vt:lpstr>
      <vt:lpstr>Helvetica Light</vt:lpstr>
      <vt:lpstr>Overpass</vt:lpstr>
      <vt:lpstr>Segoe UI</vt:lpstr>
      <vt:lpstr>Segoe UI Light</vt:lpstr>
      <vt:lpstr>Segoe UI Semibold</vt:lpstr>
      <vt:lpstr>Segoe UI Semilight</vt:lpstr>
      <vt:lpstr>Wingdings</vt:lpstr>
      <vt:lpstr>Office Theme</vt:lpstr>
      <vt:lpstr>Nowości z konferencji Microsoft Build 2016</vt:lpstr>
      <vt:lpstr>Plan prezentacji</vt:lpstr>
      <vt:lpstr>C# 7.0 and beyond</vt:lpstr>
      <vt:lpstr>Binary literals</vt:lpstr>
      <vt:lpstr>Digit separators</vt:lpstr>
      <vt:lpstr>Tuples</vt:lpstr>
      <vt:lpstr>Pattern Matching</vt:lpstr>
      <vt:lpstr>Local functions</vt:lpstr>
      <vt:lpstr>Ref returns and locals</vt:lpstr>
      <vt:lpstr>Most popular technologies</vt:lpstr>
      <vt:lpstr>Most loved technologies</vt:lpstr>
      <vt:lpstr>Most dreaded technologies</vt:lpstr>
      <vt:lpstr>Changing our tune…</vt:lpstr>
      <vt:lpstr>Roslyn</vt:lpstr>
      <vt:lpstr>The Future of C#</vt:lpstr>
      <vt:lpstr>Maybe: Records</vt:lpstr>
      <vt:lpstr>Maybe: Creating immutable objects</vt:lpstr>
      <vt:lpstr>Bash for Windows</vt:lpstr>
      <vt:lpstr>We hear ya!</vt:lpstr>
      <vt:lpstr>*NIX Tools on Windows?</vt:lpstr>
      <vt:lpstr>The solution?</vt:lpstr>
      <vt:lpstr>PowerPoint Presentation</vt:lpstr>
      <vt:lpstr>Project Centennial</vt:lpstr>
      <vt:lpstr>What is Project Centennial? </vt:lpstr>
      <vt:lpstr>Developer Workflow</vt:lpstr>
      <vt:lpstr>Step 0 – Win32 Desktop App</vt:lpstr>
      <vt:lpstr>Step 1 – Convert the App</vt:lpstr>
      <vt:lpstr>How does it work?</vt:lpstr>
      <vt:lpstr>Bridge to the Universal Windows Platform</vt:lpstr>
      <vt:lpstr>Step 2 – Call UWP APIs</vt:lpstr>
      <vt:lpstr>Continue the Migration to UWP</vt:lpstr>
      <vt:lpstr>Step 3 – Add a UWP Component</vt:lpstr>
      <vt:lpstr>Desktop &amp; App Container processes</vt:lpstr>
      <vt:lpstr>Step 4 – Migrate code to UWP</vt:lpstr>
      <vt:lpstr>Step 5 – Fully UWP</vt:lpstr>
      <vt:lpstr>Complete Migration to UWP</vt:lpstr>
      <vt:lpstr>Project Centennial is a bridge from Classic Windows Applications to Universal Windows Apps</vt:lpstr>
      <vt:lpstr>Why Project C</vt:lpstr>
      <vt:lpstr>Great user experience</vt:lpstr>
      <vt:lpstr>Using Project C</vt:lpstr>
      <vt:lpstr>How does it work</vt:lpstr>
      <vt:lpstr>Conversion</vt:lpstr>
      <vt:lpstr>Namespace management</vt:lpstr>
      <vt:lpstr>Namespace merging</vt:lpstr>
      <vt:lpstr>Namespace write redirection</vt:lpstr>
      <vt:lpstr>Full trust activations</vt:lpstr>
      <vt:lpstr>Activation &amp; Communication</vt:lpstr>
      <vt:lpstr>What else can you do</vt:lpstr>
      <vt:lpstr>Moving to UWA</vt:lpstr>
      <vt:lpstr>Summary</vt:lpstr>
      <vt:lpstr>.NET Nowości</vt:lpstr>
      <vt:lpstr>Exciting times ahead for .NET</vt:lpstr>
      <vt:lpstr>.NET today—the family gets bigger</vt:lpstr>
      <vt:lpstr>.NET today—app models and libraries</vt:lpstr>
      <vt:lpstr>.NET today—reusing code</vt:lpstr>
      <vt:lpstr>.NET today—challenges</vt:lpstr>
      <vt:lpstr>.NET tomorrow</vt:lpstr>
      <vt:lpstr>.NET tomorrow—reusing code</vt:lpstr>
      <vt:lpstr>.NET standard libraries—advantages</vt:lpstr>
      <vt:lpstr>.NET future innovation</vt:lpstr>
      <vt:lpstr>Developed  in the open</vt:lpstr>
      <vt:lpstr>PowerPoint Presentation</vt:lpstr>
      <vt:lpstr>PowerPoint Presentation</vt:lpstr>
      <vt:lpstr>.NET Framework</vt:lpstr>
      <vt:lpstr>Universal Windows Platform</vt:lpstr>
      <vt:lpstr>Languages</vt:lpstr>
      <vt:lpstr>Productivity</vt:lpstr>
      <vt:lpstr>Productivity</vt:lpstr>
      <vt:lpstr>.NET Core</vt:lpstr>
      <vt:lpstr>ASP.NET Core</vt:lpstr>
      <vt:lpstr>.NET Core on Red Hat   </vt:lpstr>
      <vt:lpstr>Redhat.Developers.com</vt:lpstr>
      <vt:lpstr>PowerPoint Presentation</vt:lpstr>
      <vt:lpstr>The Red Hat Developers Program is FREE</vt:lpstr>
      <vt:lpstr>Recap</vt:lpstr>
      <vt:lpstr>Xamarin Cross-Platform</vt:lpstr>
      <vt:lpstr>PowerPoint Presentation</vt:lpstr>
      <vt:lpstr>Mobile Agility with Xamarin and .NET</vt:lpstr>
      <vt:lpstr>Open Source   .NET Everywhere</vt:lpstr>
      <vt:lpstr>Windows APIs</vt:lpstr>
      <vt:lpstr>iOS – 100% API Coverage</vt:lpstr>
      <vt:lpstr>Android – 100% API Coverage</vt:lpstr>
      <vt:lpstr>Xamarin’s Cross-platform approach</vt:lpstr>
      <vt:lpstr>Sharing Code - Strategies</vt:lpstr>
      <vt:lpstr>PowerPoint Presentation</vt:lpstr>
      <vt:lpstr>Plugins for Xamarin</vt:lpstr>
      <vt:lpstr>Xamarin.Forms slide</vt:lpstr>
      <vt:lpstr>2D Graphics Library</vt:lpstr>
      <vt:lpstr>3D Retained Graphics Engine</vt:lpstr>
      <vt:lpstr>Inspector</vt:lpstr>
      <vt:lpstr>Workbooks</vt:lpstr>
      <vt:lpstr>Authoring tests</vt:lpstr>
      <vt:lpstr>Visual Studio „15”</vt:lpstr>
      <vt:lpstr>The Visual Studio family</vt:lpstr>
      <vt:lpstr>Visual Studio momentum</vt:lpstr>
      <vt:lpstr>New acquisition experience</vt:lpstr>
      <vt:lpstr>PowerPoint Presentation</vt:lpstr>
      <vt:lpstr>Tools and services for any developer, any app</vt:lpstr>
      <vt:lpstr>PowerPoint Presentation</vt:lpstr>
      <vt:lpstr>Developer Inner Loop Productivity</vt:lpstr>
      <vt:lpstr>Developer Inner Loop Productivity</vt:lpstr>
      <vt:lpstr>Developer Inner Loop Productivity</vt:lpstr>
      <vt:lpstr>We want to hear from you!</vt:lpstr>
      <vt:lpstr>We want to hear from you!</vt:lpstr>
      <vt:lpstr>Future of Visual Studio </vt:lpstr>
      <vt:lpstr>Bibliografia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Nowości z konferencji Microsoft Build 2016</dc:title>
  <dc:creator>Paweł Troka</dc:creator>
  <cp:lastModifiedBy>Paweł Troka</cp:lastModifiedBy>
  <cp:revision>29</cp:revision>
  <dcterms:created xsi:type="dcterms:W3CDTF">2016-05-19T15:49:07Z</dcterms:created>
  <dcterms:modified xsi:type="dcterms:W3CDTF">2016-05-19T22:08:10Z</dcterms:modified>
</cp:coreProperties>
</file>